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30"/>
  </p:notesMasterIdLst>
  <p:sldIdLst>
    <p:sldId id="265" r:id="rId2"/>
    <p:sldId id="2445" r:id="rId3"/>
    <p:sldId id="258" r:id="rId4"/>
    <p:sldId id="2446" r:id="rId5"/>
    <p:sldId id="2447" r:id="rId6"/>
    <p:sldId id="2448" r:id="rId7"/>
    <p:sldId id="2449" r:id="rId8"/>
    <p:sldId id="2450" r:id="rId9"/>
    <p:sldId id="2451" r:id="rId10"/>
    <p:sldId id="2452" r:id="rId11"/>
    <p:sldId id="2453" r:id="rId12"/>
    <p:sldId id="2454" r:id="rId13"/>
    <p:sldId id="2455" r:id="rId14"/>
    <p:sldId id="405" r:id="rId15"/>
    <p:sldId id="406" r:id="rId16"/>
    <p:sldId id="2456" r:id="rId17"/>
    <p:sldId id="396" r:id="rId18"/>
    <p:sldId id="397" r:id="rId19"/>
    <p:sldId id="398" r:id="rId20"/>
    <p:sldId id="399" r:id="rId21"/>
    <p:sldId id="402" r:id="rId22"/>
    <p:sldId id="403" r:id="rId23"/>
    <p:sldId id="404" r:id="rId24"/>
    <p:sldId id="2457" r:id="rId25"/>
    <p:sldId id="2458" r:id="rId26"/>
    <p:sldId id="2459" r:id="rId27"/>
    <p:sldId id="2460" r:id="rId28"/>
    <p:sldId id="412" r:id="rId29"/>
  </p:sldIdLst>
  <p:sldSz cx="12192000" cy="6858000"/>
  <p:notesSz cx="6858000" cy="9144000"/>
  <p:embeddedFontLst>
    <p:embeddedFont>
      <p:font typeface="Albert Sans Medium" pitchFamily="2" charset="0"/>
      <p:regular r:id="rId31"/>
      <p:italic r:id="rId32"/>
    </p:embeddedFont>
    <p:embeddedFont>
      <p:font typeface="Albert Sans SemiBold" pitchFamily="2" charset="0"/>
      <p:regular r:id="rId33"/>
      <p:bold r:id="rId34"/>
      <p:italic r:id="rId35"/>
      <p:bold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13"/>
    <p:restoredTop sz="96810"/>
  </p:normalViewPr>
  <p:slideViewPr>
    <p:cSldViewPr snapToGrid="0">
      <p:cViewPr varScale="1">
        <p:scale>
          <a:sx n="107" d="100"/>
          <a:sy n="107" d="100"/>
        </p:scale>
        <p:origin x="112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Antal oprettede skemaer pr. måned pr. ydernummer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5.4091139041670226E-2"/>
          <c:y val="0.1303018465639128"/>
          <c:w val="0.92108516340727553"/>
          <c:h val="0.691184304937717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'Ark3'!$I$2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'Ark3'!$J$1:$O$1</c:f>
              <c:numCache>
                <c:formatCode>mmm\-yy</c:formatCode>
                <c:ptCount val="6"/>
                <c:pt idx="0">
                  <c:v>44317</c:v>
                </c:pt>
                <c:pt idx="1">
                  <c:v>44348</c:v>
                </c:pt>
                <c:pt idx="2">
                  <c:v>44378</c:v>
                </c:pt>
                <c:pt idx="3">
                  <c:v>44409</c:v>
                </c:pt>
                <c:pt idx="4">
                  <c:v>44440</c:v>
                </c:pt>
                <c:pt idx="5">
                  <c:v>44470</c:v>
                </c:pt>
              </c:numCache>
            </c:numRef>
          </c:cat>
          <c:val>
            <c:numRef>
              <c:f>'Ark3'!$J$2:$O$2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2</c:v>
                </c:pt>
                <c:pt idx="3">
                  <c:v>3</c:v>
                </c:pt>
                <c:pt idx="4">
                  <c:v>7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73-480D-95CC-23A8C0C597CE}"/>
            </c:ext>
          </c:extLst>
        </c:ser>
        <c:ser>
          <c:idx val="1"/>
          <c:order val="1"/>
          <c:tx>
            <c:strRef>
              <c:f>'Ark3'!$I$3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'Ark3'!$J$1:$O$1</c:f>
              <c:numCache>
                <c:formatCode>mmm\-yy</c:formatCode>
                <c:ptCount val="6"/>
                <c:pt idx="0">
                  <c:v>44317</c:v>
                </c:pt>
                <c:pt idx="1">
                  <c:v>44348</c:v>
                </c:pt>
                <c:pt idx="2">
                  <c:v>44378</c:v>
                </c:pt>
                <c:pt idx="3">
                  <c:v>44409</c:v>
                </c:pt>
                <c:pt idx="4">
                  <c:v>44440</c:v>
                </c:pt>
                <c:pt idx="5">
                  <c:v>44470</c:v>
                </c:pt>
              </c:numCache>
            </c:numRef>
          </c:cat>
          <c:val>
            <c:numRef>
              <c:f>'Ark3'!$J$3:$O$3</c:f>
              <c:numCache>
                <c:formatCode>General</c:formatCode>
                <c:ptCount val="6"/>
                <c:pt idx="0">
                  <c:v>4</c:v>
                </c:pt>
                <c:pt idx="1">
                  <c:v>6</c:v>
                </c:pt>
                <c:pt idx="2">
                  <c:v>3</c:v>
                </c:pt>
                <c:pt idx="3">
                  <c:v>18</c:v>
                </c:pt>
                <c:pt idx="4">
                  <c:v>6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73-480D-95CC-23A8C0C597CE}"/>
            </c:ext>
          </c:extLst>
        </c:ser>
        <c:ser>
          <c:idx val="2"/>
          <c:order val="2"/>
          <c:tx>
            <c:strRef>
              <c:f>'Ark3'!$I$4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'Ark3'!$J$1:$O$1</c:f>
              <c:numCache>
                <c:formatCode>mmm\-yy</c:formatCode>
                <c:ptCount val="6"/>
                <c:pt idx="0">
                  <c:v>44317</c:v>
                </c:pt>
                <c:pt idx="1">
                  <c:v>44348</c:v>
                </c:pt>
                <c:pt idx="2">
                  <c:v>44378</c:v>
                </c:pt>
                <c:pt idx="3">
                  <c:v>44409</c:v>
                </c:pt>
                <c:pt idx="4">
                  <c:v>44440</c:v>
                </c:pt>
                <c:pt idx="5">
                  <c:v>44470</c:v>
                </c:pt>
              </c:numCache>
            </c:numRef>
          </c:cat>
          <c:val>
            <c:numRef>
              <c:f>'Ark3'!$J$4:$O$4</c:f>
              <c:numCache>
                <c:formatCode>General</c:formatCode>
                <c:ptCount val="6"/>
                <c:pt idx="0">
                  <c:v>2</c:v>
                </c:pt>
                <c:pt idx="1">
                  <c:v>11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73-480D-95CC-23A8C0C597CE}"/>
            </c:ext>
          </c:extLst>
        </c:ser>
        <c:ser>
          <c:idx val="3"/>
          <c:order val="3"/>
          <c:tx>
            <c:strRef>
              <c:f>'Ark3'!$I$5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'Ark3'!$J$1:$O$1</c:f>
              <c:numCache>
                <c:formatCode>mmm\-yy</c:formatCode>
                <c:ptCount val="6"/>
                <c:pt idx="0">
                  <c:v>44317</c:v>
                </c:pt>
                <c:pt idx="1">
                  <c:v>44348</c:v>
                </c:pt>
                <c:pt idx="2">
                  <c:v>44378</c:v>
                </c:pt>
                <c:pt idx="3">
                  <c:v>44409</c:v>
                </c:pt>
                <c:pt idx="4">
                  <c:v>44440</c:v>
                </c:pt>
                <c:pt idx="5">
                  <c:v>44470</c:v>
                </c:pt>
              </c:numCache>
            </c:numRef>
          </c:cat>
          <c:val>
            <c:numRef>
              <c:f>'Ark3'!$J$5:$O$5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73-480D-95CC-23A8C0C597CE}"/>
            </c:ext>
          </c:extLst>
        </c:ser>
        <c:ser>
          <c:idx val="4"/>
          <c:order val="4"/>
          <c:tx>
            <c:strRef>
              <c:f>'Ark3'!$I$6</c:f>
              <c:strCache>
                <c:ptCount val="1"/>
                <c:pt idx="0">
                  <c:v>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'Ark3'!$J$1:$O$1</c:f>
              <c:numCache>
                <c:formatCode>mmm\-yy</c:formatCode>
                <c:ptCount val="6"/>
                <c:pt idx="0">
                  <c:v>44317</c:v>
                </c:pt>
                <c:pt idx="1">
                  <c:v>44348</c:v>
                </c:pt>
                <c:pt idx="2">
                  <c:v>44378</c:v>
                </c:pt>
                <c:pt idx="3">
                  <c:v>44409</c:v>
                </c:pt>
                <c:pt idx="4">
                  <c:v>44440</c:v>
                </c:pt>
                <c:pt idx="5">
                  <c:v>44470</c:v>
                </c:pt>
              </c:numCache>
            </c:numRef>
          </c:cat>
          <c:val>
            <c:numRef>
              <c:f>'Ark3'!$J$6:$O$6</c:f>
              <c:numCache>
                <c:formatCode>General</c:formatCode>
                <c:ptCount val="6"/>
                <c:pt idx="0">
                  <c:v>8</c:v>
                </c:pt>
                <c:pt idx="1">
                  <c:v>6</c:v>
                </c:pt>
                <c:pt idx="2">
                  <c:v>2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73-480D-95CC-23A8C0C597CE}"/>
            </c:ext>
          </c:extLst>
        </c:ser>
        <c:ser>
          <c:idx val="5"/>
          <c:order val="5"/>
          <c:tx>
            <c:strRef>
              <c:f>'Ark3'!$I$7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'Ark3'!$J$1:$O$1</c:f>
              <c:numCache>
                <c:formatCode>mmm\-yy</c:formatCode>
                <c:ptCount val="6"/>
                <c:pt idx="0">
                  <c:v>44317</c:v>
                </c:pt>
                <c:pt idx="1">
                  <c:v>44348</c:v>
                </c:pt>
                <c:pt idx="2">
                  <c:v>44378</c:v>
                </c:pt>
                <c:pt idx="3">
                  <c:v>44409</c:v>
                </c:pt>
                <c:pt idx="4">
                  <c:v>44440</c:v>
                </c:pt>
                <c:pt idx="5">
                  <c:v>44470</c:v>
                </c:pt>
              </c:numCache>
            </c:numRef>
          </c:cat>
          <c:val>
            <c:numRef>
              <c:f>'Ark3'!$J$7:$O$7</c:f>
              <c:numCache>
                <c:formatCode>General</c:formatCode>
                <c:ptCount val="6"/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A73-480D-95CC-23A8C0C597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3786064"/>
        <c:axId val="693783112"/>
      </c:barChart>
      <c:dateAx>
        <c:axId val="69378606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93783112"/>
        <c:crosses val="autoZero"/>
        <c:auto val="1"/>
        <c:lblOffset val="100"/>
        <c:baseTimeUnit val="months"/>
      </c:dateAx>
      <c:valAx>
        <c:axId val="693783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9378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da-DK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Svarprocent pr.</a:t>
            </a:r>
            <a:r>
              <a:rPr lang="da-DK" baseline="0"/>
              <a:t> ydernummer pr. måned</a:t>
            </a:r>
            <a:endParaRPr lang="da-DK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'Ark3'!$K$29</c:f>
              <c:strCache>
                <c:ptCount val="1"/>
                <c:pt idx="0">
                  <c:v>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'Ark3'!$L$28:$Q$28</c:f>
              <c:numCache>
                <c:formatCode>mmm\-yy</c:formatCode>
                <c:ptCount val="6"/>
                <c:pt idx="0">
                  <c:v>44317</c:v>
                </c:pt>
                <c:pt idx="1">
                  <c:v>44348</c:v>
                </c:pt>
                <c:pt idx="2">
                  <c:v>44378</c:v>
                </c:pt>
                <c:pt idx="3">
                  <c:v>44409</c:v>
                </c:pt>
                <c:pt idx="4">
                  <c:v>44440</c:v>
                </c:pt>
                <c:pt idx="5">
                  <c:v>44470</c:v>
                </c:pt>
              </c:numCache>
            </c:numRef>
          </c:cat>
          <c:val>
            <c:numRef>
              <c:f>'Ark3'!$L$29:$Q$29</c:f>
              <c:numCache>
                <c:formatCode>0%</c:formatCode>
                <c:ptCount val="6"/>
                <c:pt idx="0">
                  <c:v>0.5</c:v>
                </c:pt>
                <c:pt idx="1">
                  <c:v>1</c:v>
                </c:pt>
                <c:pt idx="2">
                  <c:v>0.7</c:v>
                </c:pt>
                <c:pt idx="3">
                  <c:v>1</c:v>
                </c:pt>
                <c:pt idx="4">
                  <c:v>0.8</c:v>
                </c:pt>
                <c:pt idx="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20-4643-82DD-7F6952444BFF}"/>
            </c:ext>
          </c:extLst>
        </c:ser>
        <c:ser>
          <c:idx val="1"/>
          <c:order val="1"/>
          <c:tx>
            <c:strRef>
              <c:f>'Ark3'!$K$30</c:f>
              <c:strCache>
                <c:ptCount val="1"/>
                <c:pt idx="0">
                  <c:v>b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'Ark3'!$L$28:$Q$28</c:f>
              <c:numCache>
                <c:formatCode>mmm\-yy</c:formatCode>
                <c:ptCount val="6"/>
                <c:pt idx="0">
                  <c:v>44317</c:v>
                </c:pt>
                <c:pt idx="1">
                  <c:v>44348</c:v>
                </c:pt>
                <c:pt idx="2">
                  <c:v>44378</c:v>
                </c:pt>
                <c:pt idx="3">
                  <c:v>44409</c:v>
                </c:pt>
                <c:pt idx="4">
                  <c:v>44440</c:v>
                </c:pt>
                <c:pt idx="5">
                  <c:v>44470</c:v>
                </c:pt>
              </c:numCache>
            </c:numRef>
          </c:cat>
          <c:val>
            <c:numRef>
              <c:f>'Ark3'!$L$30:$Q$30</c:f>
              <c:numCache>
                <c:formatCode>0%</c:formatCode>
                <c:ptCount val="6"/>
                <c:pt idx="0">
                  <c:v>0.6</c:v>
                </c:pt>
                <c:pt idx="1">
                  <c:v>0.44444444444444442</c:v>
                </c:pt>
                <c:pt idx="2">
                  <c:v>0</c:v>
                </c:pt>
                <c:pt idx="3">
                  <c:v>0.33333333333333331</c:v>
                </c:pt>
                <c:pt idx="4">
                  <c:v>0.5</c:v>
                </c:pt>
                <c:pt idx="5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620-4643-82DD-7F6952444BFF}"/>
            </c:ext>
          </c:extLst>
        </c:ser>
        <c:ser>
          <c:idx val="2"/>
          <c:order val="2"/>
          <c:tx>
            <c:strRef>
              <c:f>'Ark3'!$K$31</c:f>
              <c:strCache>
                <c:ptCount val="1"/>
                <c:pt idx="0">
                  <c:v>c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'Ark3'!$L$28:$Q$28</c:f>
              <c:numCache>
                <c:formatCode>mmm\-yy</c:formatCode>
                <c:ptCount val="6"/>
                <c:pt idx="0">
                  <c:v>44317</c:v>
                </c:pt>
                <c:pt idx="1">
                  <c:v>44348</c:v>
                </c:pt>
                <c:pt idx="2">
                  <c:v>44378</c:v>
                </c:pt>
                <c:pt idx="3">
                  <c:v>44409</c:v>
                </c:pt>
                <c:pt idx="4">
                  <c:v>44440</c:v>
                </c:pt>
                <c:pt idx="5">
                  <c:v>44470</c:v>
                </c:pt>
              </c:numCache>
            </c:numRef>
          </c:cat>
          <c:val>
            <c:numRef>
              <c:f>'Ark3'!$L$31:$Q$31</c:f>
              <c:numCache>
                <c:formatCode>0%</c:formatCode>
                <c:ptCount val="6"/>
                <c:pt idx="0">
                  <c:v>1</c:v>
                </c:pt>
                <c:pt idx="1">
                  <c:v>0.9</c:v>
                </c:pt>
                <c:pt idx="2">
                  <c:v>0.7</c:v>
                </c:pt>
                <c:pt idx="3">
                  <c:v>1</c:v>
                </c:pt>
                <c:pt idx="4">
                  <c:v>0.5</c:v>
                </c:pt>
                <c:pt idx="5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620-4643-82DD-7F6952444BFF}"/>
            </c:ext>
          </c:extLst>
        </c:ser>
        <c:ser>
          <c:idx val="3"/>
          <c:order val="3"/>
          <c:tx>
            <c:strRef>
              <c:f>'Ark3'!$K$32</c:f>
              <c:strCache>
                <c:ptCount val="1"/>
                <c:pt idx="0">
                  <c:v>d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'Ark3'!$L$28:$Q$28</c:f>
              <c:numCache>
                <c:formatCode>mmm\-yy</c:formatCode>
                <c:ptCount val="6"/>
                <c:pt idx="0">
                  <c:v>44317</c:v>
                </c:pt>
                <c:pt idx="1">
                  <c:v>44348</c:v>
                </c:pt>
                <c:pt idx="2">
                  <c:v>44378</c:v>
                </c:pt>
                <c:pt idx="3">
                  <c:v>44409</c:v>
                </c:pt>
                <c:pt idx="4">
                  <c:v>44440</c:v>
                </c:pt>
                <c:pt idx="5">
                  <c:v>44470</c:v>
                </c:pt>
              </c:numCache>
            </c:numRef>
          </c:cat>
          <c:val>
            <c:numRef>
              <c:f>'Ark3'!$L$32:$Q$32</c:f>
              <c:numCache>
                <c:formatCode>0%</c:formatCode>
                <c:ptCount val="6"/>
                <c:pt idx="0">
                  <c:v>0.75</c:v>
                </c:pt>
                <c:pt idx="1">
                  <c:v>1</c:v>
                </c:pt>
                <c:pt idx="2">
                  <c:v>0.8</c:v>
                </c:pt>
                <c:pt idx="3">
                  <c:v>0.72222222222222221</c:v>
                </c:pt>
                <c:pt idx="4">
                  <c:v>0.33333333333333331</c:v>
                </c:pt>
                <c:pt idx="5">
                  <c:v>0.66666666666666663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620-4643-82DD-7F6952444BFF}"/>
            </c:ext>
          </c:extLst>
        </c:ser>
        <c:ser>
          <c:idx val="4"/>
          <c:order val="4"/>
          <c:tx>
            <c:strRef>
              <c:f>'Ark3'!$K$33</c:f>
              <c:strCache>
                <c:ptCount val="1"/>
                <c:pt idx="0">
                  <c:v>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'Ark3'!$L$28:$Q$28</c:f>
              <c:numCache>
                <c:formatCode>mmm\-yy</c:formatCode>
                <c:ptCount val="6"/>
                <c:pt idx="0">
                  <c:v>44317</c:v>
                </c:pt>
                <c:pt idx="1">
                  <c:v>44348</c:v>
                </c:pt>
                <c:pt idx="2">
                  <c:v>44378</c:v>
                </c:pt>
                <c:pt idx="3">
                  <c:v>44409</c:v>
                </c:pt>
                <c:pt idx="4">
                  <c:v>44440</c:v>
                </c:pt>
                <c:pt idx="5">
                  <c:v>44470</c:v>
                </c:pt>
              </c:numCache>
            </c:numRef>
          </c:cat>
          <c:val>
            <c:numRef>
              <c:f>'Ark3'!$L$33:$Q$33</c:f>
              <c:numCache>
                <c:formatCode>0%</c:formatCode>
                <c:ptCount val="6"/>
                <c:pt idx="0">
                  <c:v>1</c:v>
                </c:pt>
                <c:pt idx="1">
                  <c:v>0.8</c:v>
                </c:pt>
                <c:pt idx="2">
                  <c:v>1</c:v>
                </c:pt>
                <c:pt idx="3">
                  <c:v>0.66666666666666663</c:v>
                </c:pt>
                <c:pt idx="4">
                  <c:v>0.7142857142857143</c:v>
                </c:pt>
                <c:pt idx="5">
                  <c:v>0.33333333333333331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620-4643-82DD-7F6952444BFF}"/>
            </c:ext>
          </c:extLst>
        </c:ser>
        <c:ser>
          <c:idx val="5"/>
          <c:order val="5"/>
          <c:tx>
            <c:strRef>
              <c:f>'Ark3'!$K$34</c:f>
              <c:strCache>
                <c:ptCount val="1"/>
                <c:pt idx="0">
                  <c:v>f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'Ark3'!$L$28:$Q$28</c:f>
              <c:numCache>
                <c:formatCode>mmm\-yy</c:formatCode>
                <c:ptCount val="6"/>
                <c:pt idx="0">
                  <c:v>44317</c:v>
                </c:pt>
                <c:pt idx="1">
                  <c:v>44348</c:v>
                </c:pt>
                <c:pt idx="2">
                  <c:v>44378</c:v>
                </c:pt>
                <c:pt idx="3">
                  <c:v>44409</c:v>
                </c:pt>
                <c:pt idx="4">
                  <c:v>44440</c:v>
                </c:pt>
                <c:pt idx="5">
                  <c:v>44470</c:v>
                </c:pt>
              </c:numCache>
            </c:numRef>
          </c:cat>
          <c:val>
            <c:numRef>
              <c:f>'Ark3'!$L$34:$Q$34</c:f>
              <c:numCache>
                <c:formatCode>0%</c:formatCode>
                <c:ptCount val="6"/>
                <c:pt idx="0">
                  <c:v>0.6</c:v>
                </c:pt>
                <c:pt idx="1">
                  <c:v>0.7</c:v>
                </c:pt>
                <c:pt idx="2">
                  <c:v>0.6</c:v>
                </c:pt>
                <c:pt idx="3">
                  <c:v>0.8</c:v>
                </c:pt>
                <c:pt idx="4">
                  <c:v>0.6</c:v>
                </c:pt>
                <c:pt idx="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620-4643-82DD-7F6952444B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68349560"/>
        <c:axId val="768351856"/>
      </c:lineChart>
      <c:dateAx>
        <c:axId val="76834956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68351856"/>
        <c:crosses val="autoZero"/>
        <c:auto val="1"/>
        <c:lblOffset val="100"/>
        <c:baseTimeUnit val="months"/>
      </c:dateAx>
      <c:valAx>
        <c:axId val="76835185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68349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147339-C601-406E-8AAF-BAF04788ECCE}" type="doc">
      <dgm:prSet loTypeId="urn:microsoft.com/office/officeart/2005/8/layout/cycle3" loCatId="cycle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da-DK"/>
        </a:p>
      </dgm:t>
    </dgm:pt>
    <dgm:pt modelId="{31405216-18BA-4A7D-8686-08860C3CC072}">
      <dgm:prSet phldrT="[Tekst]"/>
      <dgm:spPr/>
      <dgm:t>
        <a:bodyPr/>
        <a:lstStyle/>
        <a:p>
          <a:r>
            <a:rPr lang="da-DK" b="1" dirty="0">
              <a:solidFill>
                <a:schemeClr val="bg1"/>
              </a:solidFill>
            </a:rPr>
            <a:t>Patienten bestiller tid, og </a:t>
          </a:r>
          <a:r>
            <a:rPr lang="da-DK" b="1" dirty="0" err="1">
              <a:solidFill>
                <a:schemeClr val="bg1"/>
              </a:solidFill>
            </a:rPr>
            <a:t>sekr</a:t>
          </a:r>
          <a:r>
            <a:rPr lang="da-DK" b="1" dirty="0">
              <a:solidFill>
                <a:schemeClr val="bg1"/>
              </a:solidFill>
            </a:rPr>
            <a:t>/</a:t>
          </a:r>
          <a:r>
            <a:rPr lang="da-DK" b="1" dirty="0" err="1">
              <a:solidFill>
                <a:schemeClr val="bg1"/>
              </a:solidFill>
            </a:rPr>
            <a:t>spl</a:t>
          </a:r>
          <a:r>
            <a:rPr lang="da-DK" b="1" dirty="0">
              <a:solidFill>
                <a:schemeClr val="bg1"/>
              </a:solidFill>
            </a:rPr>
            <a:t>/læge rekvirerer PRO-skema via </a:t>
          </a:r>
          <a:r>
            <a:rPr lang="da-DK" b="1" dirty="0" err="1">
              <a:solidFill>
                <a:schemeClr val="bg1"/>
              </a:solidFill>
            </a:rPr>
            <a:t>Webreq</a:t>
          </a:r>
          <a:endParaRPr lang="da-DK" dirty="0">
            <a:solidFill>
              <a:schemeClr val="bg1"/>
            </a:solidFill>
          </a:endParaRPr>
        </a:p>
      </dgm:t>
    </dgm:pt>
    <dgm:pt modelId="{452D4AC6-C2BD-446F-8816-8270A4C2AB6E}" type="parTrans" cxnId="{C9592F98-DE92-4C50-8091-4CA8E500B904}">
      <dgm:prSet/>
      <dgm:spPr/>
      <dgm:t>
        <a:bodyPr/>
        <a:lstStyle/>
        <a:p>
          <a:endParaRPr lang="da-DK"/>
        </a:p>
      </dgm:t>
    </dgm:pt>
    <dgm:pt modelId="{4F6A490D-0C34-4678-9224-826D95D491C5}" type="sibTrans" cxnId="{C9592F98-DE92-4C50-8091-4CA8E500B904}">
      <dgm:prSet/>
      <dgm:spPr/>
      <dgm:t>
        <a:bodyPr/>
        <a:lstStyle/>
        <a:p>
          <a:endParaRPr lang="da-DK"/>
        </a:p>
      </dgm:t>
    </dgm:pt>
    <dgm:pt modelId="{1340D685-A02C-4903-A0C2-70B85B0C28DC}">
      <dgm:prSet phldrT="[Tekst]"/>
      <dgm:spPr/>
      <dgm:t>
        <a:bodyPr/>
        <a:lstStyle/>
        <a:p>
          <a:r>
            <a:rPr lang="da-DK" b="1" dirty="0">
              <a:solidFill>
                <a:schemeClr val="bg1"/>
              </a:solidFill>
            </a:rPr>
            <a:t>Skema modtages af patienten via SMS eller mail</a:t>
          </a:r>
          <a:endParaRPr lang="da-DK" dirty="0">
            <a:solidFill>
              <a:schemeClr val="bg1"/>
            </a:solidFill>
          </a:endParaRPr>
        </a:p>
      </dgm:t>
    </dgm:pt>
    <dgm:pt modelId="{13F7A239-DB7B-413B-9CC5-8A9FEDFF8B87}" type="parTrans" cxnId="{1CCA04A2-5D69-4D88-ABF8-D98A05083208}">
      <dgm:prSet/>
      <dgm:spPr/>
      <dgm:t>
        <a:bodyPr/>
        <a:lstStyle/>
        <a:p>
          <a:endParaRPr lang="da-DK"/>
        </a:p>
      </dgm:t>
    </dgm:pt>
    <dgm:pt modelId="{13B67B56-F461-408F-80F8-FA0E785F224C}" type="sibTrans" cxnId="{1CCA04A2-5D69-4D88-ABF8-D98A05083208}">
      <dgm:prSet/>
      <dgm:spPr/>
      <dgm:t>
        <a:bodyPr/>
        <a:lstStyle/>
        <a:p>
          <a:endParaRPr lang="da-DK"/>
        </a:p>
      </dgm:t>
    </dgm:pt>
    <dgm:pt modelId="{F2280232-672D-47CD-A47F-EBF1FCA1F5E5}">
      <dgm:prSet phldrT="[Tekst]"/>
      <dgm:spPr/>
      <dgm:t>
        <a:bodyPr/>
        <a:lstStyle/>
        <a:p>
          <a:r>
            <a:rPr lang="da-DK" b="1" dirty="0">
              <a:solidFill>
                <a:schemeClr val="bg1"/>
              </a:solidFill>
            </a:rPr>
            <a:t>Patienten logger på med </a:t>
          </a:r>
          <a:r>
            <a:rPr lang="da-DK" b="1" dirty="0" err="1">
              <a:solidFill>
                <a:schemeClr val="bg1"/>
              </a:solidFill>
            </a:rPr>
            <a:t>nem-id</a:t>
          </a:r>
          <a:r>
            <a:rPr lang="da-DK" b="1" dirty="0">
              <a:solidFill>
                <a:schemeClr val="bg1"/>
              </a:solidFill>
            </a:rPr>
            <a:t> og sidder hjemme og besvarer skemaet</a:t>
          </a:r>
          <a:r>
            <a:rPr lang="da-DK" b="1" dirty="0">
              <a:solidFill>
                <a:schemeClr val="accent5">
                  <a:lumMod val="25000"/>
                </a:schemeClr>
              </a:solidFill>
            </a:rPr>
            <a:t>. </a:t>
          </a:r>
          <a:endParaRPr lang="da-DK" dirty="0"/>
        </a:p>
      </dgm:t>
    </dgm:pt>
    <dgm:pt modelId="{92F93448-5D49-479B-B46A-16B50C971A25}" type="parTrans" cxnId="{9701F444-0DFF-47E0-8864-41A81F873CF9}">
      <dgm:prSet/>
      <dgm:spPr/>
      <dgm:t>
        <a:bodyPr/>
        <a:lstStyle/>
        <a:p>
          <a:endParaRPr lang="da-DK"/>
        </a:p>
      </dgm:t>
    </dgm:pt>
    <dgm:pt modelId="{9396B07F-425A-4169-8E7E-E3D859B4E0C7}" type="sibTrans" cxnId="{9701F444-0DFF-47E0-8864-41A81F873CF9}">
      <dgm:prSet/>
      <dgm:spPr/>
      <dgm:t>
        <a:bodyPr/>
        <a:lstStyle/>
        <a:p>
          <a:endParaRPr lang="da-DK"/>
        </a:p>
      </dgm:t>
    </dgm:pt>
    <dgm:pt modelId="{028E9344-B61B-4415-ACAE-1AF39D0DD779}">
      <dgm:prSet phldrT="[Tekst]"/>
      <dgm:spPr/>
      <dgm:t>
        <a:bodyPr/>
        <a:lstStyle/>
        <a:p>
          <a:r>
            <a:rPr lang="da-DK" b="1" dirty="0">
              <a:solidFill>
                <a:schemeClr val="bg1"/>
              </a:solidFill>
            </a:rPr>
            <a:t>Svar sendes og vises direkte til lægens journal</a:t>
          </a:r>
          <a:endParaRPr lang="da-DK" dirty="0">
            <a:solidFill>
              <a:schemeClr val="bg1"/>
            </a:solidFill>
          </a:endParaRPr>
        </a:p>
      </dgm:t>
    </dgm:pt>
    <dgm:pt modelId="{8740701D-9AED-4A87-8B56-44FB1A5A893C}" type="parTrans" cxnId="{864EF2FA-6C6E-4BD7-A11C-2035E70491C9}">
      <dgm:prSet/>
      <dgm:spPr/>
      <dgm:t>
        <a:bodyPr/>
        <a:lstStyle/>
        <a:p>
          <a:endParaRPr lang="da-DK"/>
        </a:p>
      </dgm:t>
    </dgm:pt>
    <dgm:pt modelId="{20105633-8800-4BD6-A9AF-EA403D414DBE}" type="sibTrans" cxnId="{864EF2FA-6C6E-4BD7-A11C-2035E70491C9}">
      <dgm:prSet/>
      <dgm:spPr/>
      <dgm:t>
        <a:bodyPr/>
        <a:lstStyle/>
        <a:p>
          <a:endParaRPr lang="da-DK"/>
        </a:p>
      </dgm:t>
    </dgm:pt>
    <dgm:pt modelId="{3145034A-0EB4-4A58-B788-C6688A5CAAFA}">
      <dgm:prSet phldrT="[Tekst]"/>
      <dgm:spPr/>
      <dgm:t>
        <a:bodyPr/>
        <a:lstStyle/>
        <a:p>
          <a:r>
            <a:rPr lang="da-DK" b="1" dirty="0">
              <a:solidFill>
                <a:schemeClr val="bg1"/>
              </a:solidFill>
            </a:rPr>
            <a:t>Lægen bruger patientens svar i dialogen ved næste konsultation – eller som grundlag for vurdering uden at se patienten</a:t>
          </a:r>
          <a:endParaRPr lang="da-DK" dirty="0">
            <a:solidFill>
              <a:schemeClr val="bg1"/>
            </a:solidFill>
          </a:endParaRPr>
        </a:p>
      </dgm:t>
    </dgm:pt>
    <dgm:pt modelId="{17DA2A5F-F2F7-4735-B0EE-4B74672BB15A}" type="parTrans" cxnId="{98F69D4D-53C5-493E-A69C-4ADAAD45498A}">
      <dgm:prSet/>
      <dgm:spPr/>
      <dgm:t>
        <a:bodyPr/>
        <a:lstStyle/>
        <a:p>
          <a:endParaRPr lang="da-DK"/>
        </a:p>
      </dgm:t>
    </dgm:pt>
    <dgm:pt modelId="{3DA78F1A-F014-40F9-B102-34ABAA978040}" type="sibTrans" cxnId="{98F69D4D-53C5-493E-A69C-4ADAAD45498A}">
      <dgm:prSet/>
      <dgm:spPr/>
      <dgm:t>
        <a:bodyPr/>
        <a:lstStyle/>
        <a:p>
          <a:endParaRPr lang="da-DK"/>
        </a:p>
      </dgm:t>
    </dgm:pt>
    <dgm:pt modelId="{D287A6EA-2070-457D-AC30-8188D9529C5D}" type="pres">
      <dgm:prSet presAssocID="{C1147339-C601-406E-8AAF-BAF04788ECCE}" presName="Name0" presStyleCnt="0">
        <dgm:presLayoutVars>
          <dgm:dir/>
          <dgm:resizeHandles val="exact"/>
        </dgm:presLayoutVars>
      </dgm:prSet>
      <dgm:spPr/>
    </dgm:pt>
    <dgm:pt modelId="{D5ABFACB-5DA0-4407-8BC4-8957286CA9F1}" type="pres">
      <dgm:prSet presAssocID="{C1147339-C601-406E-8AAF-BAF04788ECCE}" presName="cycle" presStyleCnt="0"/>
      <dgm:spPr/>
    </dgm:pt>
    <dgm:pt modelId="{FD6B294E-6E61-44CA-B04B-F8DA5DD2AB4F}" type="pres">
      <dgm:prSet presAssocID="{31405216-18BA-4A7D-8686-08860C3CC072}" presName="nodeFirstNode" presStyleLbl="node1" presStyleIdx="0" presStyleCnt="5">
        <dgm:presLayoutVars>
          <dgm:bulletEnabled val="1"/>
        </dgm:presLayoutVars>
      </dgm:prSet>
      <dgm:spPr/>
    </dgm:pt>
    <dgm:pt modelId="{6854724A-E5F7-463E-83D6-03943E96ED74}" type="pres">
      <dgm:prSet presAssocID="{4F6A490D-0C34-4678-9224-826D95D491C5}" presName="sibTransFirstNode" presStyleLbl="bgShp" presStyleIdx="0" presStyleCnt="1"/>
      <dgm:spPr/>
    </dgm:pt>
    <dgm:pt modelId="{C38C0F4D-1ED4-4F33-8CAF-E63CBE276C04}" type="pres">
      <dgm:prSet presAssocID="{1340D685-A02C-4903-A0C2-70B85B0C28DC}" presName="nodeFollowingNodes" presStyleLbl="node1" presStyleIdx="1" presStyleCnt="5" custRadScaleRad="97485" custRadScaleInc="11190">
        <dgm:presLayoutVars>
          <dgm:bulletEnabled val="1"/>
        </dgm:presLayoutVars>
      </dgm:prSet>
      <dgm:spPr/>
    </dgm:pt>
    <dgm:pt modelId="{D000944D-C818-495D-A4BB-1F8719F0795A}" type="pres">
      <dgm:prSet presAssocID="{F2280232-672D-47CD-A47F-EBF1FCA1F5E5}" presName="nodeFollowingNodes" presStyleLbl="node1" presStyleIdx="2" presStyleCnt="5">
        <dgm:presLayoutVars>
          <dgm:bulletEnabled val="1"/>
        </dgm:presLayoutVars>
      </dgm:prSet>
      <dgm:spPr/>
    </dgm:pt>
    <dgm:pt modelId="{7D5A04AB-2206-41F9-BB89-3669D987E758}" type="pres">
      <dgm:prSet presAssocID="{028E9344-B61B-4415-ACAE-1AF39D0DD779}" presName="nodeFollowingNodes" presStyleLbl="node1" presStyleIdx="3" presStyleCnt="5" custRadScaleRad="110042" custRadScaleInc="21045">
        <dgm:presLayoutVars>
          <dgm:bulletEnabled val="1"/>
        </dgm:presLayoutVars>
      </dgm:prSet>
      <dgm:spPr/>
    </dgm:pt>
    <dgm:pt modelId="{B416B235-2AA0-49A4-8A88-F3DEB45C252F}" type="pres">
      <dgm:prSet presAssocID="{3145034A-0EB4-4A58-B788-C6688A5CAAFA}" presName="nodeFollowingNodes" presStyleLbl="node1" presStyleIdx="4" presStyleCnt="5" custScaleY="188011" custRadScaleRad="120457" custRadScaleInc="-8201">
        <dgm:presLayoutVars>
          <dgm:bulletEnabled val="1"/>
        </dgm:presLayoutVars>
      </dgm:prSet>
      <dgm:spPr/>
    </dgm:pt>
  </dgm:ptLst>
  <dgm:cxnLst>
    <dgm:cxn modelId="{8D674563-EF58-4506-A9CA-010E915CA9E7}" type="presOf" srcId="{4F6A490D-0C34-4678-9224-826D95D491C5}" destId="{6854724A-E5F7-463E-83D6-03943E96ED74}" srcOrd="0" destOrd="0" presId="urn:microsoft.com/office/officeart/2005/8/layout/cycle3"/>
    <dgm:cxn modelId="{9701F444-0DFF-47E0-8864-41A81F873CF9}" srcId="{C1147339-C601-406E-8AAF-BAF04788ECCE}" destId="{F2280232-672D-47CD-A47F-EBF1FCA1F5E5}" srcOrd="2" destOrd="0" parTransId="{92F93448-5D49-479B-B46A-16B50C971A25}" sibTransId="{9396B07F-425A-4169-8E7E-E3D859B4E0C7}"/>
    <dgm:cxn modelId="{98F69D4D-53C5-493E-A69C-4ADAAD45498A}" srcId="{C1147339-C601-406E-8AAF-BAF04788ECCE}" destId="{3145034A-0EB4-4A58-B788-C6688A5CAAFA}" srcOrd="4" destOrd="0" parTransId="{17DA2A5F-F2F7-4735-B0EE-4B74672BB15A}" sibTransId="{3DA78F1A-F014-40F9-B102-34ABAA978040}"/>
    <dgm:cxn modelId="{D4D4CC7A-3877-4D3C-940C-9DE15C3C4192}" type="presOf" srcId="{028E9344-B61B-4415-ACAE-1AF39D0DD779}" destId="{7D5A04AB-2206-41F9-BB89-3669D987E758}" srcOrd="0" destOrd="0" presId="urn:microsoft.com/office/officeart/2005/8/layout/cycle3"/>
    <dgm:cxn modelId="{87F7BB89-8EB4-4C5F-9023-722A6BF122AF}" type="presOf" srcId="{3145034A-0EB4-4A58-B788-C6688A5CAAFA}" destId="{B416B235-2AA0-49A4-8A88-F3DEB45C252F}" srcOrd="0" destOrd="0" presId="urn:microsoft.com/office/officeart/2005/8/layout/cycle3"/>
    <dgm:cxn modelId="{C9592F98-DE92-4C50-8091-4CA8E500B904}" srcId="{C1147339-C601-406E-8AAF-BAF04788ECCE}" destId="{31405216-18BA-4A7D-8686-08860C3CC072}" srcOrd="0" destOrd="0" parTransId="{452D4AC6-C2BD-446F-8816-8270A4C2AB6E}" sibTransId="{4F6A490D-0C34-4678-9224-826D95D491C5}"/>
    <dgm:cxn modelId="{47775C9B-BC83-45AF-9BF0-65C6E589ECBE}" type="presOf" srcId="{F2280232-672D-47CD-A47F-EBF1FCA1F5E5}" destId="{D000944D-C818-495D-A4BB-1F8719F0795A}" srcOrd="0" destOrd="0" presId="urn:microsoft.com/office/officeart/2005/8/layout/cycle3"/>
    <dgm:cxn modelId="{1CCA04A2-5D69-4D88-ABF8-D98A05083208}" srcId="{C1147339-C601-406E-8AAF-BAF04788ECCE}" destId="{1340D685-A02C-4903-A0C2-70B85B0C28DC}" srcOrd="1" destOrd="0" parTransId="{13F7A239-DB7B-413B-9CC5-8A9FEDFF8B87}" sibTransId="{13B67B56-F461-408F-80F8-FA0E785F224C}"/>
    <dgm:cxn modelId="{6D7949D6-DDC4-4587-B1DD-E891B5FD3F9A}" type="presOf" srcId="{C1147339-C601-406E-8AAF-BAF04788ECCE}" destId="{D287A6EA-2070-457D-AC30-8188D9529C5D}" srcOrd="0" destOrd="0" presId="urn:microsoft.com/office/officeart/2005/8/layout/cycle3"/>
    <dgm:cxn modelId="{21C7D3F5-F756-4D07-B44A-F5D3EFABCED7}" type="presOf" srcId="{31405216-18BA-4A7D-8686-08860C3CC072}" destId="{FD6B294E-6E61-44CA-B04B-F8DA5DD2AB4F}" srcOrd="0" destOrd="0" presId="urn:microsoft.com/office/officeart/2005/8/layout/cycle3"/>
    <dgm:cxn modelId="{FD1544F9-E438-4AD2-94AE-6FF94696D17F}" type="presOf" srcId="{1340D685-A02C-4903-A0C2-70B85B0C28DC}" destId="{C38C0F4D-1ED4-4F33-8CAF-E63CBE276C04}" srcOrd="0" destOrd="0" presId="urn:microsoft.com/office/officeart/2005/8/layout/cycle3"/>
    <dgm:cxn modelId="{864EF2FA-6C6E-4BD7-A11C-2035E70491C9}" srcId="{C1147339-C601-406E-8AAF-BAF04788ECCE}" destId="{028E9344-B61B-4415-ACAE-1AF39D0DD779}" srcOrd="3" destOrd="0" parTransId="{8740701D-9AED-4A87-8B56-44FB1A5A893C}" sibTransId="{20105633-8800-4BD6-A9AF-EA403D414DBE}"/>
    <dgm:cxn modelId="{530E50EA-3F4B-425F-8BCC-7906B9786761}" type="presParOf" srcId="{D287A6EA-2070-457D-AC30-8188D9529C5D}" destId="{D5ABFACB-5DA0-4407-8BC4-8957286CA9F1}" srcOrd="0" destOrd="0" presId="urn:microsoft.com/office/officeart/2005/8/layout/cycle3"/>
    <dgm:cxn modelId="{1A78D1F0-D341-49F5-8C79-0FAA6202C139}" type="presParOf" srcId="{D5ABFACB-5DA0-4407-8BC4-8957286CA9F1}" destId="{FD6B294E-6E61-44CA-B04B-F8DA5DD2AB4F}" srcOrd="0" destOrd="0" presId="urn:microsoft.com/office/officeart/2005/8/layout/cycle3"/>
    <dgm:cxn modelId="{5DF8B06C-1E73-44E1-AD46-A73D4A2B440C}" type="presParOf" srcId="{D5ABFACB-5DA0-4407-8BC4-8957286CA9F1}" destId="{6854724A-E5F7-463E-83D6-03943E96ED74}" srcOrd="1" destOrd="0" presId="urn:microsoft.com/office/officeart/2005/8/layout/cycle3"/>
    <dgm:cxn modelId="{65681807-AAD4-4CF0-86FD-338E7F4FB40D}" type="presParOf" srcId="{D5ABFACB-5DA0-4407-8BC4-8957286CA9F1}" destId="{C38C0F4D-1ED4-4F33-8CAF-E63CBE276C04}" srcOrd="2" destOrd="0" presId="urn:microsoft.com/office/officeart/2005/8/layout/cycle3"/>
    <dgm:cxn modelId="{B16C66A3-C8A8-4E50-B656-558D5D6227EB}" type="presParOf" srcId="{D5ABFACB-5DA0-4407-8BC4-8957286CA9F1}" destId="{D000944D-C818-495D-A4BB-1F8719F0795A}" srcOrd="3" destOrd="0" presId="urn:microsoft.com/office/officeart/2005/8/layout/cycle3"/>
    <dgm:cxn modelId="{F6FC5B8C-9D4B-49ED-858B-596089495A09}" type="presParOf" srcId="{D5ABFACB-5DA0-4407-8BC4-8957286CA9F1}" destId="{7D5A04AB-2206-41F9-BB89-3669D987E758}" srcOrd="4" destOrd="0" presId="urn:microsoft.com/office/officeart/2005/8/layout/cycle3"/>
    <dgm:cxn modelId="{EDAC8757-AF19-4613-A4D9-A210596B4D8F}" type="presParOf" srcId="{D5ABFACB-5DA0-4407-8BC4-8957286CA9F1}" destId="{B416B235-2AA0-49A4-8A88-F3DEB45C252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4724A-E5F7-463E-83D6-03943E96ED74}">
      <dsp:nvSpPr>
        <dsp:cNvPr id="0" name=""/>
        <dsp:cNvSpPr/>
      </dsp:nvSpPr>
      <dsp:spPr>
        <a:xfrm>
          <a:off x="3490885" y="-29777"/>
          <a:ext cx="4547877" cy="4547877"/>
        </a:xfrm>
        <a:prstGeom prst="circularArrow">
          <a:avLst>
            <a:gd name="adj1" fmla="val 5544"/>
            <a:gd name="adj2" fmla="val 330680"/>
            <a:gd name="adj3" fmla="val 13728433"/>
            <a:gd name="adj4" fmla="val 17414936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B294E-6E61-44CA-B04B-F8DA5DD2AB4F}">
      <dsp:nvSpPr>
        <dsp:cNvPr id="0" name=""/>
        <dsp:cNvSpPr/>
      </dsp:nvSpPr>
      <dsp:spPr>
        <a:xfrm>
          <a:off x="4678290" y="1597"/>
          <a:ext cx="2173068" cy="1086534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>
              <a:solidFill>
                <a:schemeClr val="bg1"/>
              </a:solidFill>
            </a:rPr>
            <a:t>Patienten bestiller tid, og </a:t>
          </a:r>
          <a:r>
            <a:rPr lang="da-DK" sz="1500" b="1" kern="1200" dirty="0" err="1">
              <a:solidFill>
                <a:schemeClr val="bg1"/>
              </a:solidFill>
            </a:rPr>
            <a:t>sekr</a:t>
          </a:r>
          <a:r>
            <a:rPr lang="da-DK" sz="1500" b="1" kern="1200" dirty="0">
              <a:solidFill>
                <a:schemeClr val="bg1"/>
              </a:solidFill>
            </a:rPr>
            <a:t>/</a:t>
          </a:r>
          <a:r>
            <a:rPr lang="da-DK" sz="1500" b="1" kern="1200" dirty="0" err="1">
              <a:solidFill>
                <a:schemeClr val="bg1"/>
              </a:solidFill>
            </a:rPr>
            <a:t>spl</a:t>
          </a:r>
          <a:r>
            <a:rPr lang="da-DK" sz="1500" b="1" kern="1200" dirty="0">
              <a:solidFill>
                <a:schemeClr val="bg1"/>
              </a:solidFill>
            </a:rPr>
            <a:t>/læge rekvirerer PRO-skema via </a:t>
          </a:r>
          <a:r>
            <a:rPr lang="da-DK" sz="1500" b="1" kern="1200" dirty="0" err="1">
              <a:solidFill>
                <a:schemeClr val="bg1"/>
              </a:solidFill>
            </a:rPr>
            <a:t>Webreq</a:t>
          </a:r>
          <a:endParaRPr lang="da-DK" sz="1500" kern="1200" dirty="0">
            <a:solidFill>
              <a:schemeClr val="bg1"/>
            </a:solidFill>
          </a:endParaRPr>
        </a:p>
      </dsp:txBody>
      <dsp:txXfrm>
        <a:off x="4731330" y="54637"/>
        <a:ext cx="2066988" cy="980454"/>
      </dsp:txXfrm>
    </dsp:sp>
    <dsp:sp modelId="{C38C0F4D-1ED4-4F33-8CAF-E63CBE276C04}">
      <dsp:nvSpPr>
        <dsp:cNvPr id="0" name=""/>
        <dsp:cNvSpPr/>
      </dsp:nvSpPr>
      <dsp:spPr>
        <a:xfrm>
          <a:off x="6532347" y="1570984"/>
          <a:ext cx="2173068" cy="1086534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>
              <a:solidFill>
                <a:schemeClr val="bg1"/>
              </a:solidFill>
            </a:rPr>
            <a:t>Skema modtages af patienten via SMS eller mail</a:t>
          </a:r>
          <a:endParaRPr lang="da-DK" sz="1500" kern="1200" dirty="0">
            <a:solidFill>
              <a:schemeClr val="bg1"/>
            </a:solidFill>
          </a:endParaRPr>
        </a:p>
      </dsp:txBody>
      <dsp:txXfrm>
        <a:off x="6585387" y="1624024"/>
        <a:ext cx="2066988" cy="980454"/>
      </dsp:txXfrm>
    </dsp:sp>
    <dsp:sp modelId="{D000944D-C818-495D-A4BB-1F8719F0795A}">
      <dsp:nvSpPr>
        <dsp:cNvPr id="0" name=""/>
        <dsp:cNvSpPr/>
      </dsp:nvSpPr>
      <dsp:spPr>
        <a:xfrm>
          <a:off x="5818236" y="3509993"/>
          <a:ext cx="2173068" cy="1086534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>
              <a:solidFill>
                <a:schemeClr val="bg1"/>
              </a:solidFill>
            </a:rPr>
            <a:t>Patienten logger på med </a:t>
          </a:r>
          <a:r>
            <a:rPr lang="da-DK" sz="1500" b="1" kern="1200" dirty="0" err="1">
              <a:solidFill>
                <a:schemeClr val="bg1"/>
              </a:solidFill>
            </a:rPr>
            <a:t>nem-id</a:t>
          </a:r>
          <a:r>
            <a:rPr lang="da-DK" sz="1500" b="1" kern="1200" dirty="0">
              <a:solidFill>
                <a:schemeClr val="bg1"/>
              </a:solidFill>
            </a:rPr>
            <a:t> og sidder hjemme og besvarer skemaet</a:t>
          </a:r>
          <a:r>
            <a:rPr lang="da-DK" sz="1500" b="1" kern="1200" dirty="0">
              <a:solidFill>
                <a:schemeClr val="accent5">
                  <a:lumMod val="25000"/>
                </a:schemeClr>
              </a:solidFill>
            </a:rPr>
            <a:t>. </a:t>
          </a:r>
          <a:endParaRPr lang="da-DK" sz="1500" kern="1200" dirty="0"/>
        </a:p>
      </dsp:txBody>
      <dsp:txXfrm>
        <a:off x="5871276" y="3563033"/>
        <a:ext cx="2066988" cy="980454"/>
      </dsp:txXfrm>
    </dsp:sp>
    <dsp:sp modelId="{7D5A04AB-2206-41F9-BB89-3669D987E758}">
      <dsp:nvSpPr>
        <dsp:cNvPr id="0" name=""/>
        <dsp:cNvSpPr/>
      </dsp:nvSpPr>
      <dsp:spPr>
        <a:xfrm>
          <a:off x="3076777" y="3351573"/>
          <a:ext cx="2173068" cy="1086534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>
              <a:solidFill>
                <a:schemeClr val="bg1"/>
              </a:solidFill>
            </a:rPr>
            <a:t>Svar sendes og vises direkte til lægens journal</a:t>
          </a:r>
          <a:endParaRPr lang="da-DK" sz="1500" kern="1200" dirty="0">
            <a:solidFill>
              <a:schemeClr val="bg1"/>
            </a:solidFill>
          </a:endParaRPr>
        </a:p>
      </dsp:txBody>
      <dsp:txXfrm>
        <a:off x="3129817" y="3404613"/>
        <a:ext cx="2066988" cy="980454"/>
      </dsp:txXfrm>
    </dsp:sp>
    <dsp:sp modelId="{B416B235-2AA0-49A4-8A88-F3DEB45C252F}">
      <dsp:nvSpPr>
        <dsp:cNvPr id="0" name=""/>
        <dsp:cNvSpPr/>
      </dsp:nvSpPr>
      <dsp:spPr>
        <a:xfrm>
          <a:off x="2402760" y="934186"/>
          <a:ext cx="2173068" cy="2042804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>
              <a:solidFill>
                <a:schemeClr val="bg1"/>
              </a:solidFill>
            </a:rPr>
            <a:t>Lægen bruger patientens svar i dialogen ved næste konsultation – eller som grundlag for vurdering uden at se patienten</a:t>
          </a:r>
          <a:endParaRPr lang="da-DK" sz="1500" kern="1200" dirty="0">
            <a:solidFill>
              <a:schemeClr val="bg1"/>
            </a:solidFill>
          </a:endParaRPr>
        </a:p>
      </dsp:txBody>
      <dsp:txXfrm>
        <a:off x="2502481" y="1033907"/>
        <a:ext cx="1973626" cy="1843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45FBE-94E4-4728-979E-3DB2647F785A}" type="datetimeFigureOut">
              <a:rPr lang="da-DK" smtClean="0"/>
              <a:t>02-07-2024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E714C-E829-4ACA-AB9A-FB5F7224159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6047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E3053CC0-3B01-F1F7-F2E4-66D03A8244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8816" y="0"/>
            <a:ext cx="12200816" cy="6880202"/>
          </a:xfrm>
          <a:prstGeom prst="rect">
            <a:avLst/>
          </a:prstGeom>
          <a:solidFill>
            <a:schemeClr val="accent2">
              <a:alpha val="80350"/>
            </a:schemeClr>
          </a:solidFill>
          <a:ln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0BD3937B-6863-8784-577D-C0E87E3EDC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sort/hvid billede </a:t>
            </a:r>
          </a:p>
          <a:p>
            <a:r>
              <a:rPr lang="da-DK" dirty="0"/>
              <a:t>Klik ”Arranger” – ”Placér bagerst”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F85143-C406-F089-83F0-4319E0A55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542" y="2194468"/>
            <a:ext cx="7603630" cy="1776585"/>
          </a:xfrm>
        </p:spPr>
        <p:txBody>
          <a:bodyPr anchor="b">
            <a:spAutoFit/>
          </a:bodyPr>
          <a:lstStyle>
            <a:lvl1pPr>
              <a:lnSpc>
                <a:spcPct val="90000"/>
              </a:lnSpc>
              <a:defRPr lang="da-DK" sz="6000" b="1" i="0" dirty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a-DK" dirty="0"/>
              <a:t>Præsentations titel skrives her </a:t>
            </a:r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8031C8DF-FE8E-3248-D96A-FC9E59A585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7542" y="4274957"/>
            <a:ext cx="7044775" cy="258532"/>
          </a:xfrm>
        </p:spPr>
        <p:txBody>
          <a:bodyPr anchor="b"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lbert Sans Medium" pitchFamily="2" charset="77"/>
              </a:defRPr>
            </a:lvl1pPr>
          </a:lstStyle>
          <a:p>
            <a:pPr lvl="0"/>
            <a:r>
              <a:rPr lang="da-DK" dirty="0"/>
              <a:t>Subtitel (Projekt/speciale …)</a:t>
            </a:r>
          </a:p>
        </p:txBody>
      </p:sp>
      <p:pic>
        <p:nvPicPr>
          <p:cNvPr id="18" name="Billede 17" descr="Et billede, der indeholder logo, hvid, Grafik&#10;&#10;Automatisk genereret beskrivelse">
            <a:extLst>
              <a:ext uri="{FF2B5EF4-FFF2-40B4-BE49-F238E27FC236}">
                <a16:creationId xmlns:a16="http://schemas.microsoft.com/office/drawing/2014/main" id="{337FB04E-8636-2A85-AD01-C53ADF44B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816" y="4274957"/>
            <a:ext cx="12200816" cy="2605245"/>
          </a:xfrm>
          <a:prstGeom prst="rect">
            <a:avLst/>
          </a:prstGeom>
        </p:spPr>
      </p:pic>
      <p:pic>
        <p:nvPicPr>
          <p:cNvPr id="6" name="Billede 5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3A83234B-F7E4-9140-4806-D57A2FA15A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199" y="5820372"/>
            <a:ext cx="1283357" cy="535978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E7555B9-C164-9D03-C159-FF57755D73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17280" y="463550"/>
            <a:ext cx="3010382" cy="261610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ENHEDEN FOR KVALITET I SPECIALLÆGEPRAKSIS</a:t>
            </a:r>
          </a:p>
        </p:txBody>
      </p:sp>
    </p:spTree>
    <p:extLst>
      <p:ext uri="{BB962C8B-B14F-4D97-AF65-F5344CB8AC3E}">
        <p14:creationId xmlns:p14="http://schemas.microsoft.com/office/powerpoint/2010/main" val="234851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 (halv) + tek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70E2F47-F969-64AB-518C-994C5CB10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0618" y="2421036"/>
            <a:ext cx="5314110" cy="70788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86572AA9-42F5-1DC5-6F6E-996CC55711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132" y="477000"/>
            <a:ext cx="5648728" cy="5987407"/>
          </a:xfrm>
          <a:prstGeom prst="roundRect">
            <a:avLst>
              <a:gd name="adj" fmla="val 3609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28C9C7F-90C8-B186-C733-7F539E0B3C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0617" y="1410152"/>
            <a:ext cx="5314109" cy="867930"/>
          </a:xfrm>
        </p:spPr>
        <p:txBody>
          <a:bodyPr anchor="b">
            <a:spAutoFit/>
          </a:bodyPr>
          <a:lstStyle>
            <a:lvl1pPr marL="0" indent="0">
              <a:buNone/>
              <a:defRPr sz="3200" b="1" i="0">
                <a:latin typeface="+mn-lt"/>
              </a:defRPr>
            </a:lvl1pPr>
          </a:lstStyle>
          <a:p>
            <a:r>
              <a:rPr lang="da-DK" sz="2800" dirty="0"/>
              <a:t>Klik for at redigere titeltypografien i masteren</a:t>
            </a:r>
          </a:p>
        </p:txBody>
      </p:sp>
      <p:pic>
        <p:nvPicPr>
          <p:cNvPr id="3" name="Billede 2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65BEC729-A0E1-55B7-73AE-7069C7A4B4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0617" y="6148102"/>
            <a:ext cx="648000" cy="2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72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 (2/3) + tek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86572AA9-42F5-1DC5-6F6E-996CC55711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132" y="477000"/>
            <a:ext cx="8562504" cy="5987407"/>
          </a:xfrm>
          <a:prstGeom prst="roundRect">
            <a:avLst>
              <a:gd name="adj" fmla="val 35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da-DK" dirty="0"/>
              <a:t>Indsæt billede</a:t>
            </a:r>
          </a:p>
        </p:txBody>
      </p:sp>
      <p:pic>
        <p:nvPicPr>
          <p:cNvPr id="3" name="Billede 2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68094D53-9026-F40F-49DC-163079AD45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0617" y="6148102"/>
            <a:ext cx="648000" cy="270629"/>
          </a:xfrm>
          <a:prstGeom prst="rect">
            <a:avLst/>
          </a:prstGeom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CCBAFA59-4140-F6D5-369D-17EEDBC73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05364" y="2421036"/>
            <a:ext cx="2439363" cy="101566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4" name="Pladsholder til tekst 4">
            <a:extLst>
              <a:ext uri="{FF2B5EF4-FFF2-40B4-BE49-F238E27FC236}">
                <a16:creationId xmlns:a16="http://schemas.microsoft.com/office/drawing/2014/main" id="{DFA55EB5-F601-CAF7-2F68-0168B2D5AC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05363" y="1797951"/>
            <a:ext cx="2439363" cy="480131"/>
          </a:xfrm>
        </p:spPr>
        <p:txBody>
          <a:bodyPr anchor="b">
            <a:spAutoFit/>
          </a:bodyPr>
          <a:lstStyle>
            <a:lvl1pPr marL="0" indent="0">
              <a:buNone/>
              <a:defRPr sz="3200" b="1" i="0">
                <a:latin typeface="+mn-lt"/>
              </a:defRPr>
            </a:lvl1pPr>
          </a:lstStyle>
          <a:p>
            <a:r>
              <a:rPr lang="da-DK" sz="2800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3616513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- 2 im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70E2F47-F969-64AB-518C-994C5CB10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242" y="4633104"/>
            <a:ext cx="5486401" cy="70788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pic>
        <p:nvPicPr>
          <p:cNvPr id="3" name="Billede 2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65BEC729-A0E1-55B7-73AE-7069C7A4B4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0617" y="6148102"/>
            <a:ext cx="648000" cy="27062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383444-AC37-55DF-C8AE-95A87EC186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542" y="682865"/>
            <a:ext cx="11250336" cy="948712"/>
          </a:xfrm>
        </p:spPr>
        <p:txBody>
          <a:bodyPr anchor="t"/>
          <a:lstStyle/>
          <a:p>
            <a:r>
              <a:rPr lang="da-DK" dirty="0"/>
              <a:t>Klik for at redigere overskrift</a:t>
            </a:r>
          </a:p>
        </p:txBody>
      </p:sp>
      <p:sp>
        <p:nvSpPr>
          <p:cNvPr id="6" name="Pladsholder til billede 20">
            <a:extLst>
              <a:ext uri="{FF2B5EF4-FFF2-40B4-BE49-F238E27FC236}">
                <a16:creationId xmlns:a16="http://schemas.microsoft.com/office/drawing/2014/main" id="{98DC2D07-A72D-CF1E-A840-B0AAF446FF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6328" y="1631577"/>
            <a:ext cx="5486401" cy="2806807"/>
          </a:xfrm>
          <a:prstGeom prst="roundRect">
            <a:avLst>
              <a:gd name="adj" fmla="val 3609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7" name="Pladsholder til billede 20">
            <a:extLst>
              <a:ext uri="{FF2B5EF4-FFF2-40B4-BE49-F238E27FC236}">
                <a16:creationId xmlns:a16="http://schemas.microsoft.com/office/drawing/2014/main" id="{9E3774E3-458D-2365-E316-A4F9052C2A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9242" y="1631577"/>
            <a:ext cx="5486401" cy="2806807"/>
          </a:xfrm>
          <a:prstGeom prst="roundRect">
            <a:avLst>
              <a:gd name="adj" fmla="val 3609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9E45CC3D-5FFD-F36B-D3A3-DAF36BD9E8B9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266328" y="4633103"/>
            <a:ext cx="5486401" cy="70788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853947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 + tekstbok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86572AA9-42F5-1DC5-6F6E-996CC55711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132" y="477000"/>
            <a:ext cx="8562504" cy="5987407"/>
          </a:xfrm>
          <a:prstGeom prst="roundRect">
            <a:avLst>
              <a:gd name="adj" fmla="val 35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41ED28DB-B1F8-928B-74EB-529C47E84E21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8148617" y="3951897"/>
            <a:ext cx="3600000" cy="1857277"/>
          </a:xfrm>
          <a:prstGeom prst="roundRect">
            <a:avLst>
              <a:gd name="adj" fmla="val 10358"/>
            </a:avLst>
          </a:prstGeom>
          <a:solidFill>
            <a:schemeClr val="accent4"/>
          </a:solidFill>
        </p:spPr>
        <p:txBody>
          <a:bodyPr vert="horz" lIns="324000" tIns="251999" rIns="324000" bIns="251999" anchor="b" anchorCtr="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da-DK" dirty="0"/>
              <a:t>Klik for at redigere teksten i masteren. Højden på boksen tilpasser sig alt efter tekstmængde.</a:t>
            </a:r>
          </a:p>
        </p:txBody>
      </p:sp>
      <p:pic>
        <p:nvPicPr>
          <p:cNvPr id="3" name="Billede 2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68094D53-9026-F40F-49DC-163079AD45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0617" y="6148102"/>
            <a:ext cx="648000" cy="2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30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 + tekst un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70E2F47-F969-64AB-518C-994C5CB10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3132" y="4483207"/>
            <a:ext cx="7558210" cy="3139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86572AA9-42F5-1DC5-6F6E-996CC55711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132" y="477000"/>
            <a:ext cx="7558209" cy="3312680"/>
          </a:xfrm>
          <a:prstGeom prst="roundRect">
            <a:avLst>
              <a:gd name="adj" fmla="val 4517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6" name="Pladsholder til billede 20">
            <a:extLst>
              <a:ext uri="{FF2B5EF4-FFF2-40B4-BE49-F238E27FC236}">
                <a16:creationId xmlns:a16="http://schemas.microsoft.com/office/drawing/2014/main" id="{6C6AA92C-4F7D-05BE-FAF2-D98A7260FC7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42055" y="477000"/>
            <a:ext cx="3366179" cy="1951240"/>
          </a:xfrm>
          <a:prstGeom prst="roundRect">
            <a:avLst>
              <a:gd name="adj" fmla="val 4517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67D6278C-6F9B-9275-94FD-8159F8DD9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342057" y="3467983"/>
            <a:ext cx="3366178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0B0BFD-C04D-F02A-50AC-C873E530BC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3132" y="4112546"/>
            <a:ext cx="7558209" cy="341632"/>
          </a:xfrm>
        </p:spPr>
        <p:txBody>
          <a:bodyPr anchor="b">
            <a:sp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0">
                <a:solidFill>
                  <a:schemeClr val="bg1"/>
                </a:solidFill>
                <a:latin typeface="Albert Sans SemiBold" pitchFamily="2" charset="77"/>
              </a:defRPr>
            </a:lvl2pPr>
            <a:lvl3pPr marL="914400" indent="0">
              <a:buNone/>
              <a:defRPr sz="1800" b="1" i="0">
                <a:solidFill>
                  <a:schemeClr val="bg1"/>
                </a:solidFill>
                <a:latin typeface="Albert Sans SemiBold" pitchFamily="2" charset="77"/>
              </a:defRPr>
            </a:lvl3pPr>
            <a:lvl4pPr marL="1371600" indent="0">
              <a:buNone/>
              <a:defRPr sz="1800" b="1" i="0">
                <a:solidFill>
                  <a:schemeClr val="bg1"/>
                </a:solidFill>
                <a:latin typeface="Albert Sans SemiBold" pitchFamily="2" charset="77"/>
              </a:defRPr>
            </a:lvl4pPr>
            <a:lvl5pPr marL="1828800" indent="0">
              <a:buNone/>
              <a:defRPr sz="1800" b="1" i="0">
                <a:solidFill>
                  <a:schemeClr val="bg1"/>
                </a:solidFill>
                <a:latin typeface="Albert Sans SemiBold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9896259C-CE58-63CE-3616-0232A37624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42055" y="2808468"/>
            <a:ext cx="3366179" cy="590931"/>
          </a:xfrm>
        </p:spPr>
        <p:txBody>
          <a:bodyPr anchor="b">
            <a:sp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0">
                <a:solidFill>
                  <a:schemeClr val="bg1"/>
                </a:solidFill>
                <a:latin typeface="Albert Sans SemiBold" pitchFamily="2" charset="77"/>
              </a:defRPr>
            </a:lvl2pPr>
            <a:lvl3pPr marL="914400" indent="0">
              <a:buNone/>
              <a:defRPr sz="1800" b="1" i="0">
                <a:solidFill>
                  <a:schemeClr val="bg1"/>
                </a:solidFill>
                <a:latin typeface="Albert Sans SemiBold" pitchFamily="2" charset="77"/>
              </a:defRPr>
            </a:lvl3pPr>
            <a:lvl4pPr marL="1371600" indent="0">
              <a:buNone/>
              <a:defRPr sz="1800" b="1" i="0">
                <a:solidFill>
                  <a:schemeClr val="bg1"/>
                </a:solidFill>
                <a:latin typeface="Albert Sans SemiBold" pitchFamily="2" charset="77"/>
              </a:defRPr>
            </a:lvl4pPr>
            <a:lvl5pPr marL="1828800" indent="0">
              <a:buNone/>
              <a:defRPr sz="1800" b="1" i="0">
                <a:solidFill>
                  <a:schemeClr val="bg1"/>
                </a:solidFill>
                <a:latin typeface="Albert Sans SemiBold" pitchFamily="2" charset="77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pic>
        <p:nvPicPr>
          <p:cNvPr id="8" name="Billede 7" descr="Et billede, der indeholder Font/skrifttype, Grafik, logo, symbol&#10;&#10;Automatisk genereret beskrivelse">
            <a:extLst>
              <a:ext uri="{FF2B5EF4-FFF2-40B4-BE49-F238E27FC236}">
                <a16:creationId xmlns:a16="http://schemas.microsoft.com/office/drawing/2014/main" id="{0071C34A-10FD-44F3-5181-2042893CA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0617" y="6148552"/>
            <a:ext cx="648000" cy="2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87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Brow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sort, skærmbillede&#10;&#10;Automatisk genereret beskrivelse">
            <a:extLst>
              <a:ext uri="{FF2B5EF4-FFF2-40B4-BE49-F238E27FC236}">
                <a16:creationId xmlns:a16="http://schemas.microsoft.com/office/drawing/2014/main" id="{5CA676BB-56CB-5EFA-114A-9CEB447DE2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302" y="0"/>
            <a:ext cx="12221302" cy="60915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384D988-7F8C-F465-BBE3-C6ED28793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223" y="2338474"/>
            <a:ext cx="9144000" cy="1200329"/>
          </a:xfrm>
        </p:spPr>
        <p:txBody>
          <a:bodyPr anchor="t">
            <a:spAutoFit/>
          </a:bodyPr>
          <a:lstStyle>
            <a:lvl1pPr algn="l">
              <a:defRPr sz="40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12" name="Billede 11" descr="Et billede, der indeholder hvid, linje/række, sort, sort-hvid&#10;&#10;Automatisk genereret beskrivelse">
            <a:extLst>
              <a:ext uri="{FF2B5EF4-FFF2-40B4-BE49-F238E27FC236}">
                <a16:creationId xmlns:a16="http://schemas.microsoft.com/office/drawing/2014/main" id="{A260E4C6-9A30-D532-6ED0-F30541F8FD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983" y="1514234"/>
            <a:ext cx="712403" cy="622604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E8566C6-79C6-C0EE-0130-4392413B37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8223" y="821358"/>
            <a:ext cx="4287837" cy="303271"/>
          </a:xfrm>
        </p:spPr>
        <p:txBody>
          <a:bodyPr anchor="b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Kundenavn, Titel</a:t>
            </a:r>
          </a:p>
        </p:txBody>
      </p:sp>
      <p:pic>
        <p:nvPicPr>
          <p:cNvPr id="3" name="Billede 2" descr="Et billede, der indeholder Font/skrifttype, Grafik, logo, symbol&#10;&#10;Automatisk genereret beskrivelse">
            <a:extLst>
              <a:ext uri="{FF2B5EF4-FFF2-40B4-BE49-F238E27FC236}">
                <a16:creationId xmlns:a16="http://schemas.microsoft.com/office/drawing/2014/main" id="{B09F4AAC-9DC4-BA91-88BB-5951E85BB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00617" y="6148552"/>
            <a:ext cx="648000" cy="2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46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Re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rød&#10;&#10;Automatisk genereret beskrivelse">
            <a:extLst>
              <a:ext uri="{FF2B5EF4-FFF2-40B4-BE49-F238E27FC236}">
                <a16:creationId xmlns:a16="http://schemas.microsoft.com/office/drawing/2014/main" id="{AC2FCFF1-538E-ED0F-C60D-C5E829431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989" y="-53930"/>
            <a:ext cx="12221302" cy="60915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384D988-7F8C-F465-BBE3-C6ED28793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223" y="2338474"/>
            <a:ext cx="9144000" cy="1200329"/>
          </a:xfrm>
        </p:spPr>
        <p:txBody>
          <a:bodyPr anchor="t">
            <a:spAutoFit/>
          </a:bodyPr>
          <a:lstStyle>
            <a:lvl1pPr algn="l">
              <a:defRPr sz="40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12" name="Billede 11" descr="Et billede, der indeholder hvid, linje/række, sort, sort-hvid&#10;&#10;Automatisk genereret beskrivelse">
            <a:extLst>
              <a:ext uri="{FF2B5EF4-FFF2-40B4-BE49-F238E27FC236}">
                <a16:creationId xmlns:a16="http://schemas.microsoft.com/office/drawing/2014/main" id="{A260E4C6-9A30-D532-6ED0-F30541F8FD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983" y="1514234"/>
            <a:ext cx="712403" cy="622604"/>
          </a:xfrm>
          <a:prstGeom prst="rect">
            <a:avLst/>
          </a:prstGeom>
        </p:spPr>
      </p:pic>
      <p:sp>
        <p:nvSpPr>
          <p:cNvPr id="7" name="Pladsholder til tekst 4">
            <a:extLst>
              <a:ext uri="{FF2B5EF4-FFF2-40B4-BE49-F238E27FC236}">
                <a16:creationId xmlns:a16="http://schemas.microsoft.com/office/drawing/2014/main" id="{B2EC8494-13C7-1271-3E23-25B6C66F10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8223" y="821358"/>
            <a:ext cx="4287837" cy="303271"/>
          </a:xfrm>
        </p:spPr>
        <p:txBody>
          <a:bodyPr anchor="b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Kundenavn, Titel</a:t>
            </a:r>
          </a:p>
        </p:txBody>
      </p:sp>
      <p:pic>
        <p:nvPicPr>
          <p:cNvPr id="3" name="Billede 2" descr="Et billede, der indeholder Font/skrifttype, Grafik, logo, symbol&#10;&#10;Automatisk genereret beskrivelse">
            <a:extLst>
              <a:ext uri="{FF2B5EF4-FFF2-40B4-BE49-F238E27FC236}">
                <a16:creationId xmlns:a16="http://schemas.microsoft.com/office/drawing/2014/main" id="{553708D7-B085-A967-A36D-1F599AFF12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00617" y="6148552"/>
            <a:ext cx="648000" cy="2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50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9413" y="1413101"/>
            <a:ext cx="10972800" cy="575518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24417" y="2060849"/>
            <a:ext cx="10972800" cy="4176440"/>
          </a:xfrm>
        </p:spPr>
        <p:txBody>
          <a:bodyPr/>
          <a:lstStyle>
            <a:lvl1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 sz="2400"/>
            </a:lvl1pPr>
            <a:lvl2pPr marL="7429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/>
            </a:lvl2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da-DK" altLang="da-DK"/>
              <a:t>DRFO’s Årsmøde 29. okt. 2015</a:t>
            </a:r>
          </a:p>
        </p:txBody>
      </p:sp>
    </p:spTree>
    <p:extLst>
      <p:ext uri="{BB962C8B-B14F-4D97-AF65-F5344CB8AC3E}">
        <p14:creationId xmlns:p14="http://schemas.microsoft.com/office/powerpoint/2010/main" val="2225349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24417" y="2204765"/>
            <a:ext cx="5384800" cy="403252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212417" y="2204764"/>
            <a:ext cx="5384800" cy="40325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altLang="da-DK"/>
              <a:t>dato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BE107-6AC4-42B8-9140-AE114AFCAA31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074875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8">
            <a:extLst>
              <a:ext uri="{FF2B5EF4-FFF2-40B4-BE49-F238E27FC236}">
                <a16:creationId xmlns:a16="http://schemas.microsoft.com/office/drawing/2014/main" id="{DB438768-D223-2DC3-B733-F6EAA194B7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8816" y="0"/>
            <a:ext cx="12200816" cy="6880202"/>
          </a:xfrm>
          <a:prstGeom prst="rect">
            <a:avLst/>
          </a:prstGeom>
          <a:solidFill>
            <a:schemeClr val="accent2">
              <a:alpha val="80350"/>
            </a:schemeClr>
          </a:solidFill>
          <a:ln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37B26D4-1E43-74BE-E9B1-033521F959B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809" y="0"/>
            <a:ext cx="12192000" cy="6858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sort/hvid billede </a:t>
            </a:r>
          </a:p>
          <a:p>
            <a:r>
              <a:rPr lang="da-DK" dirty="0"/>
              <a:t>Klik ”Arranger” – ”Placér bagerst”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AA28DFDB-0895-B6E1-1A1B-3C43D71D8F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542" y="2769488"/>
            <a:ext cx="8076007" cy="1754326"/>
          </a:xfrm>
        </p:spPr>
        <p:txBody>
          <a:bodyPr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a-DK" dirty="0" err="1"/>
              <a:t>Breaker</a:t>
            </a:r>
            <a:r>
              <a:rPr lang="da-DK" dirty="0"/>
              <a:t> slide</a:t>
            </a:r>
            <a:br>
              <a:rPr lang="da-DK" dirty="0"/>
            </a:br>
            <a:r>
              <a:rPr lang="da-DK" dirty="0"/>
              <a:t>Overskrift skrives her</a:t>
            </a:r>
          </a:p>
        </p:txBody>
      </p:sp>
      <p:pic>
        <p:nvPicPr>
          <p:cNvPr id="3" name="Billede 2" descr="Et billede, der indeholder Grafik&#10;&#10;Automatisk genereret beskrivelse">
            <a:extLst>
              <a:ext uri="{FF2B5EF4-FFF2-40B4-BE49-F238E27FC236}">
                <a16:creationId xmlns:a16="http://schemas.microsoft.com/office/drawing/2014/main" id="{D7F6EC8B-BB03-DF67-6ECD-A5FE474D88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91138"/>
            <a:ext cx="12200809" cy="2566862"/>
          </a:xfrm>
          <a:prstGeom prst="rect">
            <a:avLst/>
          </a:prstGeom>
        </p:spPr>
      </p:pic>
      <p:pic>
        <p:nvPicPr>
          <p:cNvPr id="10" name="Billede 9" descr="Et billede, der indeholder Font/skrifttype, Grafik, logo, symbol&#10;&#10;Automatisk genereret beskrivelse">
            <a:extLst>
              <a:ext uri="{FF2B5EF4-FFF2-40B4-BE49-F238E27FC236}">
                <a16:creationId xmlns:a16="http://schemas.microsoft.com/office/drawing/2014/main" id="{712A9BC6-DDD9-83B6-895E-60C35554B9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0617" y="6148552"/>
            <a:ext cx="648000" cy="2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05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punktopstill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2DDF239-120A-B622-26EE-F1BB80578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542" y="2270978"/>
            <a:ext cx="11213487" cy="3252685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buFontTx/>
              <a:buBlip>
                <a:blip r:embed="rId2"/>
              </a:buBlip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0"/>
            <a:r>
              <a:rPr lang="da-DK" dirty="0"/>
              <a:t>Punkt 2</a:t>
            </a:r>
          </a:p>
          <a:p>
            <a:pPr lvl="1"/>
            <a:r>
              <a:rPr lang="da-DK" dirty="0"/>
              <a:t>-</a:t>
            </a:r>
            <a:r>
              <a:rPr lang="da-DK" dirty="0" err="1"/>
              <a:t>kjkjv</a:t>
            </a:r>
            <a:endParaRPr lang="da-DK" dirty="0"/>
          </a:p>
          <a:p>
            <a:pPr lvl="1"/>
            <a:r>
              <a:rPr lang="da-DK" dirty="0"/>
              <a:t>M – </a:t>
            </a:r>
            <a:r>
              <a:rPr lang="da-DK" dirty="0" err="1"/>
              <a:t>jk-jb</a:t>
            </a:r>
            <a:endParaRPr lang="da-DK" dirty="0"/>
          </a:p>
          <a:p>
            <a:pPr lvl="0"/>
            <a:r>
              <a:rPr lang="da-DK" dirty="0" err="1"/>
              <a:t>oduibfowbow</a:t>
            </a:r>
            <a:endParaRPr lang="da-DK" dirty="0"/>
          </a:p>
          <a:p>
            <a:pPr lvl="0"/>
            <a:r>
              <a:rPr lang="da-DK" dirty="0"/>
              <a:t>Punkt 3</a:t>
            </a:r>
          </a:p>
          <a:p>
            <a:pPr lvl="0"/>
            <a:r>
              <a:rPr lang="da-DK" dirty="0" err="1"/>
              <a:t>Kjb</a:t>
            </a:r>
            <a:endParaRPr lang="da-DK" dirty="0"/>
          </a:p>
          <a:p>
            <a:pPr lvl="0"/>
            <a:r>
              <a:rPr lang="da-DK" dirty="0" err="1"/>
              <a:t>Lbkbæ</a:t>
            </a:r>
            <a:endParaRPr lang="da-DK" dirty="0"/>
          </a:p>
          <a:p>
            <a:pPr lvl="1"/>
            <a:r>
              <a:rPr lang="da-DK" dirty="0" err="1"/>
              <a:t>øljbævæiv</a:t>
            </a:r>
            <a:endParaRPr lang="da-DK" dirty="0"/>
          </a:p>
        </p:txBody>
      </p:sp>
      <p:pic>
        <p:nvPicPr>
          <p:cNvPr id="4" name="Billede 3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72141CFE-CC09-1A4D-0826-A096DFEA0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0617" y="6148102"/>
            <a:ext cx="648000" cy="270629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6BD69B1-31F3-A31F-F762-DE2101DD7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11213487" cy="701731"/>
          </a:xfrm>
        </p:spPr>
        <p:txBody>
          <a:bodyPr wrap="square" anchor="t">
            <a:spAutoFit/>
          </a:bodyPr>
          <a:lstStyle/>
          <a:p>
            <a:r>
              <a:rPr lang="da-DK" dirty="0"/>
              <a:t>Klik for at redigere titeltypografien</a:t>
            </a:r>
          </a:p>
        </p:txBody>
      </p:sp>
    </p:spTree>
    <p:extLst>
      <p:ext uri="{BB962C8B-B14F-4D97-AF65-F5344CB8AC3E}">
        <p14:creationId xmlns:p14="http://schemas.microsoft.com/office/powerpoint/2010/main" val="394960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ørre tek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0490743B-8900-62F4-25C0-D0CA6A1158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0617" y="6148102"/>
            <a:ext cx="648000" cy="270629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8B536A7-DCB4-E3EB-325D-84A1D133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1048624"/>
            <a:ext cx="11213487" cy="4634329"/>
          </a:xfrm>
        </p:spPr>
        <p:txBody>
          <a:bodyPr anchor="ctr"/>
          <a:lstStyle>
            <a:lvl1pPr>
              <a:defRPr b="0" i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94479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skrift + tek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CB33F98-05D2-F791-5BFE-D578D3E90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2" y="2270978"/>
            <a:ext cx="11213487" cy="3693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200"/>
            </a:lvl2pPr>
            <a:lvl3pPr marL="914400" indent="0">
              <a:buNone/>
              <a:defRPr sz="2200"/>
            </a:lvl3pPr>
            <a:lvl4pPr marL="1371600" indent="0">
              <a:buNone/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8B536A7-DCB4-E3EB-325D-84A1D133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11213486" cy="1325563"/>
          </a:xfrm>
        </p:spPr>
        <p:txBody>
          <a:bodyPr wrap="square" anchor="t">
            <a:sp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2" name="Billede 1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87406434-ED30-C4BB-9280-5E74E07B0B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0617" y="6148102"/>
            <a:ext cx="648000" cy="2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64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punkt 2 kolonn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527082-674E-398F-562A-E55BAC4A7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2270978"/>
            <a:ext cx="5490883" cy="2194447"/>
          </a:xfrm>
          <a:prstGeom prst="rect">
            <a:avLst/>
          </a:prstGeom>
        </p:spPr>
        <p:txBody>
          <a:bodyPr wrap="square" numCol="1">
            <a:spAutoFit/>
          </a:bodyPr>
          <a:lstStyle>
            <a:lvl1pPr marL="342900" indent="-342900">
              <a:buClr>
                <a:schemeClr val="accent4"/>
              </a:buClr>
              <a:buFontTx/>
              <a:buBlip>
                <a:blip r:embed="rId2"/>
              </a:buBlip>
              <a:defRPr sz="2000"/>
            </a:lvl1pPr>
            <a:lvl2pPr marL="8001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1600"/>
            </a:lvl2pPr>
            <a:lvl3pPr marL="12573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1600"/>
            </a:lvl3pPr>
            <a:lvl4pPr marL="17145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1600"/>
            </a:lvl4pPr>
            <a:lvl5pPr marL="21717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0"/>
            <a:endParaRPr lang="da-DK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7AB3ACC-6F3E-C110-9B98-BD26B766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11196917" cy="1325563"/>
          </a:xfrm>
        </p:spPr>
        <p:txBody>
          <a:bodyPr wrap="square" anchor="t">
            <a:sp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4" name="Billede 3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93C8BFCA-B0A4-7085-086D-0FF4F786EA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0617" y="6148102"/>
            <a:ext cx="648000" cy="270629"/>
          </a:xfrm>
          <a:prstGeom prst="rect">
            <a:avLst/>
          </a:prstGeom>
        </p:spPr>
      </p:pic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65BAA5A3-A0E0-C508-4B5A-8738909ADB6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03576" y="2270978"/>
            <a:ext cx="5490883" cy="2194447"/>
          </a:xfrm>
          <a:prstGeom prst="rect">
            <a:avLst/>
          </a:prstGeom>
        </p:spPr>
        <p:txBody>
          <a:bodyPr wrap="square" numCol="1">
            <a:spAutoFit/>
          </a:bodyPr>
          <a:lstStyle>
            <a:lvl1pPr marL="342900" indent="-342900">
              <a:buClr>
                <a:schemeClr val="accent4"/>
              </a:buClr>
              <a:buFontTx/>
              <a:buBlip>
                <a:blip r:embed="rId2"/>
              </a:buBlip>
              <a:defRPr sz="2000"/>
            </a:lvl1pPr>
            <a:lvl2pPr marL="8001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1600"/>
            </a:lvl2pPr>
            <a:lvl3pPr marL="12573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1600"/>
            </a:lvl3pPr>
            <a:lvl4pPr marL="17145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1600"/>
            </a:lvl4pPr>
            <a:lvl5pPr marL="21717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19518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- 3 kolonn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77AB3ACC-6F3E-C110-9B98-BD26B766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11251075" cy="1325563"/>
          </a:xfrm>
        </p:spPr>
        <p:txBody>
          <a:bodyPr wrap="square" anchor="t">
            <a:sp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E09379AE-736F-63CE-C363-38CB532BFED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190197" y="2270978"/>
            <a:ext cx="3542444" cy="1900007"/>
          </a:xfrm>
          <a:prstGeom prst="rect">
            <a:avLst/>
          </a:prstGeom>
        </p:spPr>
        <p:txBody>
          <a:bodyPr numCol="1">
            <a:spAutoFit/>
          </a:bodyPr>
          <a:lstStyle>
            <a:lvl1pPr marL="342900" indent="-342900">
              <a:buClr>
                <a:schemeClr val="accent4"/>
              </a:buClr>
              <a:buFontTx/>
              <a:buBlip>
                <a:blip r:embed="rId2"/>
              </a:buBlip>
              <a:defRPr sz="2000"/>
            </a:lvl1pPr>
            <a:lvl2pPr marL="457200" indent="0">
              <a:buNone/>
              <a:defRPr sz="1600"/>
            </a:lvl2pPr>
            <a:lvl3pPr>
              <a:defRPr sz="2200"/>
            </a:lvl3pPr>
            <a:lvl4pPr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0"/>
            <a:r>
              <a:rPr lang="da-DK" dirty="0"/>
              <a:t>.k </a:t>
            </a:r>
            <a:r>
              <a:rPr lang="da-DK" dirty="0" err="1"/>
              <a:t>kj</a:t>
            </a:r>
            <a:r>
              <a:rPr lang="da-DK" dirty="0"/>
              <a:t> </a:t>
            </a:r>
          </a:p>
          <a:p>
            <a:pPr lvl="1"/>
            <a:r>
              <a:rPr lang="da-DK" dirty="0" err="1"/>
              <a:t>Lkfniaisn</a:t>
            </a:r>
            <a:endParaRPr lang="da-DK" dirty="0"/>
          </a:p>
          <a:p>
            <a:pPr lvl="1"/>
            <a:endParaRPr lang="da-DK" dirty="0"/>
          </a:p>
        </p:txBody>
      </p:sp>
      <p:pic>
        <p:nvPicPr>
          <p:cNvPr id="6" name="Billede 5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9DBBC59C-1CCB-A1DF-893D-59C870C762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0617" y="6148102"/>
            <a:ext cx="648000" cy="270629"/>
          </a:xfrm>
          <a:prstGeom prst="rect">
            <a:avLst/>
          </a:prstGeom>
        </p:spPr>
      </p:pic>
      <p:sp>
        <p:nvSpPr>
          <p:cNvPr id="2" name="Pladsholder til indhold 2">
            <a:extLst>
              <a:ext uri="{FF2B5EF4-FFF2-40B4-BE49-F238E27FC236}">
                <a16:creationId xmlns:a16="http://schemas.microsoft.com/office/drawing/2014/main" id="{6595EDE0-AFF5-FB1E-156B-4FA04919D00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51857" y="2279928"/>
            <a:ext cx="3542444" cy="1900007"/>
          </a:xfrm>
          <a:prstGeom prst="rect">
            <a:avLst/>
          </a:prstGeom>
        </p:spPr>
        <p:txBody>
          <a:bodyPr numCol="1">
            <a:spAutoFit/>
          </a:bodyPr>
          <a:lstStyle>
            <a:lvl1pPr marL="342900" indent="-342900">
              <a:buClr>
                <a:schemeClr val="accent4"/>
              </a:buClr>
              <a:buFontTx/>
              <a:buBlip>
                <a:blip r:embed="rId2"/>
              </a:buBlip>
              <a:defRPr sz="2000"/>
            </a:lvl1pPr>
            <a:lvl2pPr marL="457200" indent="0">
              <a:buNone/>
              <a:defRPr sz="1600"/>
            </a:lvl2pPr>
            <a:lvl3pPr>
              <a:defRPr sz="2200"/>
            </a:lvl3pPr>
            <a:lvl4pPr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0"/>
            <a:r>
              <a:rPr lang="da-DK" dirty="0"/>
              <a:t>.k </a:t>
            </a:r>
            <a:r>
              <a:rPr lang="da-DK" dirty="0" err="1"/>
              <a:t>kj</a:t>
            </a:r>
            <a:r>
              <a:rPr lang="da-DK" dirty="0"/>
              <a:t> </a:t>
            </a:r>
          </a:p>
          <a:p>
            <a:pPr lvl="1"/>
            <a:r>
              <a:rPr lang="da-DK" dirty="0" err="1"/>
              <a:t>Lkfniaisn</a:t>
            </a:r>
            <a:endParaRPr lang="da-DK" dirty="0"/>
          </a:p>
          <a:p>
            <a:pPr lvl="1"/>
            <a:endParaRPr lang="da-DK" dirty="0"/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97242F77-4E08-A0CC-26AD-7C2A08308CB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97542" y="2270977"/>
            <a:ext cx="3542444" cy="1900007"/>
          </a:xfrm>
          <a:prstGeom prst="rect">
            <a:avLst/>
          </a:prstGeom>
        </p:spPr>
        <p:txBody>
          <a:bodyPr numCol="1">
            <a:spAutoFit/>
          </a:bodyPr>
          <a:lstStyle>
            <a:lvl1pPr marL="342900" indent="-342900">
              <a:buClr>
                <a:schemeClr val="accent4"/>
              </a:buClr>
              <a:buFontTx/>
              <a:buBlip>
                <a:blip r:embed="rId2"/>
              </a:buBlip>
              <a:defRPr sz="2000"/>
            </a:lvl1pPr>
            <a:lvl2pPr marL="457200" indent="0">
              <a:buNone/>
              <a:defRPr sz="1600"/>
            </a:lvl2pPr>
            <a:lvl3pPr>
              <a:defRPr sz="2200"/>
            </a:lvl3pPr>
            <a:lvl4pPr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0"/>
            <a:r>
              <a:rPr lang="da-DK" dirty="0"/>
              <a:t>.k </a:t>
            </a:r>
            <a:r>
              <a:rPr lang="da-DK" dirty="0" err="1"/>
              <a:t>kj</a:t>
            </a:r>
            <a:r>
              <a:rPr lang="da-DK" dirty="0"/>
              <a:t> </a:t>
            </a:r>
          </a:p>
          <a:p>
            <a:pPr lvl="1"/>
            <a:r>
              <a:rPr lang="da-DK" dirty="0" err="1"/>
              <a:t>Lkfniaisn</a:t>
            </a:r>
            <a:endParaRPr lang="da-DK" dirty="0"/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5555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skrift - 3 kolonn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77AB3ACC-6F3E-C110-9B98-BD26B766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11251075" cy="1325563"/>
          </a:xfrm>
        </p:spPr>
        <p:txBody>
          <a:bodyPr wrap="square" anchor="t">
            <a:sp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E09379AE-736F-63CE-C363-38CB532BFED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190197" y="2270978"/>
            <a:ext cx="3542444" cy="1900007"/>
          </a:xfrm>
          <a:prstGeom prst="rect">
            <a:avLst/>
          </a:prstGeom>
        </p:spPr>
        <p:txBody>
          <a:bodyPr numCol="1">
            <a:spAutoFit/>
          </a:bodyPr>
          <a:lstStyle>
            <a:lvl1pPr marL="342900" indent="-342900">
              <a:buClr>
                <a:schemeClr val="accent4"/>
              </a:buClr>
              <a:buFontTx/>
              <a:buBlip>
                <a:blip r:embed="rId2"/>
              </a:buBlip>
              <a:defRPr sz="2000"/>
            </a:lvl1pPr>
            <a:lvl2pPr marL="457200" indent="0">
              <a:buNone/>
              <a:defRPr sz="1600"/>
            </a:lvl2pPr>
            <a:lvl3pPr>
              <a:defRPr sz="2200"/>
            </a:lvl3pPr>
            <a:lvl4pPr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0"/>
            <a:r>
              <a:rPr lang="da-DK" dirty="0"/>
              <a:t>.k </a:t>
            </a:r>
            <a:r>
              <a:rPr lang="da-DK" dirty="0" err="1"/>
              <a:t>kj</a:t>
            </a:r>
            <a:r>
              <a:rPr lang="da-DK" dirty="0"/>
              <a:t> </a:t>
            </a:r>
          </a:p>
          <a:p>
            <a:pPr lvl="1"/>
            <a:r>
              <a:rPr lang="da-DK" dirty="0" err="1"/>
              <a:t>Lkfniaisn</a:t>
            </a:r>
            <a:endParaRPr lang="da-DK" dirty="0"/>
          </a:p>
          <a:p>
            <a:pPr lvl="1"/>
            <a:endParaRPr lang="da-DK" dirty="0"/>
          </a:p>
        </p:txBody>
      </p:sp>
      <p:pic>
        <p:nvPicPr>
          <p:cNvPr id="6" name="Billede 5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9DBBC59C-1CCB-A1DF-893D-59C870C762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0617" y="6148102"/>
            <a:ext cx="648000" cy="270629"/>
          </a:xfrm>
          <a:prstGeom prst="rect">
            <a:avLst/>
          </a:prstGeom>
        </p:spPr>
      </p:pic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97242F77-4E08-A0CC-26AD-7C2A08308CB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97542" y="2270977"/>
            <a:ext cx="7485478" cy="1346010"/>
          </a:xfrm>
          <a:prstGeom prst="rect">
            <a:avLst/>
          </a:prstGeom>
        </p:spPr>
        <p:txBody>
          <a:bodyPr wrap="square" numCol="1">
            <a:spAutoFit/>
          </a:bodyPr>
          <a:lstStyle>
            <a:lvl1pPr marL="342900" indent="-342900">
              <a:buClr>
                <a:schemeClr val="accent4"/>
              </a:buClr>
              <a:buFontTx/>
              <a:buBlip>
                <a:blip r:embed="rId2"/>
              </a:buBlip>
              <a:defRPr sz="2000"/>
            </a:lvl1pPr>
            <a:lvl2pPr marL="457200" indent="0">
              <a:buNone/>
              <a:defRPr sz="1600"/>
            </a:lvl2pPr>
            <a:lvl3pPr>
              <a:defRPr sz="2200"/>
            </a:lvl3pPr>
            <a:lvl4pPr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0"/>
            <a:r>
              <a:rPr lang="da-DK" dirty="0"/>
              <a:t>.k </a:t>
            </a:r>
            <a:r>
              <a:rPr lang="da-DK" dirty="0" err="1"/>
              <a:t>kj</a:t>
            </a:r>
            <a:r>
              <a:rPr lang="da-DK" dirty="0"/>
              <a:t> </a:t>
            </a:r>
          </a:p>
          <a:p>
            <a:pPr lvl="1"/>
            <a:r>
              <a:rPr lang="da-DK" dirty="0" err="1"/>
              <a:t>Lkfniaisn</a:t>
            </a:r>
            <a:endParaRPr lang="da-DK" dirty="0"/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5615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punkt 3 kolonn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AF93712-A947-DD94-8A2F-580E8E20D4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7540" y="2270978"/>
            <a:ext cx="3600000" cy="369332"/>
          </a:xfrm>
          <a:prstGeom prst="rect">
            <a:avLst/>
          </a:prstGeom>
        </p:spPr>
        <p:txBody>
          <a:bodyPr wrap="square" numCol="1" anchor="t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45AEC126-AB5C-79B9-EB97-7A22C833777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97541" y="2776308"/>
            <a:ext cx="3600000" cy="2156488"/>
          </a:xfrm>
          <a:prstGeom prst="rect">
            <a:avLst/>
          </a:prstGeom>
        </p:spPr>
        <p:txBody>
          <a:bodyPr numCol="1">
            <a:spAutoFit/>
          </a:bodyPr>
          <a:lstStyle>
            <a:lvl1pPr marL="342900" indent="-342900">
              <a:buClr>
                <a:schemeClr val="accent4"/>
              </a:buClr>
              <a:buFontTx/>
              <a:buBlip>
                <a:blip r:embed="rId2"/>
              </a:buBlip>
              <a:defRPr sz="2000"/>
            </a:lvl1pPr>
            <a:lvl2pPr>
              <a:defRPr sz="1600"/>
            </a:lvl2pPr>
            <a:lvl3pPr>
              <a:defRPr sz="2200"/>
            </a:lvl3pPr>
            <a:lvl4pPr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da-DK" dirty="0"/>
              <a:t>Punkt 1</a:t>
            </a:r>
          </a:p>
          <a:p>
            <a:pPr lvl="1"/>
            <a:r>
              <a:rPr lang="da-DK" dirty="0" err="1"/>
              <a:t>Ækd</a:t>
            </a:r>
            <a:r>
              <a:rPr lang="da-DK" dirty="0"/>
              <a:t> cn</a:t>
            </a:r>
          </a:p>
          <a:p>
            <a:pPr lvl="0"/>
            <a:r>
              <a:rPr lang="da-DK" dirty="0"/>
              <a:t>Punkt 2</a:t>
            </a:r>
          </a:p>
          <a:p>
            <a:pPr lvl="1"/>
            <a:r>
              <a:rPr lang="da-DK" dirty="0"/>
              <a:t>, </a:t>
            </a:r>
            <a:r>
              <a:rPr lang="da-DK" dirty="0" err="1"/>
              <a:t>cæk</a:t>
            </a:r>
            <a:r>
              <a:rPr lang="da-DK" dirty="0"/>
              <a:t> </a:t>
            </a:r>
          </a:p>
          <a:p>
            <a:pPr lvl="0"/>
            <a:r>
              <a:rPr lang="da-DK" dirty="0"/>
              <a:t>Punkt 3</a:t>
            </a:r>
          </a:p>
          <a:p>
            <a:pPr lvl="0"/>
            <a:r>
              <a:rPr lang="da-DK" dirty="0"/>
              <a:t>Punkt 4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4304507-A945-B134-2894-7370BC21A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11196917" cy="1311128"/>
          </a:xfrm>
        </p:spPr>
        <p:txBody>
          <a:bodyPr wrap="square" anchor="t">
            <a:sp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4" name="Billede 3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559BE144-EA76-2B88-0394-0B0155C493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0617" y="6148102"/>
            <a:ext cx="648000" cy="270629"/>
          </a:xfrm>
          <a:prstGeom prst="rect">
            <a:avLst/>
          </a:prstGeom>
        </p:spPr>
      </p:pic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B1C95E0D-9CED-AFB1-A2D1-9C7AEED54F3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95999" y="2270978"/>
            <a:ext cx="3600000" cy="369332"/>
          </a:xfrm>
          <a:prstGeom prst="rect">
            <a:avLst/>
          </a:prstGeom>
        </p:spPr>
        <p:txBody>
          <a:bodyPr wrap="square" numCol="1" anchor="t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BB796A7A-BC66-B36A-083F-943F2381C537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296000" y="2776308"/>
            <a:ext cx="3600000" cy="1465529"/>
          </a:xfrm>
          <a:prstGeom prst="rect">
            <a:avLst/>
          </a:prstGeom>
        </p:spPr>
        <p:txBody>
          <a:bodyPr numCol="1">
            <a:spAutoFit/>
          </a:bodyPr>
          <a:lstStyle>
            <a:lvl1pPr marL="342900" indent="-342900">
              <a:buClr>
                <a:schemeClr val="accent4"/>
              </a:buClr>
              <a:buFontTx/>
              <a:buBlip>
                <a:blip r:embed="rId2"/>
              </a:buBlip>
              <a:defRPr sz="2000"/>
            </a:lvl1pPr>
            <a:lvl2pPr>
              <a:defRPr sz="1600"/>
            </a:lvl2pPr>
            <a:lvl3pPr>
              <a:defRPr sz="2200"/>
            </a:lvl3pPr>
            <a:lvl4pPr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da-DK" dirty="0"/>
              <a:t>Punkt 1</a:t>
            </a:r>
          </a:p>
          <a:p>
            <a:pPr lvl="1"/>
            <a:r>
              <a:rPr lang="da-DK" dirty="0"/>
              <a:t>Punkt 2</a:t>
            </a:r>
          </a:p>
          <a:p>
            <a:pPr lvl="0"/>
            <a:r>
              <a:rPr lang="da-DK" dirty="0"/>
              <a:t>Punkt 3</a:t>
            </a:r>
          </a:p>
          <a:p>
            <a:pPr lvl="0"/>
            <a:r>
              <a:rPr lang="da-DK" dirty="0"/>
              <a:t>Punkt 4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F8053E2A-E3ED-0BF0-FD8E-AA825C00FAE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094459" y="2270978"/>
            <a:ext cx="3600000" cy="369332"/>
          </a:xfrm>
          <a:prstGeom prst="rect">
            <a:avLst/>
          </a:prstGeom>
        </p:spPr>
        <p:txBody>
          <a:bodyPr wrap="square" numCol="1" anchor="t">
            <a:sp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A080F621-32C1-8B57-9086-53A31BD16B07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094460" y="2776308"/>
            <a:ext cx="3600000" cy="1465529"/>
          </a:xfrm>
          <a:prstGeom prst="rect">
            <a:avLst/>
          </a:prstGeom>
        </p:spPr>
        <p:txBody>
          <a:bodyPr numCol="1">
            <a:spAutoFit/>
          </a:bodyPr>
          <a:lstStyle>
            <a:lvl1pPr marL="342900" indent="-342900">
              <a:buClr>
                <a:schemeClr val="accent4"/>
              </a:buClr>
              <a:buFontTx/>
              <a:buBlip>
                <a:blip r:embed="rId2"/>
              </a:buBlip>
              <a:defRPr sz="2000"/>
            </a:lvl1pPr>
            <a:lvl2pPr>
              <a:defRPr sz="1600"/>
            </a:lvl2pPr>
            <a:lvl3pPr>
              <a:defRPr sz="2200"/>
            </a:lvl3pPr>
            <a:lvl4pPr>
              <a:defRPr sz="2200"/>
            </a:lvl4pPr>
            <a:lvl5pPr marL="1828800" indent="0">
              <a:buNone/>
              <a:defRPr sz="2200"/>
            </a:lvl5pPr>
          </a:lstStyle>
          <a:p>
            <a:pPr lvl="0"/>
            <a:r>
              <a:rPr lang="da-DK" dirty="0"/>
              <a:t>Punkt 1</a:t>
            </a:r>
          </a:p>
          <a:p>
            <a:pPr lvl="1"/>
            <a:r>
              <a:rPr lang="da-DK" dirty="0"/>
              <a:t>Punkt 2</a:t>
            </a:r>
          </a:p>
          <a:p>
            <a:pPr lvl="0"/>
            <a:r>
              <a:rPr lang="da-DK" dirty="0"/>
              <a:t>Punkt 3</a:t>
            </a:r>
          </a:p>
          <a:p>
            <a:pPr lvl="0"/>
            <a:r>
              <a:rPr lang="da-DK" dirty="0"/>
              <a:t>Punkt 4</a:t>
            </a:r>
          </a:p>
        </p:txBody>
      </p:sp>
    </p:spTree>
    <p:extLst>
      <p:ext uri="{BB962C8B-B14F-4D97-AF65-F5344CB8AC3E}">
        <p14:creationId xmlns:p14="http://schemas.microsoft.com/office/powerpoint/2010/main" val="546042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45542BFC-893B-EC8D-E5A2-89CD074D5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53" y="9388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0F31837-28E5-923F-E4A4-9C5EB3ECB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153" y="2399367"/>
            <a:ext cx="10515600" cy="3553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247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3" r:id="rId3"/>
    <p:sldLayoutId id="2147483661" r:id="rId4"/>
    <p:sldLayoutId id="2147483674" r:id="rId5"/>
    <p:sldLayoutId id="2147483664" r:id="rId6"/>
    <p:sldLayoutId id="2147483673" r:id="rId7"/>
    <p:sldLayoutId id="2147483677" r:id="rId8"/>
    <p:sldLayoutId id="2147483665" r:id="rId9"/>
    <p:sldLayoutId id="2147483668" r:id="rId10"/>
    <p:sldLayoutId id="2147483676" r:id="rId11"/>
    <p:sldLayoutId id="2147483675" r:id="rId12"/>
    <p:sldLayoutId id="2147483670" r:id="rId13"/>
    <p:sldLayoutId id="2147483671" r:id="rId14"/>
    <p:sldLayoutId id="2147483662" r:id="rId15"/>
    <p:sldLayoutId id="2147483672" r:id="rId16"/>
    <p:sldLayoutId id="2147483679" r:id="rId17"/>
    <p:sldLayoutId id="214748368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Tx/>
        <a:buBlip>
          <a:blip r:embed="rId20"/>
        </a:buBlip>
        <a:defRPr sz="2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pl/photo/1203045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12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openxmlformats.org/officeDocument/2006/relationships/image" Target="../media/image13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ekvis.dk/sites/default/files/Klinikvejledning%20PRO%20%C3%B8jenskema%2024-11-22_0.pdf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dsholder til billede 32" descr="Et billede, der indeholder håndskrift, sort-hvid, Sort-hvid fotografering, typografi&#10;&#10;Automatisk genereret beskrivelse">
            <a:extLst>
              <a:ext uri="{FF2B5EF4-FFF2-40B4-BE49-F238E27FC236}">
                <a16:creationId xmlns:a16="http://schemas.microsoft.com/office/drawing/2014/main" id="{C185B6BC-A945-28AA-8DB4-9337751090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800196B0-5757-7479-211D-9A3653B4E6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C01C252E-7089-77F6-5DB3-6F61A0E23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1980421"/>
            <a:ext cx="7603630" cy="1754326"/>
          </a:xfrm>
        </p:spPr>
        <p:txBody>
          <a:bodyPr/>
          <a:lstStyle/>
          <a:p>
            <a:r>
              <a:rPr lang="da-DK" dirty="0"/>
              <a:t>Anvendelse af PRO-skema – Tørre øjne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1018534B-0E4B-F117-160B-BD0000B19B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>
                <a:latin typeface="+mn-lt"/>
              </a:rPr>
              <a:t>Til brug for klyngemøde 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C14B899-D678-8D45-A9BF-3FF9EC37DC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3" name="Billede 22" descr="Et billede, der indeholder logo, hvid, Grafik&#10;&#10;Automatisk genereret beskrivelse">
            <a:extLst>
              <a:ext uri="{FF2B5EF4-FFF2-40B4-BE49-F238E27FC236}">
                <a16:creationId xmlns:a16="http://schemas.microsoft.com/office/drawing/2014/main" id="{C98B79DA-77C9-E774-5548-4A037D42E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16" y="4274957"/>
            <a:ext cx="12200816" cy="2605245"/>
          </a:xfrm>
          <a:prstGeom prst="rect">
            <a:avLst/>
          </a:prstGeom>
        </p:spPr>
      </p:pic>
      <p:pic>
        <p:nvPicPr>
          <p:cNvPr id="12" name="Billede 11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A08BFB9A-635E-49C7-D6A5-BF3504695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199" y="5820372"/>
            <a:ext cx="1283357" cy="5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48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D7257D5-8ADC-C8BF-D0AD-8668D31E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10976420" cy="1325563"/>
          </a:xfrm>
        </p:spPr>
        <p:txBody>
          <a:bodyPr anchor="t">
            <a:normAutofit/>
          </a:bodyPr>
          <a:lstStyle/>
          <a:p>
            <a:r>
              <a:rPr lang="da-DK" dirty="0"/>
              <a:t>Præsentation af skemaet som patienten modtager</a:t>
            </a:r>
          </a:p>
        </p:txBody>
      </p:sp>
      <p:pic>
        <p:nvPicPr>
          <p:cNvPr id="6" name="Pladsholder til indhold 4">
            <a:extLst>
              <a:ext uri="{FF2B5EF4-FFF2-40B4-BE49-F238E27FC236}">
                <a16:creationId xmlns:a16="http://schemas.microsoft.com/office/drawing/2014/main" id="{AC943D34-15F1-7DF5-EADD-A0D0F1F514A9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562901" y="2394444"/>
            <a:ext cx="10575366" cy="3780692"/>
          </a:xfrm>
          <a:noFill/>
        </p:spPr>
      </p:pic>
    </p:spTree>
    <p:extLst>
      <p:ext uri="{BB962C8B-B14F-4D97-AF65-F5344CB8AC3E}">
        <p14:creationId xmlns:p14="http://schemas.microsoft.com/office/powerpoint/2010/main" val="3653939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D7257D5-8ADC-C8BF-D0AD-8668D31E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10976420" cy="1325563"/>
          </a:xfrm>
        </p:spPr>
        <p:txBody>
          <a:bodyPr anchor="t">
            <a:normAutofit/>
          </a:bodyPr>
          <a:lstStyle/>
          <a:p>
            <a:r>
              <a:rPr lang="da-DK" dirty="0"/>
              <a:t>Øjensymptomer – 5 spørgsmål</a:t>
            </a:r>
          </a:p>
        </p:txBody>
      </p:sp>
      <p:pic>
        <p:nvPicPr>
          <p:cNvPr id="5" name="Pladsholder til indhold 5">
            <a:extLst>
              <a:ext uri="{FF2B5EF4-FFF2-40B4-BE49-F238E27FC236}">
                <a16:creationId xmlns:a16="http://schemas.microsoft.com/office/drawing/2014/main" id="{64FAA535-2769-863C-34BB-996069F2B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1294" y="2008427"/>
            <a:ext cx="8869412" cy="4417779"/>
          </a:xfrm>
        </p:spPr>
      </p:pic>
    </p:spTree>
    <p:extLst>
      <p:ext uri="{BB962C8B-B14F-4D97-AF65-F5344CB8AC3E}">
        <p14:creationId xmlns:p14="http://schemas.microsoft.com/office/powerpoint/2010/main" val="1211577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D7257D5-8ADC-C8BF-D0AD-8668D31E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10976420" cy="1325563"/>
          </a:xfrm>
        </p:spPr>
        <p:txBody>
          <a:bodyPr anchor="t">
            <a:normAutofit/>
          </a:bodyPr>
          <a:lstStyle/>
          <a:p>
            <a:r>
              <a:rPr lang="da-DK" dirty="0"/>
              <a:t>Synsfunktion – 4 spørgsmål</a:t>
            </a:r>
          </a:p>
        </p:txBody>
      </p:sp>
      <p:pic>
        <p:nvPicPr>
          <p:cNvPr id="5" name="Pladsholder til indhold 5">
            <a:extLst>
              <a:ext uri="{FF2B5EF4-FFF2-40B4-BE49-F238E27FC236}">
                <a16:creationId xmlns:a16="http://schemas.microsoft.com/office/drawing/2014/main" id="{070475F2-79B9-F32B-B776-69F5C0DCD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904" y="2008427"/>
            <a:ext cx="8754192" cy="4381357"/>
          </a:xfrm>
        </p:spPr>
      </p:pic>
    </p:spTree>
    <p:extLst>
      <p:ext uri="{BB962C8B-B14F-4D97-AF65-F5344CB8AC3E}">
        <p14:creationId xmlns:p14="http://schemas.microsoft.com/office/powerpoint/2010/main" val="1359082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D7257D5-8ADC-C8BF-D0AD-8668D31E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10976420" cy="1325563"/>
          </a:xfrm>
        </p:spPr>
        <p:txBody>
          <a:bodyPr anchor="t">
            <a:normAutofit/>
          </a:bodyPr>
          <a:lstStyle/>
          <a:p>
            <a:r>
              <a:rPr lang="da-DK" dirty="0"/>
              <a:t>Påvirkning fra omgivelserne – 3 spørgsmål</a:t>
            </a:r>
          </a:p>
        </p:txBody>
      </p:sp>
      <p:pic>
        <p:nvPicPr>
          <p:cNvPr id="5" name="Pladsholder til indhold 5">
            <a:extLst>
              <a:ext uri="{FF2B5EF4-FFF2-40B4-BE49-F238E27FC236}">
                <a16:creationId xmlns:a16="http://schemas.microsoft.com/office/drawing/2014/main" id="{F3C920AB-9028-A07A-8CC2-20EECDD07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1215" y="2162908"/>
            <a:ext cx="8975779" cy="4232036"/>
          </a:xfrm>
        </p:spPr>
      </p:pic>
    </p:spTree>
    <p:extLst>
      <p:ext uri="{BB962C8B-B14F-4D97-AF65-F5344CB8AC3E}">
        <p14:creationId xmlns:p14="http://schemas.microsoft.com/office/powerpoint/2010/main" val="1332796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65D8485A-9234-CE00-358D-B7F6BB3B35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noFill/>
        </p:spPr>
        <p:txBody>
          <a:bodyPr/>
          <a:lstStyle/>
          <a:p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9E78CC8-F908-FDC5-0920-5AC73EAD29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48617" y="5006958"/>
            <a:ext cx="3600000" cy="802216"/>
          </a:xfrm>
        </p:spPr>
        <p:txBody>
          <a:bodyPr/>
          <a:lstStyle/>
          <a:p>
            <a:r>
              <a:rPr lang="da-DK" dirty="0"/>
              <a:t>Anvendt behandling 1/2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09BA681-2FEC-762D-2730-C3F5364B6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" t="13250"/>
          <a:stretch/>
        </p:blipFill>
        <p:spPr>
          <a:xfrm>
            <a:off x="1424354" y="745714"/>
            <a:ext cx="6341031" cy="565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40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116CEAF9-F0A5-C1D3-EABA-1EC1097B9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24A956C-6F18-9FBF-8A2C-490C5E6DDF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22141" y="5276274"/>
            <a:ext cx="3600000" cy="802216"/>
          </a:xfrm>
        </p:spPr>
        <p:txBody>
          <a:bodyPr/>
          <a:lstStyle/>
          <a:p>
            <a:r>
              <a:rPr lang="da-DK" dirty="0"/>
              <a:t>Anvendt behandling 2/2</a:t>
            </a:r>
          </a:p>
        </p:txBody>
      </p:sp>
      <p:pic>
        <p:nvPicPr>
          <p:cNvPr id="4" name="Pladsholder til indhold 4">
            <a:extLst>
              <a:ext uri="{FF2B5EF4-FFF2-40B4-BE49-F238E27FC236}">
                <a16:creationId xmlns:a16="http://schemas.microsoft.com/office/drawing/2014/main" id="{F80A4872-EF22-7909-B860-E94CB5011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35" y="641839"/>
            <a:ext cx="8395901" cy="3401592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344E434-5EC4-08A1-8CAF-DEC5C89C245F}"/>
              </a:ext>
            </a:extLst>
          </p:cNvPr>
          <p:cNvSpPr/>
          <p:nvPr/>
        </p:nvSpPr>
        <p:spPr>
          <a:xfrm>
            <a:off x="7622934" y="3489515"/>
            <a:ext cx="1735186" cy="553916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5998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853248C-00D1-A1B7-FA8C-0507BBDEE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542" y="2270978"/>
            <a:ext cx="11213487" cy="1567609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da-DK" dirty="0"/>
              <a:t>Når patienten har trykket Send vises en opsamling ud fra algoritmen bag OSDI-spørgsmålene. Tidligere resultater vises under de nyeste resultater.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a-DK" dirty="0"/>
              <a:t>Både patient og klinik kan tilgå oversigten i Web-Patient. 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1CA080A-0B52-DEE8-F840-3A015053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9367427" cy="701731"/>
          </a:xfrm>
        </p:spPr>
        <p:txBody>
          <a:bodyPr/>
          <a:lstStyle/>
          <a:p>
            <a:r>
              <a:rPr lang="da-DK" dirty="0"/>
              <a:t>Visning af resultater</a:t>
            </a:r>
          </a:p>
        </p:txBody>
      </p:sp>
      <p:pic>
        <p:nvPicPr>
          <p:cNvPr id="6" name="Pladsholder til indhold 4">
            <a:extLst>
              <a:ext uri="{FF2B5EF4-FFF2-40B4-BE49-F238E27FC236}">
                <a16:creationId xmlns:a16="http://schemas.microsoft.com/office/drawing/2014/main" id="{7D20F0DA-977A-7884-5A93-20BE2DB1D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943" y="3767138"/>
            <a:ext cx="8548683" cy="223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42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89CD253-C518-8FBB-7C83-ED66B3A7B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8076007" cy="701731"/>
          </a:xfrm>
        </p:spPr>
        <p:txBody>
          <a:bodyPr/>
          <a:lstStyle/>
          <a:p>
            <a:r>
              <a:rPr lang="da-DK" dirty="0"/>
              <a:t>Forklaring på værdierne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9DF639C9-BBED-DB5C-FD69-0D3F94FCADCB}"/>
              </a:ext>
            </a:extLst>
          </p:cNvPr>
          <p:cNvSpPr txBox="1"/>
          <p:nvPr/>
        </p:nvSpPr>
        <p:spPr>
          <a:xfrm>
            <a:off x="497542" y="2183889"/>
            <a:ext cx="111969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da-DK" sz="2200" dirty="0"/>
              <a:t>Både patient og klinik kan få en forklaring på det viste resultat, når der klikkes på info-ikonet.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5DEE78D-0214-EE9A-C7A7-E7AD588445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02529" y="2883587"/>
            <a:ext cx="4304740" cy="284776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4B90412-67DC-41B4-993E-C29CF8FE646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139355" y="2883587"/>
            <a:ext cx="3701560" cy="284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CDC5FC75-D963-8BB5-AB84-B08DB1FF2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0617" y="3091596"/>
            <a:ext cx="5314110" cy="263149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da-DK" sz="2000" dirty="0"/>
              <a:t>Som korrespondance i journalen + vedhæftet fil (Visningen afhænger af journalsystemet)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a-DK" sz="2000" dirty="0"/>
              <a:t>Visning af opsummeringen fra OSDI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a-DK" sz="2000" dirty="0"/>
              <a:t>Prosatekst om compliance pba. af patientens svar</a:t>
            </a:r>
          </a:p>
          <a:p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2C24903-235D-EDF3-B2A1-4A6538CF54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noFill/>
        </p:spPr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93BADBA-DDC7-0D25-47DC-10B72F3A98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30618" y="1465754"/>
            <a:ext cx="5314109" cy="1421928"/>
          </a:xfrm>
        </p:spPr>
        <p:txBody>
          <a:bodyPr/>
          <a:lstStyle/>
          <a:p>
            <a:r>
              <a:rPr lang="da-DK" dirty="0"/>
              <a:t>Sådan får øjenlægen patientens svar via journalen</a:t>
            </a:r>
          </a:p>
        </p:txBody>
      </p:sp>
      <p:pic>
        <p:nvPicPr>
          <p:cNvPr id="5" name="Pladsholder til indhold 5">
            <a:extLst>
              <a:ext uri="{FF2B5EF4-FFF2-40B4-BE49-F238E27FC236}">
                <a16:creationId xmlns:a16="http://schemas.microsoft.com/office/drawing/2014/main" id="{E49F595B-1AC7-45B5-8FCC-29835AAB6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292" b="4089"/>
          <a:stretch/>
        </p:blipFill>
        <p:spPr bwMode="auto">
          <a:xfrm>
            <a:off x="466469" y="1582952"/>
            <a:ext cx="5682054" cy="422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EDF404A6-10F7-4D93-1E2F-918018C8AEFA}"/>
              </a:ext>
            </a:extLst>
          </p:cNvPr>
          <p:cNvSpPr/>
          <p:nvPr/>
        </p:nvSpPr>
        <p:spPr>
          <a:xfrm>
            <a:off x="350425" y="3429000"/>
            <a:ext cx="5184576" cy="2199591"/>
          </a:xfrm>
          <a:prstGeom prst="ellipse">
            <a:avLst/>
          </a:prstGeom>
          <a:noFill/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2849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2067ED54-30C0-D8B4-0103-D08C13248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- øverst opsummeringen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92B5AAB-BA07-FF4C-02A6-DBBC7A8D3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11213487" cy="1468153"/>
          </a:xfrm>
        </p:spPr>
        <p:txBody>
          <a:bodyPr/>
          <a:lstStyle/>
          <a:p>
            <a:r>
              <a:rPr lang="da-DK" dirty="0"/>
              <a:t>Den vedhæftede fil indeholder den fulde besvarelse som pdf</a:t>
            </a:r>
          </a:p>
        </p:txBody>
      </p:sp>
      <p:pic>
        <p:nvPicPr>
          <p:cNvPr id="4" name="Pladsholder til indhold 6">
            <a:extLst>
              <a:ext uri="{FF2B5EF4-FFF2-40B4-BE49-F238E27FC236}">
                <a16:creationId xmlns:a16="http://schemas.microsoft.com/office/drawing/2014/main" id="{4AD62AED-D1C5-8DA0-59D2-3B513D453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3150800"/>
            <a:ext cx="604867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12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065F4E1-9B92-B9A5-D00E-D5A5BE94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10905564" cy="701731"/>
          </a:xfrm>
        </p:spPr>
        <p:txBody>
          <a:bodyPr/>
          <a:lstStyle/>
          <a:p>
            <a:r>
              <a:rPr lang="da-DK" dirty="0"/>
              <a:t>Introduktion</a:t>
            </a:r>
          </a:p>
        </p:txBody>
      </p:sp>
      <p:sp>
        <p:nvSpPr>
          <p:cNvPr id="2" name="Pladsholder til indhold 2">
            <a:extLst>
              <a:ext uri="{FF2B5EF4-FFF2-40B4-BE49-F238E27FC236}">
                <a16:creationId xmlns:a16="http://schemas.microsoft.com/office/drawing/2014/main" id="{B1770388-408F-D246-CC27-3EBACC84FF88}"/>
              </a:ext>
            </a:extLst>
          </p:cNvPr>
          <p:cNvSpPr txBox="1">
            <a:spLocks/>
          </p:cNvSpPr>
          <p:nvPr/>
        </p:nvSpPr>
        <p:spPr>
          <a:xfrm>
            <a:off x="468313" y="2060849"/>
            <a:ext cx="8229600" cy="409240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Tx/>
              <a:buNone/>
              <a:defRPr sz="22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>
                <a:latin typeface="+mn-lt"/>
              </a:rPr>
              <a:t>PRO – øjenskema tager udgangspunkt i OSDI. Det er et redskab, som indhenter patientens symptomer og som øjenlægen inddrager i dialogen med patienten om behandlingen</a:t>
            </a:r>
          </a:p>
          <a:p>
            <a:endParaRPr lang="da-DK" sz="2000" dirty="0">
              <a:latin typeface="+mn-lt"/>
            </a:endParaRPr>
          </a:p>
          <a:p>
            <a:r>
              <a:rPr lang="da-DK" sz="2000" dirty="0">
                <a:latin typeface="+mn-lt"/>
              </a:rPr>
              <a:t>Formål med klyngemødet: at alle i klyngen kender til indholdet og anvendelsen af PRO-skemaet Tørre øjne. </a:t>
            </a:r>
          </a:p>
          <a:p>
            <a:endParaRPr lang="da-DK" sz="2000" dirty="0">
              <a:latin typeface="+mn-lt"/>
            </a:endParaRPr>
          </a:p>
          <a:p>
            <a:r>
              <a:rPr lang="da-DK" sz="2000" dirty="0">
                <a:latin typeface="+mn-lt"/>
              </a:rPr>
              <a:t>Mål: At alle øjenlæger anvender PRO-skemaet til relevante patienter</a:t>
            </a:r>
          </a:p>
          <a:p>
            <a:endParaRPr lang="da-DK" sz="2000" dirty="0"/>
          </a:p>
          <a:p>
            <a:endParaRPr lang="da-DK" dirty="0"/>
          </a:p>
          <a:p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3425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D92FDC8-C04B-50EE-71E2-1617EE8DA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11196917" cy="701731"/>
          </a:xfrm>
        </p:spPr>
        <p:txBody>
          <a:bodyPr/>
          <a:lstStyle/>
          <a:p>
            <a:r>
              <a:rPr lang="da-DK" dirty="0"/>
              <a:t>…og nedenunder alle patientens svar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40766DD-6C16-C985-4EF8-D6D8B76ACA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7" t="321" r="-67" b="6485"/>
          <a:stretch/>
        </p:blipFill>
        <p:spPr>
          <a:xfrm>
            <a:off x="1148580" y="1513439"/>
            <a:ext cx="4663544" cy="5179019"/>
          </a:xfrm>
          <a:prstGeom prst="rect">
            <a:avLst/>
          </a:prstGeom>
        </p:spPr>
      </p:pic>
      <p:pic>
        <p:nvPicPr>
          <p:cNvPr id="6" name="Pladsholder til indhold 3">
            <a:extLst>
              <a:ext uri="{FF2B5EF4-FFF2-40B4-BE49-F238E27FC236}">
                <a16:creationId xmlns:a16="http://schemas.microsoft.com/office/drawing/2014/main" id="{EBF35816-1704-D046-95E3-6E8ACEC2E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877" y="1513439"/>
            <a:ext cx="4561928" cy="51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18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E0FA5338-A29F-A80D-6301-FE7A820EB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2270978"/>
            <a:ext cx="5490883" cy="1952679"/>
          </a:xfrm>
        </p:spPr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br>
              <a:rPr lang="da-DK" sz="2400" dirty="0"/>
            </a:b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BA145D4-C2E3-4E90-81AD-9B63AE6D6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11196917" cy="1398485"/>
          </a:xfrm>
        </p:spPr>
        <p:txBody>
          <a:bodyPr/>
          <a:lstStyle/>
          <a:p>
            <a:r>
              <a:rPr lang="da-DK" dirty="0"/>
              <a:t>Sådan ser øjenlægen patientens svar via Web-Patient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AB744DEF-D137-81BF-E6BC-B1515E110B6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899293" y="4637985"/>
            <a:ext cx="9220067" cy="2117199"/>
          </a:xfrm>
          <a:prstGeom prst="rect">
            <a:avLst/>
          </a:prstGeom>
        </p:spPr>
      </p:pic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80120D52-3BD5-B00E-BE7C-13A7AE3DE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43" t="281" b="39923"/>
          <a:stretch/>
        </p:blipFill>
        <p:spPr>
          <a:xfrm>
            <a:off x="899293" y="2428938"/>
            <a:ext cx="4687377" cy="1550126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59FCB90F-95A3-AE80-98DF-A3171FBE5125}"/>
              </a:ext>
            </a:extLst>
          </p:cNvPr>
          <p:cNvSpPr/>
          <p:nvPr/>
        </p:nvSpPr>
        <p:spPr>
          <a:xfrm>
            <a:off x="3692433" y="2569782"/>
            <a:ext cx="1750423" cy="418011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DF542A1B-7B05-4B50-F20C-54B05C2E4644}"/>
              </a:ext>
            </a:extLst>
          </p:cNvPr>
          <p:cNvSpPr txBox="1"/>
          <p:nvPr/>
        </p:nvSpPr>
        <p:spPr>
          <a:xfrm>
            <a:off x="5733564" y="266237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Gå via dit journalsystem i </a:t>
            </a:r>
            <a:r>
              <a:rPr lang="da-DK" dirty="0" err="1"/>
              <a:t>WebReq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og klik på </a:t>
            </a:r>
            <a:r>
              <a:rPr lang="da-DK" dirty="0" err="1"/>
              <a:t>WebPatient</a:t>
            </a:r>
            <a:r>
              <a:rPr lang="da-DK" dirty="0"/>
              <a:t> Arkiv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0F94C100-5FE6-EFF5-A73C-2FC8998501D7}"/>
              </a:ext>
            </a:extLst>
          </p:cNvPr>
          <p:cNvSpPr txBox="1"/>
          <p:nvPr/>
        </p:nvSpPr>
        <p:spPr>
          <a:xfrm>
            <a:off x="3962399" y="4268653"/>
            <a:ext cx="7080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1800" dirty="0"/>
              <a:t>Du får vist alle klinikkens bestilte skemaer på den aktuelle patient</a:t>
            </a:r>
          </a:p>
        </p:txBody>
      </p:sp>
    </p:spTree>
    <p:extLst>
      <p:ext uri="{BB962C8B-B14F-4D97-AF65-F5344CB8AC3E}">
        <p14:creationId xmlns:p14="http://schemas.microsoft.com/office/powerpoint/2010/main" val="4128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54E666D-70E2-D925-630B-304D3C677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8076007" cy="701731"/>
          </a:xfrm>
        </p:spPr>
        <p:txBody>
          <a:bodyPr/>
          <a:lstStyle/>
          <a:p>
            <a:r>
              <a:rPr lang="da-DK" dirty="0"/>
              <a:t>Aktive </a:t>
            </a:r>
            <a:r>
              <a:rPr lang="da-DK" dirty="0" err="1"/>
              <a:t>vs</a:t>
            </a:r>
            <a:r>
              <a:rPr lang="da-DK" dirty="0"/>
              <a:t> afsendte skemaer</a:t>
            </a:r>
          </a:p>
        </p:txBody>
      </p:sp>
      <p:pic>
        <p:nvPicPr>
          <p:cNvPr id="4" name="Pladsholder til indhold 4">
            <a:extLst>
              <a:ext uri="{FF2B5EF4-FFF2-40B4-BE49-F238E27FC236}">
                <a16:creationId xmlns:a16="http://schemas.microsoft.com/office/drawing/2014/main" id="{37CA8C22-2E5C-1C5F-8277-5677B5462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42" y="1766272"/>
            <a:ext cx="8229600" cy="1888988"/>
          </a:xfrm>
          <a:prstGeom prst="rect">
            <a:avLst/>
          </a:prstGeom>
        </p:spPr>
      </p:pic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FE03E67B-660B-A842-F9EA-60C022BF2AAF}"/>
              </a:ext>
            </a:extLst>
          </p:cNvPr>
          <p:cNvSpPr txBox="1">
            <a:spLocks/>
          </p:cNvSpPr>
          <p:nvPr/>
        </p:nvSpPr>
        <p:spPr bwMode="auto">
          <a:xfrm>
            <a:off x="497542" y="3690229"/>
            <a:ext cx="8759985" cy="261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66"/>
              </a:buClr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6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/>
              <a:t>Aktive skemaer er åbne for </a:t>
            </a:r>
            <a:r>
              <a:rPr lang="da-DK" sz="2000" dirty="0" err="1"/>
              <a:t>pt’en</a:t>
            </a:r>
            <a:r>
              <a:rPr lang="da-DK" sz="2000" dirty="0"/>
              <a:t>, men endnu ikke besvaret/sendt til klinikken</a:t>
            </a:r>
          </a:p>
          <a:p>
            <a:r>
              <a:rPr lang="da-DK" sz="2000" dirty="0"/>
              <a:t>Afsendte skemaer er besvarede og sendt til klinikken, som kan se svarene</a:t>
            </a:r>
            <a:br>
              <a:rPr lang="da-DK" sz="1600" dirty="0"/>
            </a:br>
            <a:endParaRPr lang="da-DK" sz="1600" dirty="0"/>
          </a:p>
          <a:p>
            <a:pPr marL="0" indent="0">
              <a:buNone/>
            </a:pPr>
            <a:endParaRPr lang="da-DK" sz="1600" dirty="0"/>
          </a:p>
          <a:p>
            <a:pPr marL="0" indent="0">
              <a:buNone/>
            </a:pPr>
            <a:endParaRPr lang="da-DK" sz="1600" dirty="0"/>
          </a:p>
          <a:p>
            <a:pPr marL="0" indent="0">
              <a:buNone/>
            </a:pPr>
            <a:endParaRPr lang="da-DK" sz="1600" dirty="0"/>
          </a:p>
          <a:p>
            <a:pPr marL="0" indent="0">
              <a:buNone/>
            </a:pPr>
            <a:endParaRPr lang="da-DK" sz="1600" dirty="0"/>
          </a:p>
          <a:p>
            <a:pPr marL="0" indent="0">
              <a:buNone/>
            </a:pPr>
            <a:endParaRPr lang="da-DK" sz="1600" dirty="0"/>
          </a:p>
          <a:p>
            <a:endParaRPr lang="da-DK" dirty="0"/>
          </a:p>
          <a:p>
            <a:pPr marL="0" indent="0">
              <a:buFont typeface="Wingdings" panose="05000000000000000000" pitchFamily="2" charset="2"/>
              <a:buNone/>
            </a:pPr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0FAA5AA-642C-B842-5F7E-1634E00FB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42" y="4836205"/>
            <a:ext cx="9397036" cy="1242377"/>
          </a:xfrm>
          <a:prstGeom prst="snipRoundRect">
            <a:avLst>
              <a:gd name="adj1" fmla="val 16667"/>
              <a:gd name="adj2" fmla="val 50000"/>
            </a:avLst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96155F6F-4FD8-0CF6-A9A9-EE546813520E}"/>
              </a:ext>
            </a:extLst>
          </p:cNvPr>
          <p:cNvSpPr txBox="1"/>
          <p:nvPr/>
        </p:nvSpPr>
        <p:spPr>
          <a:xfrm>
            <a:off x="9170441" y="4534063"/>
            <a:ext cx="22468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/>
              <a:t>Klik på det skema du vil se svar fra og gennemgå skemaet 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C615055-220D-9B76-15F1-3133EBA088B2}"/>
              </a:ext>
            </a:extLst>
          </p:cNvPr>
          <p:cNvSpPr/>
          <p:nvPr/>
        </p:nvSpPr>
        <p:spPr>
          <a:xfrm>
            <a:off x="7815942" y="2708374"/>
            <a:ext cx="461555" cy="1328563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0047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3D339C1F-D642-A7A4-5AA7-B8A2F812FD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560" y="435296"/>
            <a:ext cx="8562504" cy="5987407"/>
          </a:xfrm>
          <a:noFill/>
        </p:spPr>
        <p:txBody>
          <a:bodyPr/>
          <a:lstStyle/>
          <a:p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4D7AEFA-C6EC-5E5E-9C5E-1552A4AF3F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65737" y="4674416"/>
            <a:ext cx="3600000" cy="1329746"/>
          </a:xfrm>
        </p:spPr>
        <p:txBody>
          <a:bodyPr/>
          <a:lstStyle/>
          <a:p>
            <a:r>
              <a:rPr lang="da-DK" dirty="0"/>
              <a:t>Her ses opsummeringen samt </a:t>
            </a:r>
            <a:r>
              <a:rPr lang="da-DK" dirty="0" err="1"/>
              <a:t>pt’ens</a:t>
            </a:r>
            <a:r>
              <a:rPr lang="da-DK" dirty="0"/>
              <a:t> svar – på samme måde som i pdf’en</a:t>
            </a:r>
          </a:p>
        </p:txBody>
      </p:sp>
      <p:pic>
        <p:nvPicPr>
          <p:cNvPr id="4" name="Pladsholder til indhold 4">
            <a:extLst>
              <a:ext uri="{FF2B5EF4-FFF2-40B4-BE49-F238E27FC236}">
                <a16:creationId xmlns:a16="http://schemas.microsoft.com/office/drawing/2014/main" id="{4E97DFB2-8661-81D5-CF4A-97C302652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60" y="848349"/>
            <a:ext cx="7422139" cy="516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32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8A68FF35-25A1-8CDF-6579-BB3786BF2A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noFill/>
        </p:spPr>
        <p:txBody>
          <a:bodyPr/>
          <a:lstStyle/>
          <a:p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66CC2ED-95F8-CD79-AED4-95C0F3642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4324" y="3795744"/>
            <a:ext cx="2439363" cy="186512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da-DK" dirty="0"/>
              <a:t>Hvad viser data?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a-DK" dirty="0"/>
              <a:t>Svarer bestilte skemaer til de patienter vi har i målgruppen?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537BC2E-332C-108C-4C98-51DE6E35D8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69505" y="1563874"/>
            <a:ext cx="2439363" cy="1865126"/>
          </a:xfrm>
        </p:spPr>
        <p:txBody>
          <a:bodyPr/>
          <a:lstStyle/>
          <a:p>
            <a:r>
              <a:rPr lang="da-DK" dirty="0"/>
              <a:t>Antal bestilte skemaer i klyngen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784AFD1-AB94-AA11-F29D-00A57F048E6E}"/>
              </a:ext>
            </a:extLst>
          </p:cNvPr>
          <p:cNvGraphicFramePr/>
          <p:nvPr/>
        </p:nvGraphicFramePr>
        <p:xfrm>
          <a:off x="468313" y="1271451"/>
          <a:ext cx="8562504" cy="5048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felt 6">
            <a:extLst>
              <a:ext uri="{FF2B5EF4-FFF2-40B4-BE49-F238E27FC236}">
                <a16:creationId xmlns:a16="http://schemas.microsoft.com/office/drawing/2014/main" id="{14698D9B-2776-DC1D-02DB-49C745CDCE34}"/>
              </a:ext>
            </a:extLst>
          </p:cNvPr>
          <p:cNvSpPr txBox="1"/>
          <p:nvPr/>
        </p:nvSpPr>
        <p:spPr>
          <a:xfrm>
            <a:off x="1701565" y="4770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1800" i="1" dirty="0">
                <a:solidFill>
                  <a:schemeClr val="accent4"/>
                </a:solidFill>
              </a:rPr>
              <a:t>Her indsætter koordinatoren seneste statistik, som kan bestilles i </a:t>
            </a:r>
            <a:r>
              <a:rPr lang="da-DK" sz="1800" i="1" dirty="0" err="1">
                <a:solidFill>
                  <a:schemeClr val="accent4"/>
                </a:solidFill>
              </a:rPr>
              <a:t>eKVIS</a:t>
            </a:r>
            <a:r>
              <a:rPr lang="da-DK" sz="1800" i="1" dirty="0">
                <a:solidFill>
                  <a:schemeClr val="accent4"/>
                </a:solidFill>
              </a:rPr>
              <a:t> til drøftelse på mødet</a:t>
            </a:r>
          </a:p>
        </p:txBody>
      </p:sp>
    </p:spTree>
    <p:extLst>
      <p:ext uri="{BB962C8B-B14F-4D97-AF65-F5344CB8AC3E}">
        <p14:creationId xmlns:p14="http://schemas.microsoft.com/office/powerpoint/2010/main" val="3834518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9584CF5-CDC2-E3C4-8C85-4B912C707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71666" y="3125407"/>
            <a:ext cx="2439363" cy="250324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da-DK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Hvad viser data?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a-DK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Har dem med højest svarprocent erfaringer de kan dele? </a:t>
            </a:r>
          </a:p>
          <a:p>
            <a:endParaRPr lang="da-DK" dirty="0"/>
          </a:p>
        </p:txBody>
      </p:sp>
      <p:graphicFrame>
        <p:nvGraphicFramePr>
          <p:cNvPr id="5" name="Pladsholder til indhold 3">
            <a:extLst>
              <a:ext uri="{FF2B5EF4-FFF2-40B4-BE49-F238E27FC236}">
                <a16:creationId xmlns:a16="http://schemas.microsoft.com/office/drawing/2014/main" id="{12DB4630-E0D1-E29E-34E1-D3D0057555AA}"/>
              </a:ext>
            </a:extLst>
          </p:cNvPr>
          <p:cNvGraphicFramePr>
            <a:graphicFrameLocks/>
          </p:cNvGraphicFramePr>
          <p:nvPr/>
        </p:nvGraphicFramePr>
        <p:xfrm>
          <a:off x="468313" y="2516777"/>
          <a:ext cx="8562504" cy="3720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el 2">
            <a:extLst>
              <a:ext uri="{FF2B5EF4-FFF2-40B4-BE49-F238E27FC236}">
                <a16:creationId xmlns:a16="http://schemas.microsoft.com/office/drawing/2014/main" id="{67AC30D6-481B-07D1-7DA7-4395EFE0EB62}"/>
              </a:ext>
            </a:extLst>
          </p:cNvPr>
          <p:cNvSpPr txBox="1">
            <a:spLocks/>
          </p:cNvSpPr>
          <p:nvPr/>
        </p:nvSpPr>
        <p:spPr>
          <a:xfrm>
            <a:off x="497542" y="682864"/>
            <a:ext cx="11213487" cy="14681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lbert Sans Black" pitchFamily="2" charset="77"/>
                <a:ea typeface="+mj-ea"/>
                <a:cs typeface="+mj-cs"/>
              </a:defRPr>
            </a:lvl1pPr>
          </a:lstStyle>
          <a:p>
            <a:r>
              <a:rPr lang="da-DK" dirty="0">
                <a:latin typeface="+mn-lt"/>
              </a:rPr>
              <a:t>Svarprocent – for skemaudløb pr. måned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4897A0EF-5017-5BCC-8FFC-2F537C0562E1}"/>
              </a:ext>
            </a:extLst>
          </p:cNvPr>
          <p:cNvSpPr txBox="1"/>
          <p:nvPr/>
        </p:nvSpPr>
        <p:spPr>
          <a:xfrm>
            <a:off x="400594" y="187044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a-DK" sz="1800" i="1" dirty="0">
                <a:solidFill>
                  <a:schemeClr val="accent4"/>
                </a:solidFill>
              </a:rPr>
              <a:t>Her indsætter koordinatoren seneste statistik, som kan bestilles i </a:t>
            </a:r>
            <a:r>
              <a:rPr lang="da-DK" sz="1800" i="1" dirty="0" err="1">
                <a:solidFill>
                  <a:schemeClr val="accent4"/>
                </a:solidFill>
              </a:rPr>
              <a:t>eKVIS</a:t>
            </a:r>
            <a:r>
              <a:rPr lang="da-DK" sz="1800" i="1" dirty="0">
                <a:solidFill>
                  <a:schemeClr val="accent4"/>
                </a:solidFill>
              </a:rPr>
              <a:t> til drøftelse på mødet</a:t>
            </a:r>
          </a:p>
        </p:txBody>
      </p:sp>
    </p:spTree>
    <p:extLst>
      <p:ext uri="{BB962C8B-B14F-4D97-AF65-F5344CB8AC3E}">
        <p14:creationId xmlns:p14="http://schemas.microsoft.com/office/powerpoint/2010/main" val="860900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F89B94C-557A-3478-7498-A8053119F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542" y="2270978"/>
            <a:ext cx="11213487" cy="2994666"/>
          </a:xfrm>
        </p:spPr>
        <p:txBody>
          <a:bodyPr/>
          <a:lstStyle/>
          <a:p>
            <a:r>
              <a:rPr lang="da-DK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Hvordan sikrer I, at skemaerne kontinuerligt anvendes til patientmålgruppen?</a:t>
            </a:r>
          </a:p>
          <a:p>
            <a:pPr marL="0" indent="0">
              <a:buNone/>
            </a:pPr>
            <a:endParaRPr lang="da-DK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dirty="0"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a-DK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vilke erfaringer er der med at se patientens svar/OSDI-scoren?</a:t>
            </a:r>
          </a:p>
          <a:p>
            <a:pPr marL="0" indent="0">
              <a:buNone/>
            </a:pPr>
            <a:endParaRPr lang="da-DK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Hvordan fletter I patienternes svar ind i samtalen, så de ved, at I har set deres resultater?</a:t>
            </a:r>
          </a:p>
          <a:p>
            <a:pPr marL="0" indent="0">
              <a:buNone/>
            </a:pPr>
            <a:endParaRPr lang="da-DK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Hvordan dokumenterer I patientens resultater i konsultationen/journalføringen?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772819D-F4BB-98C4-2809-7B4A93FA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8076007" cy="701731"/>
          </a:xfrm>
        </p:spPr>
        <p:txBody>
          <a:bodyPr/>
          <a:lstStyle/>
          <a:p>
            <a:r>
              <a:rPr lang="da-DK" dirty="0">
                <a:ea typeface="Times New Roman" panose="02020603050405020304" pitchFamily="18" charset="0"/>
                <a:cs typeface="Times New Roman" panose="02020603050405020304" pitchFamily="18" charset="0"/>
              </a:rPr>
              <a:t>Reflektionsspørgsmål: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07543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E5DCB230-E27B-6AF7-3B3A-A621CE4D0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542" y="2270978"/>
            <a:ext cx="11213487" cy="2139047"/>
          </a:xfrm>
        </p:spPr>
        <p:txBody>
          <a:bodyPr/>
          <a:lstStyle/>
          <a:p>
            <a:r>
              <a:rPr lang="da-DK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Er der nogle spørgsmål som vi skal have afklaret? </a:t>
            </a:r>
            <a:br>
              <a:rPr lang="da-DK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dirty="0"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a-DK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Hvem gør det? </a:t>
            </a:r>
            <a:br>
              <a:rPr lang="da-DK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Hvordan formidles svaret?</a:t>
            </a:r>
          </a:p>
          <a:p>
            <a:pPr marL="0" indent="0">
              <a:buNone/>
            </a:pPr>
            <a:endParaRPr lang="da-DK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Emnet sættes på igen til næste møde – har vi en målsætning eller opgaver til næste møde? 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08FCBF3-1C5C-C841-3596-87BA00E8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8076007" cy="701731"/>
          </a:xfrm>
        </p:spPr>
        <p:txBody>
          <a:bodyPr/>
          <a:lstStyle/>
          <a:p>
            <a:r>
              <a:rPr lang="da-DK" dirty="0"/>
              <a:t>Opsamling:</a:t>
            </a:r>
          </a:p>
        </p:txBody>
      </p:sp>
    </p:spTree>
    <p:extLst>
      <p:ext uri="{BB962C8B-B14F-4D97-AF65-F5344CB8AC3E}">
        <p14:creationId xmlns:p14="http://schemas.microsoft.com/office/powerpoint/2010/main" val="3306557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E5DCB230-E27B-6AF7-3B3A-A621CE4D0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542" y="2270978"/>
            <a:ext cx="11213487" cy="2672526"/>
          </a:xfrm>
        </p:spPr>
        <p:txBody>
          <a:bodyPr/>
          <a:lstStyle/>
          <a:p>
            <a:r>
              <a:rPr lang="da-DK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Hvad skal du konkret gøre hjemme i klinikken for at PRO-skemaet bliver en naturlig del af din og evt. personalets arbejdsgang?</a:t>
            </a:r>
            <a:endParaRPr lang="da-DK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Hvornår gør du ovenstående?</a:t>
            </a:r>
            <a:endParaRPr lang="da-DK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Hvordan følger du op inden næste klyngemøde? 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08FCBF3-1C5C-C841-3596-87BA00E8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8076007" cy="701731"/>
          </a:xfrm>
        </p:spPr>
        <p:txBody>
          <a:bodyPr/>
          <a:lstStyle/>
          <a:p>
            <a:r>
              <a:rPr lang="da-DK" dirty="0"/>
              <a:t>Opsamling i egen klinik:</a:t>
            </a:r>
          </a:p>
        </p:txBody>
      </p:sp>
    </p:spTree>
    <p:extLst>
      <p:ext uri="{BB962C8B-B14F-4D97-AF65-F5344CB8AC3E}">
        <p14:creationId xmlns:p14="http://schemas.microsoft.com/office/powerpoint/2010/main" val="973895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EE6EE61-303A-B6B4-F70F-1755E2944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542" y="1733151"/>
            <a:ext cx="11213487" cy="1695849"/>
          </a:xfrm>
        </p:spPr>
        <p:txBody>
          <a:bodyPr/>
          <a:lstStyle/>
          <a:p>
            <a:pPr marL="0" indent="0">
              <a:buNone/>
            </a:pPr>
            <a:endParaRPr lang="da-DK" dirty="0"/>
          </a:p>
          <a:p>
            <a:r>
              <a:rPr lang="da-DK" dirty="0"/>
              <a:t>Hvilke evt. udfordringer har vi i min klinik?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Her er der plads til punktopstilling?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61E0DBD-9260-A2B4-0E49-4153CBB2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11213487" cy="701731"/>
          </a:xfrm>
        </p:spPr>
        <p:txBody>
          <a:bodyPr/>
          <a:lstStyle/>
          <a:p>
            <a:r>
              <a:rPr lang="da-DK" dirty="0"/>
              <a:t>Runde</a:t>
            </a:r>
          </a:p>
        </p:txBody>
      </p:sp>
    </p:spTree>
    <p:extLst>
      <p:ext uri="{BB962C8B-B14F-4D97-AF65-F5344CB8AC3E}">
        <p14:creationId xmlns:p14="http://schemas.microsoft.com/office/powerpoint/2010/main" val="2267768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93BA46D6-3F93-AD60-AA92-CDF686ABC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10905564" cy="701731"/>
          </a:xfrm>
        </p:spPr>
        <p:txBody>
          <a:bodyPr/>
          <a:lstStyle/>
          <a:p>
            <a:r>
              <a:rPr lang="da-DK" dirty="0"/>
              <a:t>Konkret brug af PRO-skemaet</a:t>
            </a:r>
          </a:p>
        </p:txBody>
      </p:sp>
      <p:graphicFrame>
        <p:nvGraphicFramePr>
          <p:cNvPr id="11" name="Pladsholder til indhold 10">
            <a:extLst>
              <a:ext uri="{FF2B5EF4-FFF2-40B4-BE49-F238E27FC236}">
                <a16:creationId xmlns:a16="http://schemas.microsoft.com/office/drawing/2014/main" id="{5A1726EB-9E90-481C-DC3C-8A627DACB79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6887" y="1854926"/>
          <a:ext cx="11529649" cy="4598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" name="Billede 24" descr="Et billede, der indeholder gadget, Transportabel kommunikationsenhed, Kommunikationsenhed, Elektronisk enhed&#10;&#10;Automatisk genereret beskrivelse">
            <a:extLst>
              <a:ext uri="{FF2B5EF4-FFF2-40B4-BE49-F238E27FC236}">
                <a16:creationId xmlns:a16="http://schemas.microsoft.com/office/drawing/2014/main" id="{EE2365B3-DA54-BF79-B849-2A88799553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865325" y="3890554"/>
            <a:ext cx="1183274" cy="1107580"/>
          </a:xfrm>
          <a:prstGeom prst="flowChartConnector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7518A712-F9EB-C47F-45B0-0589586BE74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7433" r="17433"/>
          <a:stretch/>
        </p:blipFill>
        <p:spPr>
          <a:xfrm>
            <a:off x="7187296" y="1715588"/>
            <a:ext cx="1183274" cy="1107580"/>
          </a:xfrm>
          <a:prstGeom prst="flowChartConnector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C646FFA7-1518-12D6-2557-34892F0DB9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4389" r="14389"/>
          <a:stretch/>
        </p:blipFill>
        <p:spPr>
          <a:xfrm>
            <a:off x="8273688" y="5556864"/>
            <a:ext cx="1183274" cy="1107580"/>
          </a:xfrm>
          <a:prstGeom prst="flowChartConnector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F691B6BB-3649-C0E6-16C5-09A5273420D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4417" r="14417"/>
          <a:stretch/>
        </p:blipFill>
        <p:spPr>
          <a:xfrm>
            <a:off x="2160818" y="2513008"/>
            <a:ext cx="1183274" cy="1107580"/>
          </a:xfrm>
          <a:prstGeom prst="flowChartConnector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6CC6A62C-4B41-4E84-D978-089506E1045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9937" r="9937"/>
          <a:stretch/>
        </p:blipFill>
        <p:spPr>
          <a:xfrm>
            <a:off x="2735038" y="5399222"/>
            <a:ext cx="1183274" cy="110758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275228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E69CA54-F0E7-D7BD-79D3-A00143596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542" y="2185852"/>
            <a:ext cx="11213487" cy="3427605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Patienter som har et eller flere symptomer:</a:t>
            </a:r>
          </a:p>
          <a:p>
            <a:r>
              <a:rPr lang="da-DK" dirty="0"/>
              <a:t>Tørhed i øjnene</a:t>
            </a:r>
          </a:p>
          <a:p>
            <a:r>
              <a:rPr lang="da-DK" dirty="0"/>
              <a:t>Grus i øjnene</a:t>
            </a:r>
          </a:p>
          <a:p>
            <a:r>
              <a:rPr lang="da-DK" dirty="0"/>
              <a:t>Svie i øjnene</a:t>
            </a:r>
          </a:p>
          <a:p>
            <a:r>
              <a:rPr lang="da-DK" dirty="0"/>
              <a:t>Røde øjne</a:t>
            </a:r>
          </a:p>
          <a:p>
            <a:r>
              <a:rPr lang="da-DK" dirty="0"/>
              <a:t>Tåreflod</a:t>
            </a:r>
          </a:p>
          <a:p>
            <a:r>
              <a:rPr lang="da-DK" dirty="0"/>
              <a:t>Belægninger på øjenvipperne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24B8D02-BFFE-C359-7086-2108242D6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8076007" cy="701731"/>
          </a:xfrm>
        </p:spPr>
        <p:txBody>
          <a:bodyPr/>
          <a:lstStyle/>
          <a:p>
            <a:r>
              <a:rPr lang="da-DK" dirty="0"/>
              <a:t>Hvem skal have skemaet?</a:t>
            </a:r>
          </a:p>
        </p:txBody>
      </p:sp>
    </p:spTree>
    <p:extLst>
      <p:ext uri="{BB962C8B-B14F-4D97-AF65-F5344CB8AC3E}">
        <p14:creationId xmlns:p14="http://schemas.microsoft.com/office/powerpoint/2010/main" val="1429698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C5C478E-90A4-0285-CBB3-CB123EDA8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542" y="2270978"/>
            <a:ext cx="11213487" cy="3299365"/>
          </a:xfrm>
        </p:spPr>
        <p:txBody>
          <a:bodyPr/>
          <a:lstStyle/>
          <a:p>
            <a:r>
              <a:rPr lang="da-DK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Gennemgå arbejdsgangen i klinikken:</a:t>
            </a:r>
            <a:r>
              <a:rPr lang="da-DK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a-DK" u="sng" dirty="0">
                <a:solidFill>
                  <a:srgbClr val="000000"/>
                </a:solidFill>
                <a:highlight>
                  <a:srgbClr val="FFFF00"/>
                </a:highlight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”Klinikvejledning PRO øjenskema”</a:t>
            </a:r>
            <a:endParaRPr lang="da-DK" u="sng" dirty="0">
              <a:solidFill>
                <a:srgbClr val="000000"/>
              </a:solidFill>
              <a:highlight>
                <a:srgbClr val="FFFF00"/>
              </a:highlight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da-DK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Vær opmærksom på hvilke patienter, der skal have et skema</a:t>
            </a:r>
          </a:p>
          <a:p>
            <a:r>
              <a:rPr lang="da-DK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Via </a:t>
            </a:r>
            <a:r>
              <a:rPr lang="da-DK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WebReq</a:t>
            </a:r>
            <a:r>
              <a:rPr lang="da-DK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bestiller personale eller læge et skema, som automatisk sendes til patienten, når der er opgivet en mailadresse</a:t>
            </a:r>
          </a:p>
          <a:p>
            <a:r>
              <a:rPr lang="da-DK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Klinikken informerer patienten om at besvare skemaet inden næste konsultation</a:t>
            </a:r>
          </a:p>
          <a:p>
            <a:r>
              <a:rPr lang="da-DK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Lægen ser før/under konsultationen patientens svar og anvender dem i samtalen</a:t>
            </a:r>
          </a:p>
          <a:p>
            <a:r>
              <a:rPr lang="da-DK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Hvis patienten skal have en opfølgende tid, bestilles et ny skema, som patienten udfylder</a:t>
            </a:r>
            <a:endParaRPr lang="da-DK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C73273-3053-DA37-728B-492888A12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8076007" cy="701731"/>
          </a:xfrm>
        </p:spPr>
        <p:txBody>
          <a:bodyPr/>
          <a:lstStyle/>
          <a:p>
            <a:r>
              <a:rPr lang="da-DK" dirty="0"/>
              <a:t>Hvad skal klinikken gøre?</a:t>
            </a:r>
          </a:p>
        </p:txBody>
      </p:sp>
    </p:spTree>
    <p:extLst>
      <p:ext uri="{BB962C8B-B14F-4D97-AF65-F5344CB8AC3E}">
        <p14:creationId xmlns:p14="http://schemas.microsoft.com/office/powerpoint/2010/main" val="3841271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853248C-00D1-A1B7-FA8C-0507BBDEE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542" y="2270978"/>
            <a:ext cx="11213487" cy="916359"/>
          </a:xfrm>
        </p:spPr>
        <p:txBody>
          <a:bodyPr/>
          <a:lstStyle/>
          <a:p>
            <a:r>
              <a:rPr lang="da-DK" dirty="0"/>
              <a:t>Åben Web-</a:t>
            </a:r>
            <a:r>
              <a:rPr lang="da-DK" dirty="0" err="1"/>
              <a:t>Req</a:t>
            </a:r>
            <a:r>
              <a:rPr lang="da-DK" dirty="0"/>
              <a:t> via lægesystemet</a:t>
            </a:r>
          </a:p>
          <a:p>
            <a:r>
              <a:rPr lang="da-DK" dirty="0"/>
              <a:t>Vælg Tørre øjne under Klinik profiler og klik Udfør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1CA080A-0B52-DEE8-F840-3A015053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9367427" cy="1311128"/>
          </a:xfrm>
        </p:spPr>
        <p:txBody>
          <a:bodyPr/>
          <a:lstStyle/>
          <a:p>
            <a:r>
              <a:rPr lang="da-DK" dirty="0"/>
              <a:t>Sådan sendes skema til patienten</a:t>
            </a:r>
          </a:p>
        </p:txBody>
      </p:sp>
      <p:pic>
        <p:nvPicPr>
          <p:cNvPr id="4" name="Pladsholder til indhold 5">
            <a:extLst>
              <a:ext uri="{FF2B5EF4-FFF2-40B4-BE49-F238E27FC236}">
                <a16:creationId xmlns:a16="http://schemas.microsoft.com/office/drawing/2014/main" id="{9CDA551D-136B-8A36-CB21-A41B29FE7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15668" y="3429000"/>
            <a:ext cx="7760663" cy="327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4214D47-5C08-F84F-7934-25ACD0C0E1AC}"/>
              </a:ext>
            </a:extLst>
          </p:cNvPr>
          <p:cNvSpPr/>
          <p:nvPr/>
        </p:nvSpPr>
        <p:spPr>
          <a:xfrm>
            <a:off x="7637417" y="5997229"/>
            <a:ext cx="1619794" cy="505097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3268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2E9E7624-2E7A-24A5-0A79-81FFADD73E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7273" y="581503"/>
            <a:ext cx="8562504" cy="5987407"/>
          </a:xfrm>
          <a:noFill/>
        </p:spPr>
        <p:txBody>
          <a:bodyPr/>
          <a:lstStyle/>
          <a:p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5BB5D90-08B1-88AC-502C-C22BC6152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05364" y="2421036"/>
            <a:ext cx="2439363" cy="127214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da-DK" dirty="0"/>
              <a:t>Dato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a-DK" dirty="0"/>
              <a:t>Patientens mail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a-DK" dirty="0"/>
              <a:t>Udløbsdato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E3D0E2-1B97-DDDB-06E0-298A986D67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05363" y="1742551"/>
            <a:ext cx="2439363" cy="535531"/>
          </a:xfrm>
        </p:spPr>
        <p:txBody>
          <a:bodyPr/>
          <a:lstStyle/>
          <a:p>
            <a:r>
              <a:rPr lang="da-DK" dirty="0"/>
              <a:t>Udfyld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B1FC28B-A48E-9C9D-947E-AE0E39730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4" t="6191" r="3157" b="5070"/>
          <a:stretch/>
        </p:blipFill>
        <p:spPr>
          <a:xfrm>
            <a:off x="1576778" y="2278082"/>
            <a:ext cx="5328592" cy="3580148"/>
          </a:xfrm>
          <a:prstGeom prst="rect">
            <a:avLst/>
          </a:prstGeom>
        </p:spPr>
      </p:pic>
      <p:sp>
        <p:nvSpPr>
          <p:cNvPr id="6" name="Taleboble: rektangel med afrundede hjørner 5">
            <a:extLst>
              <a:ext uri="{FF2B5EF4-FFF2-40B4-BE49-F238E27FC236}">
                <a16:creationId xmlns:a16="http://schemas.microsoft.com/office/drawing/2014/main" id="{B8C22B1A-2060-D872-E8C5-FF75C51A0516}"/>
              </a:ext>
            </a:extLst>
          </p:cNvPr>
          <p:cNvSpPr/>
          <p:nvPr/>
        </p:nvSpPr>
        <p:spPr>
          <a:xfrm>
            <a:off x="712682" y="1280026"/>
            <a:ext cx="2245484" cy="1115566"/>
          </a:xfrm>
          <a:prstGeom prst="wedgeRoundRectCallout">
            <a:avLst>
              <a:gd name="adj1" fmla="val 64343"/>
              <a:gd name="adj2" fmla="val 57061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da-DK" sz="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Vælg den dato hvor skemaet skal sendes og være aktivt for </a:t>
            </a:r>
            <a:r>
              <a:rPr lang="da-DK" sz="9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pt’en</a:t>
            </a:r>
            <a:r>
              <a:rPr lang="da-DK" sz="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Som udgangspunkt skal svarene bruges inden en konsultation, så skemaet kan sendes ud 7-10 dage inden deres planlagte tid</a:t>
            </a:r>
            <a:r>
              <a:rPr lang="da-DK" sz="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da-DK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aleboble: rektangel med afrundede hjørner 6">
            <a:extLst>
              <a:ext uri="{FF2B5EF4-FFF2-40B4-BE49-F238E27FC236}">
                <a16:creationId xmlns:a16="http://schemas.microsoft.com/office/drawing/2014/main" id="{672196A9-BDAA-303B-DC10-57E629FE8447}"/>
              </a:ext>
            </a:extLst>
          </p:cNvPr>
          <p:cNvSpPr/>
          <p:nvPr/>
        </p:nvSpPr>
        <p:spPr>
          <a:xfrm>
            <a:off x="5321194" y="4138747"/>
            <a:ext cx="2304256" cy="1028261"/>
          </a:xfrm>
          <a:prstGeom prst="wedgeRoundRectCallout">
            <a:avLst>
              <a:gd name="adj1" fmla="val -116579"/>
              <a:gd name="adj2" fmla="val -69166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da-DK" sz="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 skrives hvornår skemaet skal udløbe, dvs. en deadline for hvornår det senest skal besvares. Det vil som udgangspunkt være på konsultationsdagen</a:t>
            </a:r>
          </a:p>
        </p:txBody>
      </p:sp>
      <p:sp>
        <p:nvSpPr>
          <p:cNvPr id="8" name="Taleboble: rektangel med afrundede hjørner 7">
            <a:extLst>
              <a:ext uri="{FF2B5EF4-FFF2-40B4-BE49-F238E27FC236}">
                <a16:creationId xmlns:a16="http://schemas.microsoft.com/office/drawing/2014/main" id="{FBC15E9C-7033-D998-D297-B3E97474CC68}"/>
              </a:ext>
            </a:extLst>
          </p:cNvPr>
          <p:cNvSpPr/>
          <p:nvPr/>
        </p:nvSpPr>
        <p:spPr>
          <a:xfrm>
            <a:off x="6336024" y="2878049"/>
            <a:ext cx="2304256" cy="969253"/>
          </a:xfrm>
          <a:prstGeom prst="wedgeRoundRectCallout">
            <a:avLst>
              <a:gd name="adj1" fmla="val -129958"/>
              <a:gd name="adj2" fmla="val 38586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</a:pPr>
            <a:r>
              <a:rPr lang="da-DK" sz="9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Mail er obligatorisk. Hvis der allerede er registreret en mail i journalsystemet overføres den automatisk. SMS er frivillig</a:t>
            </a:r>
          </a:p>
        </p:txBody>
      </p:sp>
    </p:spTree>
    <p:extLst>
      <p:ext uri="{BB962C8B-B14F-4D97-AF65-F5344CB8AC3E}">
        <p14:creationId xmlns:p14="http://schemas.microsoft.com/office/powerpoint/2010/main" val="1498036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C73F147E-24E1-3AE3-AD44-3BD7812EF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2" y="2270978"/>
            <a:ext cx="11213487" cy="4181658"/>
          </a:xfrm>
        </p:spPr>
        <p:txBody>
          <a:bodyPr/>
          <a:lstStyle/>
          <a:p>
            <a:r>
              <a:rPr lang="da-DK" sz="2400" dirty="0"/>
              <a:t>Til Ib </a:t>
            </a:r>
            <a:r>
              <a:rPr lang="da-DK" sz="2400" dirty="0" err="1"/>
              <a:t>Ekvis</a:t>
            </a:r>
            <a:r>
              <a:rPr lang="da-DK" sz="2400" dirty="0"/>
              <a:t> </a:t>
            </a:r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Din læge har sendt dig et behandlingsskema, som du bedes udfylde og sende retur til klinikken senest den 15-11-2022. </a:t>
            </a:r>
            <a:br>
              <a:rPr lang="da-DK" sz="2400" dirty="0"/>
            </a:br>
            <a:r>
              <a:rPr lang="da-DK" sz="2400" dirty="0"/>
              <a:t>Du kan se samt udskrive vejledning og behandlingsskemaet ved at logge ind på </a:t>
            </a:r>
            <a:r>
              <a:rPr lang="da-DK" sz="2400" u="sng" dirty="0"/>
              <a:t>www.web-patient.dk </a:t>
            </a:r>
            <a:r>
              <a:rPr lang="da-DK" sz="2400" dirty="0"/>
              <a:t>med NemID og åbne det fremsendte behandlingsskema. </a:t>
            </a:r>
            <a:br>
              <a:rPr lang="da-DK" sz="2400" dirty="0"/>
            </a:br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Venlig hilsen </a:t>
            </a:r>
            <a:br>
              <a:rPr lang="da-DK" sz="2400" dirty="0"/>
            </a:br>
            <a:r>
              <a:rPr lang="da-DK" sz="2400" dirty="0"/>
              <a:t>Web-Patient, på vegne af </a:t>
            </a:r>
            <a:br>
              <a:rPr lang="da-DK" sz="2400" dirty="0"/>
            </a:br>
            <a:r>
              <a:rPr lang="da-DK" sz="2400" dirty="0"/>
              <a:t>Læge XX 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D97447C-9620-FD95-F14D-31AAA1197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2" y="682864"/>
            <a:ext cx="11213487" cy="1325563"/>
          </a:xfrm>
        </p:spPr>
        <p:txBody>
          <a:bodyPr/>
          <a:lstStyle/>
          <a:p>
            <a:r>
              <a:rPr lang="da-DK" sz="4400" dirty="0"/>
              <a:t>Beskeden til patienten, som logger på med </a:t>
            </a:r>
            <a:r>
              <a:rPr lang="da-DK" sz="4400" dirty="0" err="1"/>
              <a:t>Nem-id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199877"/>
      </p:ext>
    </p:extLst>
  </p:cSld>
  <p:clrMapOvr>
    <a:masterClrMapping/>
  </p:clrMapOvr>
</p:sld>
</file>

<file path=ppt/theme/theme1.xml><?xml version="1.0" encoding="utf-8"?>
<a:theme xmlns:a="http://schemas.openxmlformats.org/drawingml/2006/main" name="eKvis">
  <a:themeElements>
    <a:clrScheme name="eKvis">
      <a:dk1>
        <a:srgbClr val="000000"/>
      </a:dk1>
      <a:lt1>
        <a:srgbClr val="FFFFFF"/>
      </a:lt1>
      <a:dk2>
        <a:srgbClr val="44546A"/>
      </a:dk2>
      <a:lt2>
        <a:srgbClr val="D9E1E8"/>
      </a:lt2>
      <a:accent1>
        <a:srgbClr val="BED2E0"/>
      </a:accent1>
      <a:accent2>
        <a:srgbClr val="0D364E"/>
      </a:accent2>
      <a:accent3>
        <a:srgbClr val="3C657D"/>
      </a:accent3>
      <a:accent4>
        <a:srgbClr val="C82A54"/>
      </a:accent4>
      <a:accent5>
        <a:srgbClr val="9B2346"/>
      </a:accent5>
      <a:accent6>
        <a:srgbClr val="584D53"/>
      </a:accent6>
      <a:hlink>
        <a:srgbClr val="0D364E"/>
      </a:hlink>
      <a:folHlink>
        <a:srgbClr val="0D364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Kvis" id="{2EBAE8E2-A94F-ED4A-98F2-5B4C9C275845}" vid="{1C6977EE-0820-2242-A2C6-6A1E74CA99B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eKvis</Template>
  <TotalTime>3593</TotalTime>
  <Words>890</Words>
  <Application>Microsoft Office PowerPoint</Application>
  <PresentationFormat>Widescreen</PresentationFormat>
  <Paragraphs>114</Paragraphs>
  <Slides>28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28</vt:i4>
      </vt:variant>
    </vt:vector>
  </HeadingPairs>
  <TitlesOfParts>
    <vt:vector size="36" baseType="lpstr">
      <vt:lpstr>Albert Sans SemiBold</vt:lpstr>
      <vt:lpstr>Arial</vt:lpstr>
      <vt:lpstr>Wingdings</vt:lpstr>
      <vt:lpstr>Calibri</vt:lpstr>
      <vt:lpstr>Times New Roman</vt:lpstr>
      <vt:lpstr>Albert Sans Medium</vt:lpstr>
      <vt:lpstr>Century Gothic</vt:lpstr>
      <vt:lpstr>eKvis</vt:lpstr>
      <vt:lpstr>Anvendelse af PRO-skema – Tørre øjne</vt:lpstr>
      <vt:lpstr>Introduktion</vt:lpstr>
      <vt:lpstr>Runde</vt:lpstr>
      <vt:lpstr>Konkret brug af PRO-skemaet</vt:lpstr>
      <vt:lpstr>Hvem skal have skemaet?</vt:lpstr>
      <vt:lpstr>Hvad skal klinikken gøre?</vt:lpstr>
      <vt:lpstr>Sådan sendes skema til patienten</vt:lpstr>
      <vt:lpstr>PowerPoint-præsentation</vt:lpstr>
      <vt:lpstr>Beskeden til patienten, som logger på med Nem-id</vt:lpstr>
      <vt:lpstr>Præsentation af skemaet som patienten modtager</vt:lpstr>
      <vt:lpstr>Øjensymptomer – 5 spørgsmål</vt:lpstr>
      <vt:lpstr>Synsfunktion – 4 spørgsmål</vt:lpstr>
      <vt:lpstr>Påvirkning fra omgivelserne – 3 spørgsmål</vt:lpstr>
      <vt:lpstr>PowerPoint-præsentation</vt:lpstr>
      <vt:lpstr>PowerPoint-præsentation</vt:lpstr>
      <vt:lpstr>Visning af resultater</vt:lpstr>
      <vt:lpstr>Forklaring på værdierne</vt:lpstr>
      <vt:lpstr>PowerPoint-præsentation</vt:lpstr>
      <vt:lpstr>Den vedhæftede fil indeholder den fulde besvarelse som pdf</vt:lpstr>
      <vt:lpstr>…og nedenunder alle patientens svar</vt:lpstr>
      <vt:lpstr>Sådan ser øjenlægen patientens svar via Web-Patient</vt:lpstr>
      <vt:lpstr>Aktive vs afsendte skemaer</vt:lpstr>
      <vt:lpstr>PowerPoint-præsentation</vt:lpstr>
      <vt:lpstr>PowerPoint-præsentation</vt:lpstr>
      <vt:lpstr>PowerPoint-præsentation</vt:lpstr>
      <vt:lpstr>Reflektionsspørgsmål:</vt:lpstr>
      <vt:lpstr>Opsamling:</vt:lpstr>
      <vt:lpstr>Opsamling i egen klinik: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Gry Bøndergaard</dc:creator>
  <cp:lastModifiedBy>Lisbet Plambech Andersen</cp:lastModifiedBy>
  <cp:revision>304</cp:revision>
  <dcterms:created xsi:type="dcterms:W3CDTF">2023-07-04T06:57:44Z</dcterms:created>
  <dcterms:modified xsi:type="dcterms:W3CDTF">2024-07-02T09:29:14Z</dcterms:modified>
</cp:coreProperties>
</file>