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6"/>
  </p:notesMasterIdLst>
  <p:sldIdLst>
    <p:sldId id="269" r:id="rId2"/>
    <p:sldId id="286" r:id="rId3"/>
    <p:sldId id="273" r:id="rId4"/>
    <p:sldId id="274" r:id="rId5"/>
    <p:sldId id="275" r:id="rId6"/>
    <p:sldId id="276" r:id="rId7"/>
    <p:sldId id="289" r:id="rId8"/>
    <p:sldId id="278" r:id="rId9"/>
    <p:sldId id="279" r:id="rId10"/>
    <p:sldId id="290" r:id="rId11"/>
    <p:sldId id="282" r:id="rId12"/>
    <p:sldId id="283" r:id="rId13"/>
    <p:sldId id="287" r:id="rId14"/>
    <p:sldId id="288" r:id="rId15"/>
  </p:sldIdLst>
  <p:sldSz cx="12192000" cy="6858000"/>
  <p:notesSz cx="6858000" cy="9144000"/>
  <p:embeddedFontLst>
    <p:embeddedFont>
      <p:font typeface="Albert Sans Medium" pitchFamily="2" charset="0"/>
      <p:regular r:id="rId17"/>
      <p:italic r:id="rId18"/>
    </p:embeddedFont>
    <p:embeddedFont>
      <p:font typeface="Albert Sans SemiBold" pitchFamily="2" charset="0"/>
      <p:regular r:id="rId19"/>
      <p:bold r:id="rId20"/>
      <p:italic r:id="rId21"/>
      <p:boldItalic r:id="rId22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3"/>
    <p:restoredTop sz="96810"/>
  </p:normalViewPr>
  <p:slideViewPr>
    <p:cSldViewPr snapToGrid="0">
      <p:cViewPr varScale="1">
        <p:scale>
          <a:sx n="107" d="100"/>
          <a:sy n="107" d="100"/>
        </p:scale>
        <p:origin x="112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45FBE-94E4-4728-979E-3DB2647F785A}" type="datetimeFigureOut">
              <a:rPr lang="da-DK" smtClean="0"/>
              <a:t>02-07-2024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E714C-E829-4ACA-AB9A-FB5F722415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604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E3053CC0-3B01-F1F7-F2E4-66D03A8244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816" y="0"/>
            <a:ext cx="12200816" cy="6880202"/>
          </a:xfrm>
          <a:prstGeom prst="rect">
            <a:avLst/>
          </a:prstGeom>
          <a:solidFill>
            <a:schemeClr val="accent2">
              <a:alpha val="80350"/>
            </a:schemeClr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0BD3937B-6863-8784-577D-C0E87E3ED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sort/hvid billede </a:t>
            </a:r>
          </a:p>
          <a:p>
            <a:r>
              <a:rPr lang="da-DK" dirty="0"/>
              <a:t>Klik ”Arranger” – ”Placér bagerst”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F85143-C406-F089-83F0-4319E0A55A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2194468"/>
            <a:ext cx="7603630" cy="1776585"/>
          </a:xfrm>
        </p:spPr>
        <p:txBody>
          <a:bodyPr anchor="b">
            <a:spAutoFit/>
          </a:bodyPr>
          <a:lstStyle>
            <a:lvl1pPr>
              <a:lnSpc>
                <a:spcPct val="90000"/>
              </a:lnSpc>
              <a:defRPr lang="da-DK" sz="6000" b="1" i="0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dirty="0"/>
              <a:t>Præsentations titel skrives her 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8031C8DF-FE8E-3248-D96A-FC9E59A585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542" y="4274957"/>
            <a:ext cx="7044775" cy="258532"/>
          </a:xfrm>
        </p:spPr>
        <p:txBody>
          <a:bodyPr anchor="b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lbert Sans Medium" pitchFamily="2" charset="77"/>
              </a:defRPr>
            </a:lvl1pPr>
          </a:lstStyle>
          <a:p>
            <a:pPr lvl="0"/>
            <a:r>
              <a:rPr lang="da-DK" dirty="0"/>
              <a:t>Subtitel (Projekt/speciale …)</a:t>
            </a:r>
          </a:p>
        </p:txBody>
      </p:sp>
      <p:pic>
        <p:nvPicPr>
          <p:cNvPr id="18" name="Billede 17" descr="Et billede, der indeholder logo, hvid, Grafik&#10;&#10;Automatisk genereret beskrivelse">
            <a:extLst>
              <a:ext uri="{FF2B5EF4-FFF2-40B4-BE49-F238E27FC236}">
                <a16:creationId xmlns:a16="http://schemas.microsoft.com/office/drawing/2014/main" id="{337FB04E-8636-2A85-AD01-C53ADF44B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16" y="4274957"/>
            <a:ext cx="12200816" cy="2605245"/>
          </a:xfrm>
          <a:prstGeom prst="rect">
            <a:avLst/>
          </a:prstGeom>
        </p:spPr>
      </p:pic>
      <p:pic>
        <p:nvPicPr>
          <p:cNvPr id="6" name="Billede 5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3A83234B-F7E4-9140-4806-D57A2FA15A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199" y="5820372"/>
            <a:ext cx="1283357" cy="535978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E7555B9-C164-9D03-C159-FF57755D73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17280" y="463550"/>
            <a:ext cx="3010382" cy="26161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ENHEDEN FOR KVALITET I SPECIALLÆGEPRAKSIS</a:t>
            </a:r>
          </a:p>
        </p:txBody>
      </p:sp>
    </p:spTree>
    <p:extLst>
      <p:ext uri="{BB962C8B-B14F-4D97-AF65-F5344CB8AC3E}">
        <p14:creationId xmlns:p14="http://schemas.microsoft.com/office/powerpoint/2010/main" val="234851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(halv)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0618" y="2421036"/>
            <a:ext cx="5314110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5648728" cy="59874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28C9C7F-90C8-B186-C733-7F539E0B3C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0617" y="1410152"/>
            <a:ext cx="5314109" cy="867930"/>
          </a:xfrm>
        </p:spPr>
        <p:txBody>
          <a:bodyPr anchor="b">
            <a:spAutoFit/>
          </a:bodyPr>
          <a:lstStyle>
            <a:lvl1pPr marL="0" indent="0">
              <a:buNone/>
              <a:defRPr sz="3200" b="1" i="0">
                <a:latin typeface="+mn-lt"/>
              </a:defRPr>
            </a:lvl1pPr>
          </a:lstStyle>
          <a:p>
            <a:r>
              <a:rPr lang="da-DK" sz="2800" dirty="0"/>
              <a:t>Klik for at redigere titeltypografien i masteren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5BEC729-A0E1-55B7-73AE-7069C7A4B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7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(2/3)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8562504" cy="5987407"/>
          </a:xfrm>
          <a:prstGeom prst="roundRect">
            <a:avLst>
              <a:gd name="adj" fmla="val 351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8094D53-9026-F40F-49DC-163079AD4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2" name="Pladsholder til tekst 3">
            <a:extLst>
              <a:ext uri="{FF2B5EF4-FFF2-40B4-BE49-F238E27FC236}">
                <a16:creationId xmlns:a16="http://schemas.microsoft.com/office/drawing/2014/main" id="{CCBAFA59-4140-F6D5-369D-17EEDBC73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05364" y="2421036"/>
            <a:ext cx="2439363" cy="10156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Pladsholder til tekst 4">
            <a:extLst>
              <a:ext uri="{FF2B5EF4-FFF2-40B4-BE49-F238E27FC236}">
                <a16:creationId xmlns:a16="http://schemas.microsoft.com/office/drawing/2014/main" id="{DFA55EB5-F601-CAF7-2F68-0168B2D5AC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05363" y="1797951"/>
            <a:ext cx="2439363" cy="480131"/>
          </a:xfrm>
        </p:spPr>
        <p:txBody>
          <a:bodyPr anchor="b">
            <a:spAutoFit/>
          </a:bodyPr>
          <a:lstStyle>
            <a:lvl1pPr marL="0" indent="0">
              <a:buNone/>
              <a:defRPr sz="3200" b="1" i="0">
                <a:latin typeface="+mn-lt"/>
              </a:defRPr>
            </a:lvl1pPr>
          </a:lstStyle>
          <a:p>
            <a:r>
              <a:rPr lang="da-DK" sz="2800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3616513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- 2 im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242" y="4633104"/>
            <a:ext cx="5486401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5BEC729-A0E1-55B7-73AE-7069C7A4B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383444-AC37-55DF-C8AE-95A87EC18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682865"/>
            <a:ext cx="11250336" cy="948712"/>
          </a:xfrm>
        </p:spPr>
        <p:txBody>
          <a:bodyPr anchor="t"/>
          <a:lstStyle/>
          <a:p>
            <a:r>
              <a:rPr lang="da-DK" dirty="0"/>
              <a:t>Klik for at redigere overskrift</a:t>
            </a:r>
          </a:p>
        </p:txBody>
      </p:sp>
      <p:sp>
        <p:nvSpPr>
          <p:cNvPr id="6" name="Pladsholder til billede 20">
            <a:extLst>
              <a:ext uri="{FF2B5EF4-FFF2-40B4-BE49-F238E27FC236}">
                <a16:creationId xmlns:a16="http://schemas.microsoft.com/office/drawing/2014/main" id="{98DC2D07-A72D-CF1E-A840-B0AAF446F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6328" y="1631577"/>
            <a:ext cx="5486401" cy="28068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billede 20">
            <a:extLst>
              <a:ext uri="{FF2B5EF4-FFF2-40B4-BE49-F238E27FC236}">
                <a16:creationId xmlns:a16="http://schemas.microsoft.com/office/drawing/2014/main" id="{9E3774E3-458D-2365-E316-A4F9052C2A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9242" y="1631577"/>
            <a:ext cx="5486401" cy="28068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9E45CC3D-5FFD-F36B-D3A3-DAF36BD9E8B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266328" y="4633103"/>
            <a:ext cx="5486401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853947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+ tekstbok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8562504" cy="5987407"/>
          </a:xfrm>
          <a:prstGeom prst="roundRect">
            <a:avLst>
              <a:gd name="adj" fmla="val 351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41ED28DB-B1F8-928B-74EB-529C47E84E21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8148617" y="3951897"/>
            <a:ext cx="3600000" cy="1857277"/>
          </a:xfrm>
          <a:prstGeom prst="roundRect">
            <a:avLst>
              <a:gd name="adj" fmla="val 10358"/>
            </a:avLst>
          </a:prstGeom>
          <a:solidFill>
            <a:schemeClr val="accent4"/>
          </a:solidFill>
        </p:spPr>
        <p:txBody>
          <a:bodyPr vert="horz" lIns="324000" tIns="251999" rIns="324000" bIns="251999" anchor="b" anchorCtr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da-DK" dirty="0"/>
              <a:t>Klik for at redigere teksten i masteren. Højden på boksen tilpasser sig alt efter tekstmængde.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8094D53-9026-F40F-49DC-163079AD4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30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+ tekst un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3132" y="4483207"/>
            <a:ext cx="7558210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7558209" cy="3312680"/>
          </a:xfrm>
          <a:prstGeom prst="roundRect">
            <a:avLst>
              <a:gd name="adj" fmla="val 4517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6" name="Pladsholder til billede 20">
            <a:extLst>
              <a:ext uri="{FF2B5EF4-FFF2-40B4-BE49-F238E27FC236}">
                <a16:creationId xmlns:a16="http://schemas.microsoft.com/office/drawing/2014/main" id="{6C6AA92C-4F7D-05BE-FAF2-D98A7260FC7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42055" y="477000"/>
            <a:ext cx="3366179" cy="1951240"/>
          </a:xfrm>
          <a:prstGeom prst="roundRect">
            <a:avLst>
              <a:gd name="adj" fmla="val 4517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67D6278C-6F9B-9275-94FD-8159F8DD9230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42057" y="3467983"/>
            <a:ext cx="3366178" cy="5847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90B0BFD-C04D-F02A-50AC-C873E530B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132" y="4112546"/>
            <a:ext cx="7558209" cy="341632"/>
          </a:xfrm>
        </p:spPr>
        <p:txBody>
          <a:bodyPr anchor="b">
            <a:sp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2pPr>
            <a:lvl3pPr marL="9144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3pPr>
            <a:lvl4pPr marL="13716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4pPr>
            <a:lvl5pPr marL="18288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9896259C-CE58-63CE-3616-0232A37624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42055" y="2808468"/>
            <a:ext cx="3366179" cy="590931"/>
          </a:xfrm>
        </p:spPr>
        <p:txBody>
          <a:bodyPr anchor="b">
            <a:sp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2pPr>
            <a:lvl3pPr marL="9144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3pPr>
            <a:lvl4pPr marL="13716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4pPr>
            <a:lvl5pPr marL="18288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pic>
        <p:nvPicPr>
          <p:cNvPr id="8" name="Billede 7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0071C34A-10FD-44F3-5181-2042893CA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87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Brow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sort, skærmbillede&#10;&#10;Automatisk genereret beskrivelse">
            <a:extLst>
              <a:ext uri="{FF2B5EF4-FFF2-40B4-BE49-F238E27FC236}">
                <a16:creationId xmlns:a16="http://schemas.microsoft.com/office/drawing/2014/main" id="{5CA676BB-56CB-5EFA-114A-9CEB447DE2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302" y="0"/>
            <a:ext cx="12221302" cy="60915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84D988-7F8C-F465-BBE3-C6ED28793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23" y="2338474"/>
            <a:ext cx="9144000" cy="1200329"/>
          </a:xfrm>
        </p:spPr>
        <p:txBody>
          <a:bodyPr anchor="t">
            <a:spAutoFit/>
          </a:bodyPr>
          <a:lstStyle>
            <a:lvl1pPr algn="l">
              <a:defRPr sz="40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12" name="Billede 11" descr="Et billede, der indeholder hvid, linje/række, sort, sort-hvid&#10;&#10;Automatisk genereret beskrivelse">
            <a:extLst>
              <a:ext uri="{FF2B5EF4-FFF2-40B4-BE49-F238E27FC236}">
                <a16:creationId xmlns:a16="http://schemas.microsoft.com/office/drawing/2014/main" id="{A260E4C6-9A30-D532-6ED0-F30541F8FD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983" y="1514234"/>
            <a:ext cx="712403" cy="622604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E8566C6-79C6-C0EE-0130-4392413B37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223" y="821358"/>
            <a:ext cx="4287837" cy="303271"/>
          </a:xfrm>
        </p:spPr>
        <p:txBody>
          <a:bodyPr anchor="b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a-DK" dirty="0"/>
              <a:t>Kundenavn, Titel</a:t>
            </a:r>
          </a:p>
        </p:txBody>
      </p:sp>
      <p:pic>
        <p:nvPicPr>
          <p:cNvPr id="3" name="Billede 2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B09F4AAC-9DC4-BA91-88BB-5951E85BB3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46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rød&#10;&#10;Automatisk genereret beskrivelse">
            <a:extLst>
              <a:ext uri="{FF2B5EF4-FFF2-40B4-BE49-F238E27FC236}">
                <a16:creationId xmlns:a16="http://schemas.microsoft.com/office/drawing/2014/main" id="{AC2FCFF1-538E-ED0F-C60D-C5E829431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989" y="-53930"/>
            <a:ext cx="12221302" cy="60915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84D988-7F8C-F465-BBE3-C6ED28793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23" y="2338474"/>
            <a:ext cx="9144000" cy="1200329"/>
          </a:xfrm>
        </p:spPr>
        <p:txBody>
          <a:bodyPr anchor="t">
            <a:spAutoFit/>
          </a:bodyPr>
          <a:lstStyle>
            <a:lvl1pPr algn="l">
              <a:defRPr sz="40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12" name="Billede 11" descr="Et billede, der indeholder hvid, linje/række, sort, sort-hvid&#10;&#10;Automatisk genereret beskrivelse">
            <a:extLst>
              <a:ext uri="{FF2B5EF4-FFF2-40B4-BE49-F238E27FC236}">
                <a16:creationId xmlns:a16="http://schemas.microsoft.com/office/drawing/2014/main" id="{A260E4C6-9A30-D532-6ED0-F30541F8FD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983" y="1514234"/>
            <a:ext cx="712403" cy="622604"/>
          </a:xfrm>
          <a:prstGeom prst="rect">
            <a:avLst/>
          </a:prstGeom>
        </p:spPr>
      </p:pic>
      <p:sp>
        <p:nvSpPr>
          <p:cNvPr id="7" name="Pladsholder til tekst 4">
            <a:extLst>
              <a:ext uri="{FF2B5EF4-FFF2-40B4-BE49-F238E27FC236}">
                <a16:creationId xmlns:a16="http://schemas.microsoft.com/office/drawing/2014/main" id="{B2EC8494-13C7-1271-3E23-25B6C66F10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223" y="821358"/>
            <a:ext cx="4287837" cy="303271"/>
          </a:xfrm>
        </p:spPr>
        <p:txBody>
          <a:bodyPr anchor="b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a-DK" dirty="0"/>
              <a:t>Kundenavn, Titel</a:t>
            </a:r>
          </a:p>
        </p:txBody>
      </p:sp>
      <p:pic>
        <p:nvPicPr>
          <p:cNvPr id="3" name="Billede 2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553708D7-B085-A967-A36D-1F599AFF12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50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413" y="1413101"/>
            <a:ext cx="10972800" cy="575518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4417" y="2060849"/>
            <a:ext cx="10972800" cy="4176440"/>
          </a:xfrm>
        </p:spPr>
        <p:txBody>
          <a:bodyPr/>
          <a:lstStyle>
            <a:lvl1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 sz="2400"/>
            </a:lvl1pPr>
            <a:lvl2pPr marL="7429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0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da-DK" altLang="da-DK"/>
              <a:t>DRFO’s Årsmøde 29. okt. 2015</a:t>
            </a:r>
          </a:p>
        </p:txBody>
      </p:sp>
    </p:spTree>
    <p:extLst>
      <p:ext uri="{BB962C8B-B14F-4D97-AF65-F5344CB8AC3E}">
        <p14:creationId xmlns:p14="http://schemas.microsoft.com/office/powerpoint/2010/main" val="2225349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24417" y="2204765"/>
            <a:ext cx="5384800" cy="403252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12417" y="2204764"/>
            <a:ext cx="5384800" cy="40325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/>
              <a:t>dato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BE107-6AC4-42B8-9140-AE114AFCAA31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07487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>
            <a:extLst>
              <a:ext uri="{FF2B5EF4-FFF2-40B4-BE49-F238E27FC236}">
                <a16:creationId xmlns:a16="http://schemas.microsoft.com/office/drawing/2014/main" id="{DB438768-D223-2DC3-B733-F6EAA194B7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816" y="0"/>
            <a:ext cx="12200816" cy="6880202"/>
          </a:xfrm>
          <a:prstGeom prst="rect">
            <a:avLst/>
          </a:prstGeom>
          <a:solidFill>
            <a:schemeClr val="accent2">
              <a:alpha val="80350"/>
            </a:schemeClr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37B26D4-1E43-74BE-E9B1-033521F959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09" y="0"/>
            <a:ext cx="121920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sort/hvid billede </a:t>
            </a:r>
          </a:p>
          <a:p>
            <a:r>
              <a:rPr lang="da-DK" dirty="0"/>
              <a:t>Klik ”Arranger” – ”Placér bagerst”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A28DFDB-0895-B6E1-1A1B-3C43D71D8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2769488"/>
            <a:ext cx="8076007" cy="1754326"/>
          </a:xfrm>
        </p:spPr>
        <p:txBody>
          <a:bodyPr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dirty="0" err="1"/>
              <a:t>Breaker</a:t>
            </a:r>
            <a:r>
              <a:rPr lang="da-DK" dirty="0"/>
              <a:t> slide</a:t>
            </a:r>
            <a:br>
              <a:rPr lang="da-DK" dirty="0"/>
            </a:br>
            <a:r>
              <a:rPr lang="da-DK" dirty="0"/>
              <a:t>Overskrift skrives her</a:t>
            </a:r>
          </a:p>
        </p:txBody>
      </p:sp>
      <p:pic>
        <p:nvPicPr>
          <p:cNvPr id="3" name="Billede 2" descr="Et billede, der indeholder Grafik&#10;&#10;Automatisk genereret beskrivelse">
            <a:extLst>
              <a:ext uri="{FF2B5EF4-FFF2-40B4-BE49-F238E27FC236}">
                <a16:creationId xmlns:a16="http://schemas.microsoft.com/office/drawing/2014/main" id="{D7F6EC8B-BB03-DF67-6ECD-A5FE474D88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91138"/>
            <a:ext cx="12200809" cy="2566862"/>
          </a:xfrm>
          <a:prstGeom prst="rect">
            <a:avLst/>
          </a:prstGeom>
        </p:spPr>
      </p:pic>
      <p:pic>
        <p:nvPicPr>
          <p:cNvPr id="10" name="Billede 9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712A9BC6-DDD9-83B6-895E-60C35554B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0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opstill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2DDF239-120A-B622-26EE-F1BB80578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2270978"/>
            <a:ext cx="11213487" cy="325268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Punkt 2</a:t>
            </a:r>
          </a:p>
          <a:p>
            <a:pPr lvl="1"/>
            <a:r>
              <a:rPr lang="da-DK" dirty="0"/>
              <a:t>-</a:t>
            </a:r>
            <a:r>
              <a:rPr lang="da-DK" dirty="0" err="1"/>
              <a:t>kjkjv</a:t>
            </a:r>
            <a:endParaRPr lang="da-DK" dirty="0"/>
          </a:p>
          <a:p>
            <a:pPr lvl="1"/>
            <a:r>
              <a:rPr lang="da-DK" dirty="0"/>
              <a:t>M – </a:t>
            </a:r>
            <a:r>
              <a:rPr lang="da-DK" dirty="0" err="1"/>
              <a:t>jk-jb</a:t>
            </a:r>
            <a:endParaRPr lang="da-DK" dirty="0"/>
          </a:p>
          <a:p>
            <a:pPr lvl="0"/>
            <a:r>
              <a:rPr lang="da-DK" dirty="0" err="1"/>
              <a:t>oduibfowbow</a:t>
            </a:r>
            <a:endParaRPr lang="da-DK" dirty="0"/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 err="1"/>
              <a:t>Kjb</a:t>
            </a:r>
            <a:endParaRPr lang="da-DK" dirty="0"/>
          </a:p>
          <a:p>
            <a:pPr lvl="0"/>
            <a:r>
              <a:rPr lang="da-DK" dirty="0" err="1"/>
              <a:t>Lbkbæ</a:t>
            </a:r>
            <a:endParaRPr lang="da-DK" dirty="0"/>
          </a:p>
          <a:p>
            <a:pPr lvl="1"/>
            <a:r>
              <a:rPr lang="da-DK" dirty="0" err="1"/>
              <a:t>øljbævæiv</a:t>
            </a:r>
            <a:endParaRPr lang="da-DK" dirty="0"/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72141CFE-CC09-1A4D-0826-A096DFEA05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6BD69B1-31F3-A31F-F762-DE2101DD7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13487" cy="701731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</a:t>
            </a:r>
          </a:p>
        </p:txBody>
      </p:sp>
    </p:spTree>
    <p:extLst>
      <p:ext uri="{BB962C8B-B14F-4D97-AF65-F5344CB8AC3E}">
        <p14:creationId xmlns:p14="http://schemas.microsoft.com/office/powerpoint/2010/main" val="394960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ørre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0490743B-8900-62F4-25C0-D0CA6A115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C8B536A7-DCB4-E3EB-325D-84A1D133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1048624"/>
            <a:ext cx="11213487" cy="4634329"/>
          </a:xfrm>
        </p:spPr>
        <p:txBody>
          <a:bodyPr anchor="ctr"/>
          <a:lstStyle>
            <a:lvl1pPr>
              <a:defRPr b="0" i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94479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B33F98-05D2-F791-5BFE-D578D3E90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2" y="2270978"/>
            <a:ext cx="11213487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8B536A7-DCB4-E3EB-325D-84A1D133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13486" cy="1325563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2" name="Billede 1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87406434-ED30-C4BB-9280-5E74E07B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6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 2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527082-674E-398F-562A-E55BAC4A7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2270978"/>
            <a:ext cx="5490883" cy="2194447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8001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2pPr>
            <a:lvl3pPr marL="12573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3pPr>
            <a:lvl4pPr marL="17145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0"/>
            <a:endParaRPr lang="da-DK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7AB3ACC-6F3E-C110-9B98-BD26B766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196917" cy="1325563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93C8BFCA-B0A4-7085-086D-0FF4F786EA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65BAA5A3-A0E0-C508-4B5A-8738909ADB6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03576" y="2270978"/>
            <a:ext cx="5490883" cy="2194447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8001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2pPr>
            <a:lvl3pPr marL="12573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3pPr>
            <a:lvl4pPr marL="17145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951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- 3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77AB3ACC-6F3E-C110-9B98-BD26B766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51075" cy="1325563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E09379AE-736F-63CE-C363-38CB532BFE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190197" y="2270978"/>
            <a:ext cx="3542444" cy="1900007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  <p:pic>
        <p:nvPicPr>
          <p:cNvPr id="6" name="Billede 5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9DBBC59C-1CCB-A1DF-893D-59C870C762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2" name="Pladsholder til indhold 2">
            <a:extLst>
              <a:ext uri="{FF2B5EF4-FFF2-40B4-BE49-F238E27FC236}">
                <a16:creationId xmlns:a16="http://schemas.microsoft.com/office/drawing/2014/main" id="{6595EDE0-AFF5-FB1E-156B-4FA04919D00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51857" y="2279928"/>
            <a:ext cx="3542444" cy="1900007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97242F77-4E08-A0CC-26AD-7C2A08308CB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7542" y="2270977"/>
            <a:ext cx="3542444" cy="1900007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55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- 3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77AB3ACC-6F3E-C110-9B98-BD26B766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51075" cy="1325563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E09379AE-736F-63CE-C363-38CB532BFE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190197" y="2270978"/>
            <a:ext cx="3542444" cy="1900007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  <p:pic>
        <p:nvPicPr>
          <p:cNvPr id="6" name="Billede 5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9DBBC59C-1CCB-A1DF-893D-59C870C762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97242F77-4E08-A0CC-26AD-7C2A08308CB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7542" y="2270977"/>
            <a:ext cx="7485478" cy="1346010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 marL="457200" indent="0">
              <a:buNone/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.k </a:t>
            </a:r>
            <a:r>
              <a:rPr lang="da-DK" dirty="0" err="1"/>
              <a:t>kj</a:t>
            </a:r>
            <a:r>
              <a:rPr lang="da-DK" dirty="0"/>
              <a:t> </a:t>
            </a:r>
          </a:p>
          <a:p>
            <a:pPr lvl="1"/>
            <a:r>
              <a:rPr lang="da-DK" dirty="0" err="1"/>
              <a:t>Lkfniaisn</a:t>
            </a:r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561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 3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AF93712-A947-DD94-8A2F-580E8E20D4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7540" y="2270978"/>
            <a:ext cx="3600000" cy="3693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45AEC126-AB5C-79B9-EB97-7A22C833777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97541" y="2776308"/>
            <a:ext cx="3600000" cy="2156488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Punkt 1</a:t>
            </a:r>
          </a:p>
          <a:p>
            <a:pPr lvl="1"/>
            <a:r>
              <a:rPr lang="da-DK" dirty="0" err="1"/>
              <a:t>Ækd</a:t>
            </a:r>
            <a:r>
              <a:rPr lang="da-DK" dirty="0"/>
              <a:t> cn</a:t>
            </a:r>
          </a:p>
          <a:p>
            <a:pPr lvl="0"/>
            <a:r>
              <a:rPr lang="da-DK" dirty="0"/>
              <a:t>Punkt 2</a:t>
            </a:r>
          </a:p>
          <a:p>
            <a:pPr lvl="1"/>
            <a:r>
              <a:rPr lang="da-DK" dirty="0"/>
              <a:t>, </a:t>
            </a:r>
            <a:r>
              <a:rPr lang="da-DK" dirty="0" err="1"/>
              <a:t>cæk</a:t>
            </a:r>
            <a:r>
              <a:rPr lang="da-DK" dirty="0"/>
              <a:t> 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4304507-A945-B134-2894-7370BC21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196917" cy="1311128"/>
          </a:xfrm>
        </p:spPr>
        <p:txBody>
          <a:bodyPr wrap="square"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559BE144-EA76-2B88-0394-0B0155C493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B1C95E0D-9CED-AFB1-A2D1-9C7AEED54F3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295999" y="2270978"/>
            <a:ext cx="3600000" cy="3693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BB796A7A-BC66-B36A-083F-943F2381C537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296000" y="2776308"/>
            <a:ext cx="3600000" cy="146552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Punkt 1</a:t>
            </a:r>
          </a:p>
          <a:p>
            <a:pPr lvl="1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</p:txBody>
      </p:sp>
      <p:sp>
        <p:nvSpPr>
          <p:cNvPr id="13" name="Pladsholder til tekst 2">
            <a:extLst>
              <a:ext uri="{FF2B5EF4-FFF2-40B4-BE49-F238E27FC236}">
                <a16:creationId xmlns:a16="http://schemas.microsoft.com/office/drawing/2014/main" id="{F8053E2A-E3ED-0BF0-FD8E-AA825C00FAE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094459" y="2270978"/>
            <a:ext cx="3600000" cy="3693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A080F621-32C1-8B57-9086-53A31BD16B0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094460" y="2776308"/>
            <a:ext cx="3600000" cy="146552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000"/>
            </a:lvl1pPr>
            <a:lvl2pPr>
              <a:defRPr sz="16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Punkt 1</a:t>
            </a:r>
          </a:p>
          <a:p>
            <a:pPr lvl="1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</p:txBody>
      </p:sp>
    </p:spTree>
    <p:extLst>
      <p:ext uri="{BB962C8B-B14F-4D97-AF65-F5344CB8AC3E}">
        <p14:creationId xmlns:p14="http://schemas.microsoft.com/office/powerpoint/2010/main" val="54604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5542BFC-893B-EC8D-E5A2-89CD074D5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53" y="9388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0F31837-28E5-923F-E4A4-9C5EB3ECB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153" y="2399367"/>
            <a:ext cx="10515600" cy="3553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247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3" r:id="rId3"/>
    <p:sldLayoutId id="2147483661" r:id="rId4"/>
    <p:sldLayoutId id="2147483674" r:id="rId5"/>
    <p:sldLayoutId id="2147483664" r:id="rId6"/>
    <p:sldLayoutId id="2147483673" r:id="rId7"/>
    <p:sldLayoutId id="2147483677" r:id="rId8"/>
    <p:sldLayoutId id="2147483665" r:id="rId9"/>
    <p:sldLayoutId id="2147483668" r:id="rId10"/>
    <p:sldLayoutId id="2147483676" r:id="rId11"/>
    <p:sldLayoutId id="2147483675" r:id="rId12"/>
    <p:sldLayoutId id="2147483670" r:id="rId13"/>
    <p:sldLayoutId id="2147483671" r:id="rId14"/>
    <p:sldLayoutId id="2147483662" r:id="rId15"/>
    <p:sldLayoutId id="2147483672" r:id="rId16"/>
    <p:sldLayoutId id="2147483679" r:id="rId17"/>
    <p:sldLayoutId id="214748368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Tx/>
        <a:buBlip>
          <a:blip r:embed="rId20"/>
        </a:buBlip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93339543" TargetMode="External"/><Relationship Id="rId2" Type="http://schemas.openxmlformats.org/officeDocument/2006/relationships/hyperlink" Target="https://sentinel-data.dk/nemid_login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ladsholder til billede 32" descr="Et billede, der indeholder håndskrift, sort-hvid, Sort-hvid fotografering, typografi&#10;&#10;Automatisk genereret beskrivelse">
            <a:extLst>
              <a:ext uri="{FF2B5EF4-FFF2-40B4-BE49-F238E27FC236}">
                <a16:creationId xmlns:a16="http://schemas.microsoft.com/office/drawing/2014/main" id="{C185B6BC-A945-28AA-8DB4-9337751090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/>
      </p:pic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800196B0-5757-7479-211D-9A3653B4E6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C01C252E-7089-77F6-5DB3-6F61A0E2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Behandling af basalcellekræft</a:t>
            </a:r>
            <a:endParaRPr lang="da-DK" dirty="0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1018534B-0E4B-F117-160B-BD0000B19B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Præsentation til klyngemøde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C14B899-D678-8D45-A9BF-3FF9EC37DC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3" name="Billede 22" descr="Et billede, der indeholder logo, hvid, Grafik&#10;&#10;Automatisk genereret beskrivelse">
            <a:extLst>
              <a:ext uri="{FF2B5EF4-FFF2-40B4-BE49-F238E27FC236}">
                <a16:creationId xmlns:a16="http://schemas.microsoft.com/office/drawing/2014/main" id="{C98B79DA-77C9-E774-5548-4A037D42E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16" y="4313339"/>
            <a:ext cx="12200816" cy="2566863"/>
          </a:xfrm>
          <a:prstGeom prst="rect">
            <a:avLst/>
          </a:prstGeom>
        </p:spPr>
      </p:pic>
      <p:pic>
        <p:nvPicPr>
          <p:cNvPr id="12" name="Billede 11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A08BFB9A-635E-49C7-D6A5-BF3504695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199" y="5820372"/>
            <a:ext cx="1283357" cy="53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22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0BF14940-68FB-8B95-6F0C-13C71F151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2270978"/>
            <a:ext cx="11213487" cy="774571"/>
          </a:xfrm>
        </p:spPr>
        <p:txBody>
          <a:bodyPr/>
          <a:lstStyle/>
          <a:p>
            <a:r>
              <a:rPr lang="da-DK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Drøft andelen af recidiv i forhold til behandlingsvalg og undertype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04629CC-8AC3-38E3-4FEF-88BB9C2BE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Drøft recidiv </a:t>
            </a:r>
            <a:r>
              <a:rPr lang="da-DK" dirty="0" err="1"/>
              <a:t>ift</a:t>
            </a:r>
            <a:r>
              <a:rPr lang="da-DK" dirty="0"/>
              <a:t> behandlingsvalg</a:t>
            </a:r>
          </a:p>
        </p:txBody>
      </p:sp>
    </p:spTree>
    <p:extLst>
      <p:ext uri="{BB962C8B-B14F-4D97-AF65-F5344CB8AC3E}">
        <p14:creationId xmlns:p14="http://schemas.microsoft.com/office/powerpoint/2010/main" val="3976938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dsholder til indhold 1">
            <a:extLst>
              <a:ext uri="{FF2B5EF4-FFF2-40B4-BE49-F238E27FC236}">
                <a16:creationId xmlns:a16="http://schemas.microsoft.com/office/drawing/2014/main" id="{9A8A0F3B-BF0A-5802-EB90-4999915BC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165" y="2686050"/>
            <a:ext cx="10426533" cy="2721973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065F4E1-9B92-B9A5-D00E-D5A5BE94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0905564" cy="1311128"/>
          </a:xfrm>
        </p:spPr>
        <p:txBody>
          <a:bodyPr/>
          <a:lstStyle/>
          <a:p>
            <a:r>
              <a:rPr lang="da-DK" dirty="0"/>
              <a:t>Find patienter hvor 1. kontrolbesøg ikke er registreret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3F000D3-DBFB-600E-01FF-FBBD34A9469F}"/>
              </a:ext>
            </a:extLst>
          </p:cNvPr>
          <p:cNvSpPr/>
          <p:nvPr/>
        </p:nvSpPr>
        <p:spPr>
          <a:xfrm>
            <a:off x="1205003" y="4876800"/>
            <a:ext cx="10095695" cy="6270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1CC61EB5-7E6C-8E6E-FAAC-A012835F4608}"/>
              </a:ext>
            </a:extLst>
          </p:cNvPr>
          <p:cNvCxnSpPr/>
          <p:nvPr/>
        </p:nvCxnSpPr>
        <p:spPr>
          <a:xfrm flipV="1">
            <a:off x="6987912" y="5190308"/>
            <a:ext cx="792088" cy="7290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494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dsholder til billede 9">
            <a:extLst>
              <a:ext uri="{FF2B5EF4-FFF2-40B4-BE49-F238E27FC236}">
                <a16:creationId xmlns:a16="http://schemas.microsoft.com/office/drawing/2014/main" id="{2B9EE3D4-9FFD-2FBC-C482-DDE7288139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6794" r="6794"/>
          <a:stretch/>
        </p:blipFill>
        <p:spPr>
          <a:xfrm>
            <a:off x="483132" y="477000"/>
            <a:ext cx="5648728" cy="5987407"/>
          </a:xfrm>
        </p:spPr>
      </p:pic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7E578FA-7C02-CACD-23DD-4E5CE1C190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0617" y="1742551"/>
            <a:ext cx="5314109" cy="535531"/>
          </a:xfrm>
        </p:spPr>
        <p:txBody>
          <a:bodyPr anchor="b"/>
          <a:lstStyle/>
          <a:p>
            <a:r>
              <a:rPr lang="da-DK" dirty="0"/>
              <a:t>Patientliste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0FAE67B1-64DD-71A7-C6BB-FB9579CC6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0618" y="2421036"/>
            <a:ext cx="5314110" cy="1451679"/>
          </a:xfrm>
        </p:spPr>
        <p:txBody>
          <a:bodyPr/>
          <a:lstStyle/>
          <a:p>
            <a:r>
              <a:rPr lang="da-DK" sz="2000" dirty="0"/>
              <a:t>Liste med patienter, der ikke har fået 1. kontrolbesøg eller der mangler registrering af kontrolbesøg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4169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C8DB1EFF-E8EE-35A2-4F52-0E846B16A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2270978"/>
            <a:ext cx="11213487" cy="2800767"/>
          </a:xfrm>
        </p:spPr>
        <p:txBody>
          <a:bodyPr/>
          <a:lstStyle/>
          <a:p>
            <a:r>
              <a:rPr lang="da-DK" dirty="0"/>
              <a:t>Hvordan kontrollerer vi patienter med BCC?</a:t>
            </a:r>
          </a:p>
          <a:p>
            <a:r>
              <a:rPr lang="da-DK" dirty="0"/>
              <a:t>Har vi patienter, hvor vi ikke får registreret kontrol?</a:t>
            </a:r>
          </a:p>
          <a:p>
            <a:r>
              <a:rPr lang="da-DK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Hvornår og hvordan afsluttes patienter med BCC?</a:t>
            </a:r>
          </a:p>
          <a:p>
            <a:r>
              <a:rPr lang="da-DK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Er en viderehenvisning ensbetydende med en afslutning?</a:t>
            </a:r>
          </a:p>
          <a:p>
            <a:endParaRPr lang="da-DK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Er der input til, om guidelines bør revideres?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D605B36-6099-2C64-BB8A-6C9664B83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Kontrol af patienter</a:t>
            </a:r>
          </a:p>
        </p:txBody>
      </p:sp>
    </p:spTree>
    <p:extLst>
      <p:ext uri="{BB962C8B-B14F-4D97-AF65-F5344CB8AC3E}">
        <p14:creationId xmlns:p14="http://schemas.microsoft.com/office/powerpoint/2010/main" val="3038825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2E28DFE8-2A51-A113-1AE3-671ECF46A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2270978"/>
            <a:ext cx="11213487" cy="3133165"/>
          </a:xfrm>
        </p:spPr>
        <p:txBody>
          <a:bodyPr/>
          <a:lstStyle/>
          <a:p>
            <a:r>
              <a:rPr lang="da-DK" dirty="0">
                <a:solidFill>
                  <a:prstClr val="black"/>
                </a:solidFill>
              </a:rPr>
              <a:t>Er der spørgsmål, vi skal have afklaret?</a:t>
            </a:r>
          </a:p>
          <a:p>
            <a:pPr lvl="1"/>
            <a:r>
              <a:rPr lang="da-DK" dirty="0">
                <a:solidFill>
                  <a:prstClr val="black"/>
                </a:solidFill>
              </a:rPr>
              <a:t>Hvem gør hvad?</a:t>
            </a:r>
          </a:p>
          <a:p>
            <a:pPr lvl="1"/>
            <a:r>
              <a:rPr lang="da-DK" dirty="0">
                <a:solidFill>
                  <a:prstClr val="black"/>
                </a:solidFill>
              </a:rPr>
              <a:t>Tidsramme</a:t>
            </a:r>
          </a:p>
          <a:p>
            <a:pPr lvl="1"/>
            <a:r>
              <a:rPr lang="da-DK" dirty="0">
                <a:solidFill>
                  <a:prstClr val="black"/>
                </a:solidFill>
              </a:rPr>
              <a:t>Hvordan formidles svaret til hele klyngen?</a:t>
            </a:r>
          </a:p>
          <a:p>
            <a:pPr lvl="1"/>
            <a:endParaRPr lang="da-DK" dirty="0">
              <a:solidFill>
                <a:prstClr val="black"/>
              </a:solidFill>
            </a:endParaRPr>
          </a:p>
          <a:p>
            <a:r>
              <a:rPr lang="da-DK" dirty="0">
                <a:solidFill>
                  <a:prstClr val="black"/>
                </a:solidFill>
              </a:rPr>
              <a:t>Er der noget, jeg skal gøre hjemme i egen klinik – og hvornår gør jeg det?</a:t>
            </a:r>
          </a:p>
          <a:p>
            <a:endParaRPr lang="da-DK" dirty="0">
              <a:solidFill>
                <a:prstClr val="black"/>
              </a:solidFill>
            </a:endParaRPr>
          </a:p>
          <a:p>
            <a:r>
              <a:rPr lang="da-DK" dirty="0">
                <a:solidFill>
                  <a:prstClr val="black"/>
                </a:solidFill>
              </a:rPr>
              <a:t>Skal vi drøfte dette emne igen?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D405052-9AC1-66BF-CA9B-4B6EEEBF2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</a:t>
            </a:r>
          </a:p>
        </p:txBody>
      </p:sp>
    </p:spTree>
    <p:extLst>
      <p:ext uri="{BB962C8B-B14F-4D97-AF65-F5344CB8AC3E}">
        <p14:creationId xmlns:p14="http://schemas.microsoft.com/office/powerpoint/2010/main" val="1527189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E8679CC-75E6-D19F-1BB6-FB68FF5B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1311128"/>
          </a:xfrm>
        </p:spPr>
        <p:txBody>
          <a:bodyPr/>
          <a:lstStyle/>
          <a:p>
            <a:pPr marL="0" indent="0">
              <a:buNone/>
            </a:pPr>
            <a:r>
              <a:rPr lang="da-DK" sz="4400" b="1" dirty="0"/>
              <a:t>Antallet af tumorer er stigende</a:t>
            </a:r>
            <a:endParaRPr lang="da-DK" altLang="da-DK" sz="4400" b="1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F504F8A-9228-37AD-FE9D-71A3ED77C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2211976"/>
            <a:ext cx="5490883" cy="3488134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da-DK" spc="10" dirty="0">
              <a:solidFill>
                <a:srgbClr val="1B1B26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da-DK" spc="10" dirty="0">
                <a:solidFill>
                  <a:srgbClr val="1B1B26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Basalcellekræft er den hyppigste kræftform i Danmark med over 30.000 tilfælde årligt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da-DK" spc="10" dirty="0">
                <a:solidFill>
                  <a:srgbClr val="1B1B26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Behandlingen foregår primært i speciallægepraksis og udgør derfor en stor andel af aktiviteten hos praktiserende dermatologer</a:t>
            </a:r>
          </a:p>
          <a:p>
            <a:endParaRPr lang="da-DK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E0BD81D1-2876-7093-641B-5E86B5D38B41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6375028" y="2335213"/>
            <a:ext cx="4736493" cy="316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1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E8679CC-75E6-D19F-1BB6-FB68FF5B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1311128"/>
          </a:xfrm>
        </p:spPr>
        <p:txBody>
          <a:bodyPr/>
          <a:lstStyle/>
          <a:p>
            <a:r>
              <a:rPr lang="da-DK" dirty="0"/>
              <a:t>Drøft </a:t>
            </a:r>
            <a:r>
              <a:rPr lang="da-DK" altLang="da-DK" sz="4400" dirty="0">
                <a:solidFill>
                  <a:srgbClr val="000000"/>
                </a:solidFill>
                <a:ea typeface="+mn-ea"/>
                <a:cs typeface="+mn-cs"/>
              </a:rPr>
              <a:t>behandlingsvalg for patienter med basalcellekræft</a:t>
            </a:r>
            <a:endParaRPr lang="da-DK" dirty="0"/>
          </a:p>
        </p:txBody>
      </p:sp>
      <p:pic>
        <p:nvPicPr>
          <p:cNvPr id="2" name="Pladsholder til indhold 1">
            <a:extLst>
              <a:ext uri="{FF2B5EF4-FFF2-40B4-BE49-F238E27FC236}">
                <a16:creationId xmlns:a16="http://schemas.microsoft.com/office/drawing/2014/main" id="{02448A8E-A490-FBFB-E25F-7AE94CC3F314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6485050" y="2211976"/>
            <a:ext cx="5120607" cy="3663360"/>
          </a:xfrm>
          <a:prstGeom prst="rect">
            <a:avLst/>
          </a:prstGeom>
        </p:spPr>
      </p:pic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F504F8A-9228-37AD-FE9D-71A3ED77C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2211976"/>
            <a:ext cx="5490883" cy="4588436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Variation i </a:t>
            </a:r>
            <a:r>
              <a:rPr lang="en-US" b="1" dirty="0" err="1"/>
              <a:t>behandlingsvalg</a:t>
            </a:r>
            <a:endParaRPr lang="en-US" b="1" dirty="0"/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>
                <a:srgbClr val="C82A54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da-DK" b="0" i="0" u="none" strike="noStrike" kern="1200" cap="none" spc="10" normalizeH="0" baseline="0" noProof="0" dirty="0">
                <a:ln>
                  <a:noFill/>
                </a:ln>
                <a:solidFill>
                  <a:srgbClr val="1B1B26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Der er en stor variation i valg af behandling i de forskellige regioner, hvilket antyder en forskellig tilgang til behandlingen af BCC eller forskel i henvisningsmønster og tumorkarakteristik.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>
                <a:srgbClr val="C82A54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da-DK" b="0" i="0" u="none" strike="noStrike" kern="1200" cap="none" spc="10" normalizeH="0" baseline="0" noProof="0" dirty="0">
                <a:ln>
                  <a:noFill/>
                </a:ln>
                <a:solidFill>
                  <a:srgbClr val="1B1B26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Det kan også skyldes behandlerpræferencer samt lokale overenskomstmæssige aftaler.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da-DK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12375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CB889EAB-26EA-822E-75A0-A30466CEA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2" y="1440000"/>
            <a:ext cx="11213487" cy="409727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da-DK" sz="2400" b="1" dirty="0">
                <a:solidFill>
                  <a:srgbClr val="0D0D0D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Uddrag fra Hudkræftdatabasens årsrapport 2021/22: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da-DK" dirty="0">
                <a:solidFill>
                  <a:srgbClr val="0D0D0D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Dobbelt </a:t>
            </a:r>
            <a:r>
              <a:rPr lang="da-DK" dirty="0" err="1">
                <a:solidFill>
                  <a:srgbClr val="0D0D0D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curettage</a:t>
            </a:r>
            <a:r>
              <a:rPr lang="da-DK" dirty="0">
                <a:solidFill>
                  <a:srgbClr val="0D0D0D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med el-</a:t>
            </a:r>
            <a:r>
              <a:rPr lang="da-DK" dirty="0" err="1">
                <a:solidFill>
                  <a:srgbClr val="0D0D0D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kaustik</a:t>
            </a:r>
            <a:r>
              <a:rPr lang="da-DK" dirty="0">
                <a:solidFill>
                  <a:srgbClr val="0D0D0D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er den mest anvendte behandling - ca. halvdelen af samtlige BCC får denne behandling. Det samlede antal behandlinger, hvor </a:t>
            </a:r>
            <a:r>
              <a:rPr lang="da-DK" dirty="0" err="1">
                <a:solidFill>
                  <a:srgbClr val="0D0D0D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curettage</a:t>
            </a:r>
            <a:r>
              <a:rPr lang="da-DK" dirty="0">
                <a:solidFill>
                  <a:srgbClr val="0D0D0D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indgår er 61,0% på landsplan. 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da-DK" dirty="0">
                <a:solidFill>
                  <a:srgbClr val="0D0D0D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Region Hovedstaden er andelen 67,4%. I Region Nordjylland er andelen 47,1%.</a:t>
            </a:r>
            <a:endParaRPr lang="da-DK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da-DK" dirty="0">
                <a:solidFill>
                  <a:srgbClr val="0D0D0D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Viderehenvisning er i 96% af tilfældene til plastikkirurger. På landsplan henvises 17,9% til behandling hos plastikkirurger. 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da-DK" dirty="0">
                <a:solidFill>
                  <a:srgbClr val="0D0D0D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Nordjylland og Syddanmark er der hhv. 17,9% og 18,8% der behandles med excision hos dermatolog, men i Region Hovedstaden er andelen af excisioner 1,0%. Landsgennemsnittet for excision hos dermatolog er 8,4%.</a:t>
            </a:r>
            <a:endParaRPr lang="da-DK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065F4E1-9B92-B9A5-D00E-D5A5BE94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0905564" cy="701731"/>
          </a:xfrm>
        </p:spPr>
        <p:txBody>
          <a:bodyPr/>
          <a:lstStyle/>
          <a:p>
            <a:r>
              <a:rPr lang="da-DK" dirty="0"/>
              <a:t>Variation i behandlingsvalg</a:t>
            </a:r>
          </a:p>
        </p:txBody>
      </p:sp>
    </p:spTree>
    <p:extLst>
      <p:ext uri="{BB962C8B-B14F-4D97-AF65-F5344CB8AC3E}">
        <p14:creationId xmlns:p14="http://schemas.microsoft.com/office/powerpoint/2010/main" val="2600016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EE6EE61-303A-B6B4-F70F-1755E2944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2177143"/>
            <a:ext cx="11213487" cy="2395528"/>
          </a:xfrm>
        </p:spPr>
        <p:txBody>
          <a:bodyPr/>
          <a:lstStyle/>
          <a:p>
            <a:r>
              <a:rPr lang="da-DK" dirty="0">
                <a:effectLst/>
              </a:rPr>
              <a:t>Adgang til egne data via Sentinel: </a:t>
            </a:r>
            <a:r>
              <a:rPr lang="da-DK" dirty="0">
                <a:effectLst/>
                <a:hlinkClick r:id="rId2"/>
              </a:rPr>
              <a:t>https://sentinel-data.dk/nemid_login/</a:t>
            </a:r>
            <a:endParaRPr lang="da-DK" dirty="0">
              <a:effectLst/>
            </a:endParaRPr>
          </a:p>
          <a:p>
            <a:endParaRPr lang="da-DK" dirty="0">
              <a:effectLst/>
            </a:endParaRPr>
          </a:p>
          <a:p>
            <a:r>
              <a:rPr lang="da-DK" dirty="0">
                <a:effectLst/>
              </a:rPr>
              <a:t>Se videoen, der vejleder i brugen af kvalitetsrapporten: </a:t>
            </a:r>
            <a:r>
              <a:rPr lang="da-DK" u="sng" dirty="0">
                <a:effectLst/>
                <a:hlinkClick r:id="rId3"/>
              </a:rPr>
              <a:t>Hudkræftdatabasen - kvalitetsrapport on </a:t>
            </a:r>
            <a:r>
              <a:rPr lang="da-DK" u="sng" dirty="0" err="1">
                <a:effectLst/>
                <a:hlinkClick r:id="rId3"/>
              </a:rPr>
              <a:t>Vimeo</a:t>
            </a:r>
            <a:endParaRPr lang="da-DK" u="sng" dirty="0">
              <a:effectLst/>
            </a:endParaRPr>
          </a:p>
          <a:p>
            <a:endParaRPr lang="da-DK" u="sng" dirty="0">
              <a:effectLst/>
            </a:endParaRPr>
          </a:p>
          <a:p>
            <a:r>
              <a:rPr lang="da-DK" dirty="0"/>
              <a:t>Find egen rapport frem på PC eller udprintet.</a:t>
            </a:r>
          </a:p>
          <a:p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61E0DBD-9260-A2B4-0E49-4153CBB2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13487" cy="614713"/>
          </a:xfrm>
        </p:spPr>
        <p:txBody>
          <a:bodyPr/>
          <a:lstStyle/>
          <a:p>
            <a:r>
              <a:rPr lang="da-DK" dirty="0"/>
              <a:t>Se rapport med dine egne behandlingsvalg</a:t>
            </a:r>
          </a:p>
        </p:txBody>
      </p:sp>
    </p:spTree>
    <p:extLst>
      <p:ext uri="{BB962C8B-B14F-4D97-AF65-F5344CB8AC3E}">
        <p14:creationId xmlns:p14="http://schemas.microsoft.com/office/powerpoint/2010/main" val="366423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863E5C6-B0F9-D6E6-4CE0-3D198D33F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Så på data på fanen Basalcelle </a:t>
            </a:r>
            <a:r>
              <a:rPr lang="da-DK" dirty="0" err="1"/>
              <a:t>carcinom</a:t>
            </a:r>
            <a:endParaRPr lang="da-DK" dirty="0"/>
          </a:p>
        </p:txBody>
      </p:sp>
      <p:pic>
        <p:nvPicPr>
          <p:cNvPr id="10" name="Pladsholder til billede 9">
            <a:extLst>
              <a:ext uri="{FF2B5EF4-FFF2-40B4-BE49-F238E27FC236}">
                <a16:creationId xmlns:a16="http://schemas.microsoft.com/office/drawing/2014/main" id="{2B9EE3D4-9FFD-2FBC-C482-DDE72881394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9834" b="9834"/>
          <a:stretch/>
        </p:blipFill>
        <p:spPr/>
      </p:pic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BC8961F0-A1F6-DA6C-61A2-4CCD203649B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6728" b="6728"/>
          <a:stretch/>
        </p:blipFill>
        <p:spPr/>
      </p:pic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C17EC3BE-C908-B2F5-C6CB-5B558EC716B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266328" y="4633103"/>
            <a:ext cx="5486401" cy="707886"/>
          </a:xfrm>
        </p:spPr>
        <p:txBody>
          <a:bodyPr/>
          <a:lstStyle/>
          <a:p>
            <a:r>
              <a:rPr lang="da-DK" dirty="0"/>
              <a:t>Grafisk visning med egne behandlingsvalg </a:t>
            </a:r>
            <a:r>
              <a:rPr lang="da-DK" dirty="0" err="1"/>
              <a:t>ift</a:t>
            </a:r>
            <a:r>
              <a:rPr lang="da-DK" dirty="0"/>
              <a:t> region og landsgennemsnit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B13BFB65-8C1F-2255-D28E-3B4903AF3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242" y="4633103"/>
            <a:ext cx="5486401" cy="400110"/>
          </a:xfrm>
        </p:spPr>
        <p:txBody>
          <a:bodyPr/>
          <a:lstStyle/>
          <a:p>
            <a:r>
              <a:rPr lang="da-DK" dirty="0"/>
              <a:t>Oversigt over behandlingsvalg</a:t>
            </a:r>
          </a:p>
        </p:txBody>
      </p:sp>
    </p:spTree>
    <p:extLst>
      <p:ext uri="{BB962C8B-B14F-4D97-AF65-F5344CB8AC3E}">
        <p14:creationId xmlns:p14="http://schemas.microsoft.com/office/powerpoint/2010/main" val="3019585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CDB30F0A-0D31-1A2B-A380-B2449CD62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2270978"/>
            <a:ext cx="11213487" cy="2800767"/>
          </a:xfrm>
        </p:spPr>
        <p:txBody>
          <a:bodyPr/>
          <a:lstStyle/>
          <a:p>
            <a:endParaRPr lang="da-DK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Hvordan visiteres patienter henvist med mistanke om BCC?</a:t>
            </a:r>
          </a:p>
          <a:p>
            <a:r>
              <a:rPr lang="da-DK" dirty="0">
                <a:ea typeface="Times New Roman" panose="02020603050405020304" pitchFamily="18" charset="0"/>
                <a:cs typeface="Times New Roman" panose="02020603050405020304" pitchFamily="18" charset="0"/>
              </a:rPr>
              <a:t>Hvorledes stilles den kliniske diagnose BCC og inddeles i undertyper?</a:t>
            </a:r>
          </a:p>
          <a:p>
            <a:r>
              <a:rPr lang="da-DK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Drøft behandlingsvalg i forhold til behandling af BCC – opdel efter undertype</a:t>
            </a:r>
          </a:p>
          <a:p>
            <a:r>
              <a:rPr lang="da-DK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Hvornår vælges at behandle </a:t>
            </a:r>
            <a:r>
              <a:rPr lang="da-DK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højrisikotumores</a:t>
            </a:r>
            <a:r>
              <a:rPr lang="da-DK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da-DK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hht</a:t>
            </a:r>
            <a:r>
              <a:rPr lang="da-DK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DDS guidelines?</a:t>
            </a:r>
          </a:p>
          <a:p>
            <a:r>
              <a:rPr lang="da-DK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Hvornår viderehenviser vi patienter med BCC?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25A53E0-A6A6-65FD-E63B-30F05A9B6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213487" cy="1311128"/>
          </a:xfrm>
        </p:spPr>
        <p:txBody>
          <a:bodyPr/>
          <a:lstStyle/>
          <a:p>
            <a:r>
              <a:rPr lang="da-DK" dirty="0"/>
              <a:t>Drøft visitation, behandling og videre henvisning af patienter med BCC</a:t>
            </a:r>
          </a:p>
        </p:txBody>
      </p:sp>
    </p:spTree>
    <p:extLst>
      <p:ext uri="{BB962C8B-B14F-4D97-AF65-F5344CB8AC3E}">
        <p14:creationId xmlns:p14="http://schemas.microsoft.com/office/powerpoint/2010/main" val="1868274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dsholder til billede 9">
            <a:extLst>
              <a:ext uri="{FF2B5EF4-FFF2-40B4-BE49-F238E27FC236}">
                <a16:creationId xmlns:a16="http://schemas.microsoft.com/office/drawing/2014/main" id="{2B9EE3D4-9FFD-2FBC-C482-DDE7288139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608" r="1608"/>
          <a:stretch/>
        </p:blipFill>
        <p:spPr>
          <a:xfrm>
            <a:off x="483132" y="477000"/>
            <a:ext cx="5648728" cy="5987407"/>
          </a:xfrm>
        </p:spPr>
      </p:pic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7E578FA-7C02-CACD-23DD-4E5CE1C190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0617" y="856154"/>
            <a:ext cx="5314109" cy="1421928"/>
          </a:xfrm>
        </p:spPr>
        <p:txBody>
          <a:bodyPr anchor="b"/>
          <a:lstStyle/>
          <a:p>
            <a:r>
              <a:rPr lang="da-DK" altLang="da-DK" dirty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Håndtering af højrisikokarcinomer i speciallægepraksis</a:t>
            </a:r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0FAE67B1-64DD-71A7-C6BB-FB9579CC6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0618" y="2421036"/>
            <a:ext cx="5314110" cy="2410916"/>
          </a:xfrm>
        </p:spPr>
        <p:txBody>
          <a:bodyPr/>
          <a:lstStyle/>
          <a:p>
            <a:r>
              <a:rPr kumimoji="0" lang="da-DK" altLang="da-DK" sz="20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Flowchart</a:t>
            </a: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over antal lav- og højrisiko </a:t>
            </a:r>
            <a:r>
              <a:rPr kumimoji="0" lang="da-DK" altLang="da-DK" sz="20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basocellulære</a:t>
            </a: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karcinomer, som i udgangspunktet diagnosticeres i speciallægepraksis, og det antal tilfælde som ender med at blive behandlet og kontrolleret i speciallægepraksis. </a:t>
            </a:r>
          </a:p>
          <a:p>
            <a:pPr algn="r"/>
            <a:r>
              <a:rPr kumimoji="0" lang="da-DK" altLang="da-DK" sz="14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Årsrapporten 2021/22</a:t>
            </a:r>
            <a:endParaRPr kumimoji="0" lang="da-DK" altLang="da-DK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124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863E5C6-B0F9-D6E6-4CE0-3D198D33F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Se på data om recidiver</a:t>
            </a:r>
          </a:p>
        </p:txBody>
      </p:sp>
      <p:pic>
        <p:nvPicPr>
          <p:cNvPr id="10" name="Pladsholder til billede 9">
            <a:extLst>
              <a:ext uri="{FF2B5EF4-FFF2-40B4-BE49-F238E27FC236}">
                <a16:creationId xmlns:a16="http://schemas.microsoft.com/office/drawing/2014/main" id="{2B9EE3D4-9FFD-2FBC-C482-DDE72881394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13299" b="13299"/>
          <a:stretch/>
        </p:blipFill>
        <p:spPr/>
      </p:pic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BC8961F0-A1F6-DA6C-61A2-4CCD203649B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5566" b="5566"/>
          <a:stretch/>
        </p:blipFill>
        <p:spPr/>
      </p:pic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C17EC3BE-C908-B2F5-C6CB-5B558EC716B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266328" y="4633103"/>
            <a:ext cx="5486401" cy="707886"/>
          </a:xfrm>
        </p:spPr>
        <p:txBody>
          <a:bodyPr/>
          <a:lstStyle/>
          <a:p>
            <a:r>
              <a:rPr lang="da-DK" dirty="0"/>
              <a:t>Grafisk visning af egne data </a:t>
            </a:r>
            <a:r>
              <a:rPr lang="da-DK" dirty="0" err="1"/>
              <a:t>ift</a:t>
            </a:r>
            <a:r>
              <a:rPr lang="da-DK" dirty="0"/>
              <a:t> regions- og landsgennemsnit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B13BFB65-8C1F-2255-D28E-3B4903AF3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242" y="4633104"/>
            <a:ext cx="5486401" cy="400110"/>
          </a:xfrm>
        </p:spPr>
        <p:txBody>
          <a:bodyPr/>
          <a:lstStyle/>
          <a:p>
            <a:r>
              <a:rPr lang="da-DK" dirty="0"/>
              <a:t>Oversigt over recidiver</a:t>
            </a:r>
          </a:p>
        </p:txBody>
      </p:sp>
    </p:spTree>
    <p:extLst>
      <p:ext uri="{BB962C8B-B14F-4D97-AF65-F5344CB8AC3E}">
        <p14:creationId xmlns:p14="http://schemas.microsoft.com/office/powerpoint/2010/main" val="4247578034"/>
      </p:ext>
    </p:extLst>
  </p:cSld>
  <p:clrMapOvr>
    <a:masterClrMapping/>
  </p:clrMapOvr>
</p:sld>
</file>

<file path=ppt/theme/theme1.xml><?xml version="1.0" encoding="utf-8"?>
<a:theme xmlns:a="http://schemas.openxmlformats.org/drawingml/2006/main" name="eKvis">
  <a:themeElements>
    <a:clrScheme name="eKvis">
      <a:dk1>
        <a:srgbClr val="000000"/>
      </a:dk1>
      <a:lt1>
        <a:srgbClr val="FFFFFF"/>
      </a:lt1>
      <a:dk2>
        <a:srgbClr val="44546A"/>
      </a:dk2>
      <a:lt2>
        <a:srgbClr val="D9E1E8"/>
      </a:lt2>
      <a:accent1>
        <a:srgbClr val="BED2E0"/>
      </a:accent1>
      <a:accent2>
        <a:srgbClr val="0D364E"/>
      </a:accent2>
      <a:accent3>
        <a:srgbClr val="3C657D"/>
      </a:accent3>
      <a:accent4>
        <a:srgbClr val="C82A54"/>
      </a:accent4>
      <a:accent5>
        <a:srgbClr val="9B2346"/>
      </a:accent5>
      <a:accent6>
        <a:srgbClr val="584D53"/>
      </a:accent6>
      <a:hlink>
        <a:srgbClr val="0D364E"/>
      </a:hlink>
      <a:folHlink>
        <a:srgbClr val="0D364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vis" id="{2EBAE8E2-A94F-ED4A-98F2-5B4C9C275845}" vid="{1C6977EE-0820-2242-A2C6-6A1E74CA99B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eKvis</Template>
  <TotalTime>3566</TotalTime>
  <Words>520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1" baseType="lpstr">
      <vt:lpstr>Albert Sans SemiBold</vt:lpstr>
      <vt:lpstr>Arial</vt:lpstr>
      <vt:lpstr>Wingdings</vt:lpstr>
      <vt:lpstr>Calibri</vt:lpstr>
      <vt:lpstr>Times New Roman</vt:lpstr>
      <vt:lpstr>Albert Sans Medium</vt:lpstr>
      <vt:lpstr>eKvis</vt:lpstr>
      <vt:lpstr>Behandling af basalcellekræft</vt:lpstr>
      <vt:lpstr>Antallet af tumorer er stigende</vt:lpstr>
      <vt:lpstr>Drøft behandlingsvalg for patienter med basalcellekræft</vt:lpstr>
      <vt:lpstr>Variation i behandlingsvalg</vt:lpstr>
      <vt:lpstr>Se rapport med dine egne behandlingsvalg</vt:lpstr>
      <vt:lpstr>Så på data på fanen Basalcelle carcinom</vt:lpstr>
      <vt:lpstr>Drøft visitation, behandling og videre henvisning af patienter med BCC</vt:lpstr>
      <vt:lpstr>PowerPoint-præsentation</vt:lpstr>
      <vt:lpstr>Se på data om recidiver</vt:lpstr>
      <vt:lpstr>Drøft recidiv ift behandlingsvalg</vt:lpstr>
      <vt:lpstr>Find patienter hvor 1. kontrolbesøg ikke er registreret</vt:lpstr>
      <vt:lpstr>PowerPoint-præsentation</vt:lpstr>
      <vt:lpstr>Kontrol af patienter</vt:lpstr>
      <vt:lpstr>Opsamling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Gry Bøndergaard</dc:creator>
  <cp:lastModifiedBy>Lisbet Plambech Andersen</cp:lastModifiedBy>
  <cp:revision>303</cp:revision>
  <dcterms:created xsi:type="dcterms:W3CDTF">2023-07-04T06:57:44Z</dcterms:created>
  <dcterms:modified xsi:type="dcterms:W3CDTF">2024-07-02T09:15:32Z</dcterms:modified>
</cp:coreProperties>
</file>