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8"/>
  </p:notesMasterIdLst>
  <p:sldIdLst>
    <p:sldId id="265" r:id="rId2"/>
    <p:sldId id="268" r:id="rId3"/>
    <p:sldId id="283" r:id="rId4"/>
    <p:sldId id="273" r:id="rId5"/>
    <p:sldId id="345" r:id="rId6"/>
    <p:sldId id="274" r:id="rId7"/>
    <p:sldId id="284" r:id="rId8"/>
    <p:sldId id="347" r:id="rId9"/>
    <p:sldId id="286" r:id="rId10"/>
    <p:sldId id="287" r:id="rId11"/>
    <p:sldId id="285" r:id="rId12"/>
    <p:sldId id="348" r:id="rId13"/>
    <p:sldId id="346" r:id="rId14"/>
    <p:sldId id="281" r:id="rId15"/>
    <p:sldId id="277" r:id="rId16"/>
    <p:sldId id="282" r:id="rId17"/>
  </p:sldIdLst>
  <p:sldSz cx="12192000" cy="6858000"/>
  <p:notesSz cx="6858000" cy="9144000"/>
  <p:embeddedFontLst>
    <p:embeddedFont>
      <p:font typeface="Albert Sans Medium" pitchFamily="2" charset="0"/>
      <p:regular r:id="rId19"/>
      <p:italic r:id="rId20"/>
    </p:embeddedFont>
    <p:embeddedFont>
      <p:font typeface="Albert Sans SemiBold" pitchFamily="2" charset="0"/>
      <p:regular r:id="rId21"/>
      <p:bold r:id="rId22"/>
      <p:italic r:id="rId23"/>
      <p:boldItalic r:id="rId24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3"/>
    <p:restoredTop sz="96810"/>
  </p:normalViewPr>
  <p:slideViewPr>
    <p:cSldViewPr snapToGrid="0">
      <p:cViewPr varScale="1">
        <p:scale>
          <a:sx n="107" d="100"/>
          <a:sy n="107" d="100"/>
        </p:scale>
        <p:origin x="112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5FBE-94E4-4728-979E-3DB2647F785A}" type="datetimeFigureOut">
              <a:rPr lang="da-DK" smtClean="0"/>
              <a:t>02-07-2024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714C-E829-4ACA-AB9A-FB5F722415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604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E714C-E829-4ACA-AB9A-FB5F7224159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400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04CD2-6BAD-4B45-A6FE-BDDDDE5C2E5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825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E3053CC0-3B01-F1F7-F2E4-66D03A824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0BD3937B-6863-8784-577D-C0E87E3ED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F85143-C406-F089-83F0-4319E0A55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194468"/>
            <a:ext cx="7603630" cy="1776585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lang="da-DK" sz="6000" b="1" i="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Præsentations titel skrives her 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8031C8DF-FE8E-3248-D96A-FC9E59A58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542" y="4274957"/>
            <a:ext cx="7044775" cy="258532"/>
          </a:xfrm>
        </p:spPr>
        <p:txBody>
          <a:bodyPr anchor="b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Subtitel (Projekt/speciale …)</a:t>
            </a:r>
          </a:p>
        </p:txBody>
      </p:sp>
      <p:pic>
        <p:nvPicPr>
          <p:cNvPr id="18" name="Billede 17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337FB04E-8636-2A85-AD01-C53ADF44B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6" y="4274957"/>
            <a:ext cx="12200816" cy="2605245"/>
          </a:xfrm>
          <a:prstGeom prst="rect">
            <a:avLst/>
          </a:prstGeom>
        </p:spPr>
      </p:pic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3A83234B-F7E4-9140-4806-D57A2FA15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7555B9-C164-9D03-C159-FF57755D7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7280" y="463550"/>
            <a:ext cx="3010382" cy="26161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ENHEDEN FOR KVALITET I SPECIALLÆGEPRAKSIS</a:t>
            </a:r>
          </a:p>
        </p:txBody>
      </p:sp>
    </p:spTree>
    <p:extLst>
      <p:ext uri="{BB962C8B-B14F-4D97-AF65-F5344CB8AC3E}">
        <p14:creationId xmlns:p14="http://schemas.microsoft.com/office/powerpoint/2010/main" val="234851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halv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618" y="2421036"/>
            <a:ext cx="5314110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5648728" cy="59874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28C9C7F-90C8-B186-C733-7F539E0B3C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0617" y="1410152"/>
            <a:ext cx="5314109" cy="867930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+mn-lt"/>
              </a:defRPr>
            </a:lvl1pPr>
          </a:lstStyle>
          <a:p>
            <a:r>
              <a:rPr lang="da-DK" sz="2800" dirty="0"/>
              <a:t>Klik for at redigere titeltypografien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2/3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CCBAFA59-4140-F6D5-369D-17EEDBC73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5364" y="2421036"/>
            <a:ext cx="2439363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DFA55EB5-F601-CAF7-2F68-0168B2D5A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363" y="1797951"/>
            <a:ext cx="2439363" cy="480131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+mn-lt"/>
              </a:defRPr>
            </a:lvl1pPr>
          </a:lstStyle>
          <a:p>
            <a:r>
              <a:rPr lang="da-DK" sz="280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61651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2 im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242" y="4633104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383444-AC37-55DF-C8AE-95A87EC18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682865"/>
            <a:ext cx="11250336" cy="948712"/>
          </a:xfrm>
        </p:spPr>
        <p:txBody>
          <a:bodyPr anchor="t"/>
          <a:lstStyle/>
          <a:p>
            <a:r>
              <a:rPr lang="da-DK" dirty="0"/>
              <a:t>Klik for at redigere overskrift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98DC2D07-A72D-CF1E-A840-B0AAF446F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6328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billede 20">
            <a:extLst>
              <a:ext uri="{FF2B5EF4-FFF2-40B4-BE49-F238E27FC236}">
                <a16:creationId xmlns:a16="http://schemas.microsoft.com/office/drawing/2014/main" id="{9E3774E3-458D-2365-E316-A4F9052C2A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9242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9E45CC3D-5FFD-F36B-D3A3-DAF36BD9E8B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66328" y="4633103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5394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1ED28DB-B1F8-928B-74EB-529C47E84E21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48617" y="3951897"/>
            <a:ext cx="3600000" cy="1857277"/>
          </a:xfrm>
          <a:prstGeom prst="roundRect">
            <a:avLst>
              <a:gd name="adj" fmla="val 10358"/>
            </a:avLst>
          </a:prstGeom>
          <a:solidFill>
            <a:schemeClr val="accent4"/>
          </a:solidFill>
        </p:spPr>
        <p:txBody>
          <a:bodyPr vert="horz" lIns="324000" tIns="251999" rIns="324000" bIns="251999" anchor="b" anchorCtr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da-DK" dirty="0"/>
              <a:t>Klik for at redigere teksten i masteren. Højden på boksen tilpasser sig alt efter tekstmængde.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 un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132" y="4483207"/>
            <a:ext cx="755821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7558209" cy="331268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6C6AA92C-4F7D-05BE-FAF2-D98A7260FC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42055" y="477000"/>
            <a:ext cx="3366179" cy="195124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67D6278C-6F9B-9275-94FD-8159F8DD923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42057" y="3467983"/>
            <a:ext cx="3366178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0B0BFD-C04D-F02A-50AC-C873E530B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132" y="4112546"/>
            <a:ext cx="7558209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896259C-CE58-63CE-3616-0232A3762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2055" y="2808468"/>
            <a:ext cx="3366179" cy="590931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8" name="Billede 7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0071C34A-10FD-44F3-5181-2042893CA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row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sort, skærmbillede&#10;&#10;Automatisk genereret beskrivelse">
            <a:extLst>
              <a:ext uri="{FF2B5EF4-FFF2-40B4-BE49-F238E27FC236}">
                <a16:creationId xmlns:a16="http://schemas.microsoft.com/office/drawing/2014/main" id="{5CA676BB-56CB-5EFA-114A-9CEB447DE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302" y="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E8566C6-79C6-C0EE-0130-4392413B37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B09F4AAC-9DC4-BA91-88BB-5951E85BB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rød&#10;&#10;Automatisk genereret beskrivelse">
            <a:extLst>
              <a:ext uri="{FF2B5EF4-FFF2-40B4-BE49-F238E27FC236}">
                <a16:creationId xmlns:a16="http://schemas.microsoft.com/office/drawing/2014/main" id="{AC2FCFF1-538E-ED0F-C60D-C5E829431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89" y="-5393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B2EC8494-13C7-1271-3E23-25B6C66F10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553708D7-B085-A967-A36D-1F599AFF12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413" y="1413101"/>
            <a:ext cx="10972800" cy="57551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4417" y="2060849"/>
            <a:ext cx="10972800" cy="4176440"/>
          </a:xfrm>
        </p:spPr>
        <p:txBody>
          <a:bodyPr/>
          <a:lstStyle>
            <a:lvl1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 sz="2400"/>
            </a:lvl1pPr>
            <a:lvl2pPr marL="7429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a-DK" altLang="da-DK"/>
              <a:t>DRFO’s Årsmøde 29. okt. 2015</a:t>
            </a:r>
          </a:p>
        </p:txBody>
      </p:sp>
    </p:spTree>
    <p:extLst>
      <p:ext uri="{BB962C8B-B14F-4D97-AF65-F5344CB8AC3E}">
        <p14:creationId xmlns:p14="http://schemas.microsoft.com/office/powerpoint/2010/main" val="222534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4417" y="2204765"/>
            <a:ext cx="5384800" cy="403252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12417" y="2204764"/>
            <a:ext cx="5384800" cy="4032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dato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BE107-6AC4-42B8-9140-AE114AFCAA3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748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>
            <a:extLst>
              <a:ext uri="{FF2B5EF4-FFF2-40B4-BE49-F238E27FC236}">
                <a16:creationId xmlns:a16="http://schemas.microsoft.com/office/drawing/2014/main" id="{DB438768-D223-2DC3-B733-F6EAA194B7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37B26D4-1E43-74BE-E9B1-033521F959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09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A28DFDB-0895-B6E1-1A1B-3C43D71D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769488"/>
            <a:ext cx="8076007" cy="1754326"/>
          </a:xfrm>
        </p:spPr>
        <p:txBody>
          <a:bodyPr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 err="1"/>
              <a:t>Breaker</a:t>
            </a:r>
            <a:r>
              <a:rPr lang="da-DK" dirty="0"/>
              <a:t> slide</a:t>
            </a:r>
            <a:br>
              <a:rPr lang="da-DK" dirty="0"/>
            </a:br>
            <a:r>
              <a:rPr lang="da-DK" dirty="0"/>
              <a:t>Overskrift skrives her</a:t>
            </a:r>
          </a:p>
        </p:txBody>
      </p:sp>
      <p:pic>
        <p:nvPicPr>
          <p:cNvPr id="3" name="Billede 2" descr="Et billede, der indeholder Grafik&#10;&#10;Automatisk genereret beskrivelse">
            <a:extLst>
              <a:ext uri="{FF2B5EF4-FFF2-40B4-BE49-F238E27FC236}">
                <a16:creationId xmlns:a16="http://schemas.microsoft.com/office/drawing/2014/main" id="{D7F6EC8B-BB03-DF67-6ECD-A5FE474D88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1138"/>
            <a:ext cx="12200809" cy="2566862"/>
          </a:xfrm>
          <a:prstGeom prst="rect">
            <a:avLst/>
          </a:prstGeom>
        </p:spPr>
      </p:pic>
      <p:pic>
        <p:nvPicPr>
          <p:cNvPr id="10" name="Billede 9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712A9BC6-DDD9-83B6-895E-60C35554B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opstill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DDF239-120A-B622-26EE-F1BB8057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325268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Punkt 2</a:t>
            </a:r>
          </a:p>
          <a:p>
            <a:pPr lvl="1"/>
            <a:r>
              <a:rPr lang="da-DK" dirty="0"/>
              <a:t>-</a:t>
            </a:r>
            <a:r>
              <a:rPr lang="da-DK" dirty="0" err="1"/>
              <a:t>kjkjv</a:t>
            </a:r>
            <a:endParaRPr lang="da-DK" dirty="0"/>
          </a:p>
          <a:p>
            <a:pPr lvl="1"/>
            <a:r>
              <a:rPr lang="da-DK" dirty="0"/>
              <a:t>M – </a:t>
            </a:r>
            <a:r>
              <a:rPr lang="da-DK" dirty="0" err="1"/>
              <a:t>jk-jb</a:t>
            </a:r>
            <a:endParaRPr lang="da-DK" dirty="0"/>
          </a:p>
          <a:p>
            <a:pPr lvl="0"/>
            <a:r>
              <a:rPr lang="da-DK" dirty="0" err="1"/>
              <a:t>oduibfowbow</a:t>
            </a:r>
            <a:endParaRPr lang="da-DK" dirty="0"/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 err="1"/>
              <a:t>Kjb</a:t>
            </a:r>
            <a:endParaRPr lang="da-DK" dirty="0"/>
          </a:p>
          <a:p>
            <a:pPr lvl="0"/>
            <a:r>
              <a:rPr lang="da-DK" dirty="0" err="1"/>
              <a:t>Lbkbæ</a:t>
            </a:r>
            <a:endParaRPr lang="da-DK" dirty="0"/>
          </a:p>
          <a:p>
            <a:pPr lvl="1"/>
            <a:r>
              <a:rPr lang="da-DK" dirty="0" err="1"/>
              <a:t>øljbævæiv</a:t>
            </a:r>
            <a:endParaRPr lang="da-DK" dirty="0"/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72141CFE-CC09-1A4D-0826-A096DFEA0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6BD69B1-31F3-A31F-F762-DE2101DD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701731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394960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0490743B-8900-62F4-25C0-D0CA6A115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1048624"/>
            <a:ext cx="11213487" cy="4634329"/>
          </a:xfrm>
        </p:spPr>
        <p:txBody>
          <a:bodyPr anchor="ctr"/>
          <a:lstStyle>
            <a:lvl1pPr>
              <a:defRPr b="0" i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4479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33F98-05D2-F791-5BFE-D578D3E9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2270978"/>
            <a:ext cx="11213487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6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2" name="Billede 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87406434-ED30-C4BB-9280-5E74E07B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2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70978"/>
            <a:ext cx="5490883" cy="2194447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3C8BFCA-B0A4-7085-086D-0FF4F786E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5BAA5A3-A0E0-C508-4B5A-8738909ADB6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3576" y="2270978"/>
            <a:ext cx="5490883" cy="2194447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95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1075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6595EDE0-AFF5-FB1E-156B-4FA04919D00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51857" y="227992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7242F77-4E08-A0CC-26AD-7C2A08308C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270977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5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1075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7242F77-4E08-A0CC-26AD-7C2A08308C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270977"/>
            <a:ext cx="7485478" cy="1346010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561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F93712-A947-DD94-8A2F-580E8E20D4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540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45AEC126-AB5C-79B9-EB97-7A22C833777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7541" y="2776308"/>
            <a:ext cx="3600000" cy="2156488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 err="1"/>
              <a:t>Ækd</a:t>
            </a:r>
            <a:r>
              <a:rPr lang="da-DK" dirty="0"/>
              <a:t> cn</a:t>
            </a:r>
          </a:p>
          <a:p>
            <a:pPr lvl="0"/>
            <a:r>
              <a:rPr lang="da-DK" dirty="0"/>
              <a:t>Punkt 2</a:t>
            </a:r>
          </a:p>
          <a:p>
            <a:pPr lvl="1"/>
            <a:r>
              <a:rPr lang="da-DK" dirty="0"/>
              <a:t>, </a:t>
            </a:r>
            <a:r>
              <a:rPr lang="da-DK" dirty="0" err="1"/>
              <a:t>cæk</a:t>
            </a:r>
            <a:r>
              <a:rPr lang="da-DK" dirty="0"/>
              <a:t> 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304507-A945-B134-2894-7370BC21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11128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559BE144-EA76-2B88-0394-0B0155C49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1C95E0D-9CED-AFB1-A2D1-9C7AEED54F3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95999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BB796A7A-BC66-B36A-083F-943F2381C53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96000" y="2776308"/>
            <a:ext cx="3600000" cy="14655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F8053E2A-E3ED-0BF0-FD8E-AA825C00FA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94459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A080F621-32C1-8B57-9086-53A31BD16B0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094460" y="2776308"/>
            <a:ext cx="3600000" cy="14655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54604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542BFC-893B-EC8D-E5A2-89CD074D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53" y="9388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F31837-28E5-923F-E4A4-9C5EB3ECB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153" y="2399367"/>
            <a:ext cx="10515600" cy="355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3" r:id="rId3"/>
    <p:sldLayoutId id="2147483661" r:id="rId4"/>
    <p:sldLayoutId id="2147483674" r:id="rId5"/>
    <p:sldLayoutId id="2147483664" r:id="rId6"/>
    <p:sldLayoutId id="2147483673" r:id="rId7"/>
    <p:sldLayoutId id="2147483677" r:id="rId8"/>
    <p:sldLayoutId id="2147483665" r:id="rId9"/>
    <p:sldLayoutId id="2147483668" r:id="rId10"/>
    <p:sldLayoutId id="2147483676" r:id="rId11"/>
    <p:sldLayoutId id="2147483675" r:id="rId12"/>
    <p:sldLayoutId id="2147483670" r:id="rId13"/>
    <p:sldLayoutId id="2147483671" r:id="rId14"/>
    <p:sldLayoutId id="2147483662" r:id="rId15"/>
    <p:sldLayoutId id="2147483672" r:id="rId16"/>
    <p:sldLayoutId id="2147483679" r:id="rId17"/>
    <p:sldLayoutId id="21474836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Tx/>
        <a:buBlip>
          <a:blip r:embed="rId20"/>
        </a:buBlip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dhed.dk/content/cms/5/4705_aarsrapport_adhd_2021_offentlig-version.pdf" TargetMode="External"/><Relationship Id="rId2" Type="http://schemas.openxmlformats.org/officeDocument/2006/relationships/hyperlink" Target="https://www.rkkp.dk/kvalitetsdatabaser/databaser/adhd-databasen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48564479/bea1e507c0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dsholder til billede 32" descr="Et billede, der indeholder håndskrift, sort-hvid, Sort-hvid fotografering, typografi&#10;&#10;Automatisk genereret beskrivelse">
            <a:extLst>
              <a:ext uri="{FF2B5EF4-FFF2-40B4-BE49-F238E27FC236}">
                <a16:creationId xmlns:a16="http://schemas.microsoft.com/office/drawing/2014/main" id="{C185B6BC-A945-28AA-8DB4-933775109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/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00196B0-5757-7479-211D-9A3653B4E6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01C252E-7089-77F6-5DB3-6F61A0E2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35" y="2633948"/>
            <a:ext cx="10814405" cy="1200329"/>
          </a:xfrm>
        </p:spPr>
        <p:txBody>
          <a:bodyPr/>
          <a:lstStyle/>
          <a:p>
            <a:r>
              <a:rPr lang="da-DK" dirty="0">
                <a:latin typeface="+mn-lt"/>
              </a:rPr>
              <a:t>Rapportering til ADHD-databasen</a:t>
            </a:r>
            <a:br>
              <a:rPr lang="da-DK" dirty="0">
                <a:latin typeface="+mn-lt"/>
              </a:rPr>
            </a:br>
            <a:r>
              <a:rPr lang="da-DK" sz="2000" dirty="0">
                <a:latin typeface="+mn-lt"/>
              </a:rPr>
              <a:t>- PP til klyngemøde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14B899-D678-8D45-A9BF-3FF9EC37D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3" name="Billede 22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C98B79DA-77C9-E774-5548-4A037D42E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8812"/>
            <a:ext cx="12200816" cy="2566863"/>
          </a:xfrm>
          <a:prstGeom prst="rect">
            <a:avLst/>
          </a:prstGeom>
        </p:spPr>
      </p:pic>
      <p:pic>
        <p:nvPicPr>
          <p:cNvPr id="12" name="Billede 1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A08BFB9A-635E-49C7-D6A5-BF3504695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4B6B5-354D-98F4-5B4B-C4668755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forstås ved udredningsparametre 2</a:t>
            </a:r>
          </a:p>
        </p:txBody>
      </p:sp>
      <p:graphicFrame>
        <p:nvGraphicFramePr>
          <p:cNvPr id="4" name="Pladsholder til indhold 7">
            <a:extLst>
              <a:ext uri="{FF2B5EF4-FFF2-40B4-BE49-F238E27FC236}">
                <a16:creationId xmlns:a16="http://schemas.microsoft.com/office/drawing/2014/main" id="{85CBC583-BEE6-FE96-E76C-19EE37E67ACC}"/>
              </a:ext>
            </a:extLst>
          </p:cNvPr>
          <p:cNvGraphicFramePr>
            <a:graphicFrameLocks/>
          </p:cNvGraphicFramePr>
          <p:nvPr/>
        </p:nvGraphicFramePr>
        <p:xfrm>
          <a:off x="2142684" y="2060849"/>
          <a:ext cx="8064896" cy="32723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9849">
                  <a:extLst>
                    <a:ext uri="{9D8B030D-6E8A-4147-A177-3AD203B41FA5}">
                      <a16:colId xmlns:a16="http://schemas.microsoft.com/office/drawing/2014/main" val="827931765"/>
                    </a:ext>
                  </a:extLst>
                </a:gridCol>
                <a:gridCol w="5615047">
                  <a:extLst>
                    <a:ext uri="{9D8B030D-6E8A-4147-A177-3AD203B41FA5}">
                      <a16:colId xmlns:a16="http://schemas.microsoft.com/office/drawing/2014/main" val="3178283316"/>
                    </a:ext>
                  </a:extLst>
                </a:gridCol>
              </a:tblGrid>
              <a:tr h="79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Pop-up punkt</a:t>
                      </a:r>
                    </a:p>
                  </a:txBody>
                  <a:tcPr marL="51762" marR="517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Infotekst</a:t>
                      </a:r>
                    </a:p>
                  </a:txBody>
                  <a:tcPr marL="51762" marR="51762" marT="0" marB="0"/>
                </a:tc>
                <a:extLst>
                  <a:ext uri="{0D108BD9-81ED-4DB2-BD59-A6C34878D82A}">
                    <a16:rowId xmlns:a16="http://schemas.microsoft.com/office/drawing/2014/main" val="298694837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0">
                          <a:effectLst/>
                        </a:rPr>
                        <a:t>Udført klinisk miljøobservation</a:t>
                      </a:r>
                      <a:endParaRPr lang="da-D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2" marR="51762" marT="0" marB="0"/>
                </a:tc>
                <a:tc>
                  <a:txBody>
                    <a:bodyPr/>
                    <a:lstStyle/>
                    <a:p>
                      <a:r>
                        <a:rPr lang="da-D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"Med klinisk miljøobservation menes, at barnet observeres i en eller flere af følgende: skole, hjem, institution eller i speciallægepraksis. Klinisk miljøobservation skal foretages af personale tilknyttet børne- ungdomspsykiatrisk speciallægepraksis.”</a:t>
                      </a:r>
                    </a:p>
                    <a:p>
                      <a:endParaRPr lang="da-DK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Hensigten med miljøobservationen er at få et billede (en beskrivelse) af barnet i en fri leg (ikke undersøgelseslignende) situation. Optimalt skal observationen foregå i barnets vanlige miljø i hjem og/eller institution/skole. Det er imidlertid ikke altid muligt eller for ressourcekrævende, og vi har så inkluderet at denne indikator også kan opfyldes ved observation af barnet i klinikken, men i en mere fri situation eks. legerum (man anbefaler så at der indhentes pædagogiske beskrivelser af barnets adfærd i institution/skole/fritid.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2" marR="51762" marT="0" marB="0"/>
                </a:tc>
                <a:extLst>
                  <a:ext uri="{0D108BD9-81ED-4DB2-BD59-A6C34878D82A}">
                    <a16:rowId xmlns:a16="http://schemas.microsoft.com/office/drawing/2014/main" val="3004424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59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D00C01-D371-B2DC-3273-A72FF3C44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Status på brug af pop-up for behandling</a:t>
            </a:r>
          </a:p>
          <a:p>
            <a:pPr lvl="1"/>
            <a:r>
              <a:rPr lang="da-DK" dirty="0"/>
              <a:t>Har vi haft udfordringer?</a:t>
            </a:r>
          </a:p>
          <a:p>
            <a:pPr lvl="1"/>
            <a:endParaRPr lang="da-DK" dirty="0"/>
          </a:p>
          <a:p>
            <a:r>
              <a:rPr lang="da-DK" dirty="0"/>
              <a:t>Forstår vi det samme ved definitionen af behandlingsparametrene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59A7A4-C1D8-A9AF-1057-A5E09839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Runde</a:t>
            </a:r>
          </a:p>
        </p:txBody>
      </p:sp>
    </p:spTree>
    <p:extLst>
      <p:ext uri="{BB962C8B-B14F-4D97-AF65-F5344CB8AC3E}">
        <p14:creationId xmlns:p14="http://schemas.microsoft.com/office/powerpoint/2010/main" val="299221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C8115A2-79E2-5E4E-14D8-4C2E734FD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70978"/>
            <a:ext cx="5491162" cy="3214687"/>
          </a:xfrm>
        </p:spPr>
        <p:txBody>
          <a:bodyPr wrap="square">
            <a:normAutofit lnSpcReduction="10000"/>
          </a:bodyPr>
          <a:lstStyle/>
          <a:p>
            <a:r>
              <a:rPr lang="da-DK" dirty="0"/>
              <a:t>En af følgende diagnoser åbner behandlingsfeltet: </a:t>
            </a:r>
            <a:r>
              <a:rPr lang="en-US" dirty="0"/>
              <a:t>D</a:t>
            </a:r>
            <a:r>
              <a:rPr lang="da-DK" dirty="0"/>
              <a:t>F900, DF901, DF909, DF988C</a:t>
            </a:r>
          </a:p>
          <a:p>
            <a:r>
              <a:rPr lang="da-DK" dirty="0"/>
              <a:t>To parametre:</a:t>
            </a:r>
          </a:p>
          <a:p>
            <a:pPr lvl="1"/>
            <a:r>
              <a:rPr lang="da-DK" sz="2000" dirty="0"/>
              <a:t>Afholdt koordinerende netværksmøde</a:t>
            </a:r>
          </a:p>
          <a:p>
            <a:pPr lvl="1"/>
            <a:r>
              <a:rPr lang="da-DK" sz="2000" dirty="0"/>
              <a:t>Påbegyndt/udført </a:t>
            </a:r>
            <a:r>
              <a:rPr lang="da-DK" sz="2000" dirty="0" err="1"/>
              <a:t>psykoedukation</a:t>
            </a:r>
            <a:endParaRPr lang="da-DK" sz="2000" dirty="0"/>
          </a:p>
          <a:p>
            <a:r>
              <a:rPr lang="da-DK" dirty="0"/>
              <a:t>Hvis du ikke kan udfylde begge dele på en gang, trykker du ”gem og luk”</a:t>
            </a:r>
          </a:p>
          <a:p>
            <a:r>
              <a:rPr lang="da-DK" dirty="0"/>
              <a:t>Når du har taget stilling til begge parametre, tryk ”Afslut registrering”</a:t>
            </a:r>
          </a:p>
          <a:p>
            <a:pPr marL="0" indent="0">
              <a:buNone/>
            </a:pPr>
            <a:endParaRPr lang="da-DK" sz="19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21E2-1829-5B3C-8AEA-BCF6CEF9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25563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Brug af pop-up behandling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7C6E7F9-783B-1CAB-D90D-0FF786CF1ED8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294" y="2271714"/>
            <a:ext cx="5398548" cy="318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69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17CA1-106D-38BB-B56F-C79DBA41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forstås ved behandlingsparametrene</a:t>
            </a:r>
          </a:p>
        </p:txBody>
      </p:sp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09567FCD-0ACE-DCE4-648B-D4B3C5F203C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85939710"/>
              </p:ext>
            </p:extLst>
          </p:nvPr>
        </p:nvGraphicFramePr>
        <p:xfrm>
          <a:off x="1949076" y="2190131"/>
          <a:ext cx="8064896" cy="35870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9849">
                  <a:extLst>
                    <a:ext uri="{9D8B030D-6E8A-4147-A177-3AD203B41FA5}">
                      <a16:colId xmlns:a16="http://schemas.microsoft.com/office/drawing/2014/main" val="827931765"/>
                    </a:ext>
                  </a:extLst>
                </a:gridCol>
                <a:gridCol w="5615047">
                  <a:extLst>
                    <a:ext uri="{9D8B030D-6E8A-4147-A177-3AD203B41FA5}">
                      <a16:colId xmlns:a16="http://schemas.microsoft.com/office/drawing/2014/main" val="3178283316"/>
                    </a:ext>
                  </a:extLst>
                </a:gridCol>
              </a:tblGrid>
              <a:tr h="62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Pop-up punkt</a:t>
                      </a:r>
                    </a:p>
                  </a:txBody>
                  <a:tcPr marL="51762" marR="517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Infotekst</a:t>
                      </a:r>
                    </a:p>
                  </a:txBody>
                  <a:tcPr marL="51762" marR="51762" marT="0" marB="0"/>
                </a:tc>
                <a:extLst>
                  <a:ext uri="{0D108BD9-81ED-4DB2-BD59-A6C34878D82A}">
                    <a16:rowId xmlns:a16="http://schemas.microsoft.com/office/drawing/2014/main" val="2986948371"/>
                  </a:ext>
                </a:extLst>
              </a:tr>
              <a:tr h="124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0">
                          <a:effectLst/>
                        </a:rPr>
                        <a:t>ADHD-diagnose afkræftet</a:t>
                      </a:r>
                      <a:endParaRPr lang="da-D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2" marR="517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2" marR="51762" marT="0" marB="0"/>
                </a:tc>
                <a:extLst>
                  <a:ext uri="{0D108BD9-81ED-4DB2-BD59-A6C34878D82A}">
                    <a16:rowId xmlns:a16="http://schemas.microsoft.com/office/drawing/2014/main" val="1020584139"/>
                  </a:ext>
                </a:extLst>
              </a:tr>
              <a:tr h="917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0">
                          <a:effectLst/>
                        </a:rPr>
                        <a:t>Afholdt koordinerende netværksmøde</a:t>
                      </a:r>
                      <a:endParaRPr lang="da-DK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2" marR="517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Netværksmødet skal baseres på dialog mellem flere parter. Som minimum forudsættes deltagelse af tre parter: Pårørende, kommunale repræsentanter eller repræsentanter for skolemyndigheden og psykiatrisk personale. Formålet med mødet er at skabe sammenhæng mellem den regionale og den kommunale behandlings- og støtteindsats ved gensidigt at udveksle oplysninger om patientens diagnoser, trivsel, udvikling, støtte og behandlingsbehov.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Netværksmøde kan afholdes som telefon- eller videomøde med deltagelse af alle parter.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2" marR="51762" marT="0" marB="0"/>
                </a:tc>
                <a:extLst>
                  <a:ext uri="{0D108BD9-81ED-4DB2-BD59-A6C34878D82A}">
                    <a16:rowId xmlns:a16="http://schemas.microsoft.com/office/drawing/2014/main" val="214343546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0" dirty="0">
                          <a:effectLst/>
                        </a:rPr>
                        <a:t>Påbegyndt/udført </a:t>
                      </a:r>
                      <a:r>
                        <a:rPr lang="da-DK" sz="1400" b="0" dirty="0" err="1">
                          <a:effectLst/>
                        </a:rPr>
                        <a:t>psykoedukation</a:t>
                      </a:r>
                      <a:endParaRPr lang="da-DK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2" marR="517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 err="1">
                          <a:effectLst/>
                        </a:rPr>
                        <a:t>Psykoedukation</a:t>
                      </a:r>
                      <a:r>
                        <a:rPr lang="da-DK" sz="1400" dirty="0">
                          <a:effectLst/>
                        </a:rPr>
                        <a:t> bør være et tilbud til alle, der får stillet ADHD diagnosen. Kan foregå individuelt til familier, til forældre i gruppe og/eller til større børn og unge i gruppe 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2" marR="51762" marT="0" marB="0"/>
                </a:tc>
                <a:extLst>
                  <a:ext uri="{0D108BD9-81ED-4DB2-BD59-A6C34878D82A}">
                    <a16:rowId xmlns:a16="http://schemas.microsoft.com/office/drawing/2014/main" val="1894602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54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D4203C-8227-BA29-CE54-50DF4D7D4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70978"/>
            <a:ext cx="5491162" cy="3214687"/>
          </a:xfrm>
        </p:spPr>
        <p:txBody>
          <a:bodyPr wrap="square">
            <a:normAutofit/>
          </a:bodyPr>
          <a:lstStyle/>
          <a:p>
            <a:endParaRPr lang="en-US" dirty="0"/>
          </a:p>
          <a:p>
            <a:r>
              <a:rPr lang="en-US" dirty="0"/>
              <a:t>A</a:t>
            </a:r>
            <a:r>
              <a:rPr lang="da-DK" dirty="0" err="1"/>
              <a:t>fslut</a:t>
            </a:r>
            <a:r>
              <a:rPr lang="da-DK" dirty="0"/>
              <a:t> registreringen, når du har taget </a:t>
            </a:r>
            <a:r>
              <a:rPr lang="da-DK" u="sng" dirty="0"/>
              <a:t>stilling til alle indikatorer </a:t>
            </a:r>
            <a:r>
              <a:rPr lang="da-DK" dirty="0"/>
              <a:t>ift. behandling af patienten.</a:t>
            </a:r>
          </a:p>
          <a:p>
            <a:endParaRPr lang="da-DK" dirty="0"/>
          </a:p>
          <a:p>
            <a:r>
              <a:rPr lang="da-DK" dirty="0"/>
              <a:t>Klik ”JA” i det ekstra vindue, når der er registreret de relevante oplysninger.</a:t>
            </a:r>
            <a:endParaRPr lang="en-US" dirty="0"/>
          </a:p>
          <a:p>
            <a:endParaRPr lang="en-US" dirty="0"/>
          </a:p>
          <a:p>
            <a:r>
              <a:rPr lang="en-US" dirty="0"/>
              <a:t>Pop-</a:t>
            </a:r>
            <a:r>
              <a:rPr lang="en-US" dirty="0" err="1"/>
              <a:t>uppen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nu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længere</a:t>
            </a:r>
            <a:r>
              <a:rPr lang="en-US" dirty="0"/>
              <a:t> </a:t>
            </a:r>
            <a:r>
              <a:rPr lang="en-US" dirty="0" err="1"/>
              <a:t>frem</a:t>
            </a:r>
            <a:r>
              <a:rPr lang="en-US" dirty="0"/>
              <a:t> i </a:t>
            </a:r>
            <a:r>
              <a:rPr lang="en-US" dirty="0" err="1"/>
              <a:t>patientens</a:t>
            </a:r>
            <a:r>
              <a:rPr lang="en-US" dirty="0"/>
              <a:t> journal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AB9BB1E-2232-7937-EA5D-225F1F89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25563"/>
          </a:xfrm>
        </p:spPr>
        <p:txBody>
          <a:bodyPr wrap="square" anchor="t">
            <a:normAutofit/>
          </a:bodyPr>
          <a:lstStyle/>
          <a:p>
            <a:r>
              <a:rPr lang="en-US" dirty="0" err="1"/>
              <a:t>Afslut</a:t>
            </a:r>
            <a:r>
              <a:rPr lang="en-US" dirty="0"/>
              <a:t> registering = </a:t>
            </a:r>
            <a:r>
              <a:rPr lang="en-US" dirty="0" err="1"/>
              <a:t>afslutning</a:t>
            </a:r>
            <a:r>
              <a:rPr lang="en-US" dirty="0"/>
              <a:t> af pop-up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1D41DFF-8533-E469-C555-C655328D6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25221" y="2271713"/>
            <a:ext cx="5448621" cy="3214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890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4FEC3C-39A7-3728-7CBD-BAD24B775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Hvordan sikrer vi, at vi får alle relevante patienter registreret?</a:t>
            </a:r>
          </a:p>
          <a:p>
            <a:pPr lvl="1"/>
            <a:r>
              <a:rPr lang="da-DK" dirty="0"/>
              <a:t>Bruger vi pop-up hver gang det er relevant?</a:t>
            </a:r>
          </a:p>
          <a:p>
            <a:pPr lvl="1"/>
            <a:r>
              <a:rPr lang="da-DK" dirty="0"/>
              <a:t>Sørg for at pop-</a:t>
            </a:r>
            <a:r>
              <a:rPr lang="da-DK" dirty="0" err="1"/>
              <a:t>uppen</a:t>
            </a:r>
            <a:r>
              <a:rPr lang="da-DK" dirty="0"/>
              <a:t> ikke afsluttes for tidligt</a:t>
            </a:r>
          </a:p>
          <a:p>
            <a:pPr lvl="1"/>
            <a:endParaRPr lang="da-DK" dirty="0"/>
          </a:p>
          <a:p>
            <a:r>
              <a:rPr lang="da-DK" dirty="0"/>
              <a:t>Fælles drøftelse af kriterier for udskrivning af medicin, tilpasning af dosis og vurdering af effekt</a:t>
            </a:r>
          </a:p>
          <a:p>
            <a:endParaRPr lang="da-DK" dirty="0"/>
          </a:p>
          <a:p>
            <a:r>
              <a:rPr lang="da-DK" dirty="0"/>
              <a:t>Hvor længe følger vi patienterne, og hvad sker der, når patienterne afsluttes?</a:t>
            </a:r>
          </a:p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214EF5-5529-5EB6-02C6-266C0AC3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Runde</a:t>
            </a:r>
          </a:p>
        </p:txBody>
      </p:sp>
    </p:spTree>
    <p:extLst>
      <p:ext uri="{BB962C8B-B14F-4D97-AF65-F5344CB8AC3E}">
        <p14:creationId xmlns:p14="http://schemas.microsoft.com/office/powerpoint/2010/main" val="1599344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29686A-E338-F77F-8C0D-DA47BD589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Er der spørgsmål, vi skal have afklaret?</a:t>
            </a:r>
          </a:p>
          <a:p>
            <a:pPr lvl="1"/>
            <a:r>
              <a:rPr lang="da-DK" dirty="0"/>
              <a:t>Hvem gør hvad?</a:t>
            </a:r>
          </a:p>
          <a:p>
            <a:pPr lvl="1"/>
            <a:r>
              <a:rPr lang="da-DK" dirty="0"/>
              <a:t>Tidsramme</a:t>
            </a:r>
          </a:p>
          <a:p>
            <a:pPr lvl="1"/>
            <a:r>
              <a:rPr lang="da-DK" dirty="0"/>
              <a:t>Hvordan formidles svaret til hele klyngen?</a:t>
            </a:r>
          </a:p>
          <a:p>
            <a:endParaRPr lang="da-DK" dirty="0"/>
          </a:p>
          <a:p>
            <a:r>
              <a:rPr lang="da-DK" dirty="0"/>
              <a:t>Er der noget, jeg skal gøre hjemme i egen klinik – og hvornår gør jeg det?</a:t>
            </a:r>
          </a:p>
          <a:p>
            <a:endParaRPr lang="da-DK" dirty="0"/>
          </a:p>
          <a:p>
            <a:r>
              <a:rPr lang="da-DK" dirty="0"/>
              <a:t>Skal vi drøfte dette emne igen?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CDFC05-B3FE-96FD-0E3A-6CEFC7E9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</p:spTree>
    <p:extLst>
      <p:ext uri="{BB962C8B-B14F-4D97-AF65-F5344CB8AC3E}">
        <p14:creationId xmlns:p14="http://schemas.microsoft.com/office/powerpoint/2010/main" val="117634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830B18-AF12-4B71-8EB2-81FB5C133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Vores diagnosekodning viser, at ca. halvdelen af alle vores patienter kommer til os med </a:t>
            </a:r>
            <a:r>
              <a:rPr lang="da-DK" dirty="0" err="1"/>
              <a:t>hyperkinetiske</a:t>
            </a:r>
            <a:r>
              <a:rPr lang="da-DK" dirty="0"/>
              <a:t> forstyrrelser – ca. 700 pt/år.</a:t>
            </a:r>
          </a:p>
          <a:p>
            <a:endParaRPr lang="da-DK" dirty="0"/>
          </a:p>
          <a:p>
            <a:r>
              <a:rPr lang="da-DK" dirty="0"/>
              <a:t>For at få et bedre overblik over den samlede patientpopulation og kvaliteten i udredning og behandling skal vores patienter med i den landsdækkende kliniske kvalitetsdatabase</a:t>
            </a:r>
          </a:p>
          <a:p>
            <a:endParaRPr lang="da-DK" dirty="0"/>
          </a:p>
          <a:p>
            <a:r>
              <a:rPr lang="da-DK" dirty="0"/>
              <a:t>Vi skal derfor rapportere til ADHD-databasen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DD0546-D1FB-4193-8E5C-2A696A08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Introduktion</a:t>
            </a:r>
          </a:p>
        </p:txBody>
      </p:sp>
    </p:spTree>
    <p:extLst>
      <p:ext uri="{BB962C8B-B14F-4D97-AF65-F5344CB8AC3E}">
        <p14:creationId xmlns:p14="http://schemas.microsoft.com/office/powerpoint/2010/main" val="332368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ADA326-76E9-5656-EE29-9D0288B2B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2958246"/>
          </a:xfrm>
        </p:spPr>
        <p:txBody>
          <a:bodyPr/>
          <a:lstStyle/>
          <a:p>
            <a:r>
              <a:rPr lang="da-DK" sz="2000" dirty="0">
                <a:solidFill>
                  <a:srgbClr val="1B1B26"/>
                </a:solidFill>
              </a:rPr>
              <a:t>ADHD-databasen er etableret i 2011 på baggrund af en omlægning af Databasen for Børne- og ungdomspsykiatri (</a:t>
            </a:r>
            <a:r>
              <a:rPr lang="da-DK" sz="2000" dirty="0" err="1">
                <a:solidFill>
                  <a:srgbClr val="1B1B26"/>
                </a:solidFill>
              </a:rPr>
              <a:t>BupBase</a:t>
            </a:r>
            <a:r>
              <a:rPr lang="da-DK" sz="2000" dirty="0">
                <a:solidFill>
                  <a:srgbClr val="1B1B26"/>
                </a:solidFill>
              </a:rPr>
              <a:t>). </a:t>
            </a:r>
          </a:p>
          <a:p>
            <a:endParaRPr lang="da-DK" sz="2000" dirty="0">
              <a:hlinkClick r:id="rId2"/>
            </a:endParaRPr>
          </a:p>
          <a:p>
            <a:r>
              <a:rPr lang="da-DK" sz="2000" dirty="0">
                <a:hlinkClick r:id="rId2"/>
              </a:rPr>
              <a:t>https://www.rkkp.dk/kvalitetsdatabaser/databaser/adhd-databasen/</a:t>
            </a:r>
            <a:endParaRPr lang="da-DK" sz="2000" dirty="0"/>
          </a:p>
          <a:p>
            <a:endParaRPr lang="da-DK" sz="2000" dirty="0">
              <a:solidFill>
                <a:srgbClr val="1B1B26"/>
              </a:solidFill>
            </a:endParaRPr>
          </a:p>
          <a:p>
            <a:r>
              <a:rPr lang="da-DK" sz="2000" dirty="0">
                <a:solidFill>
                  <a:srgbClr val="1B1B26"/>
                </a:solidFill>
              </a:rPr>
              <a:t>Databasen har i omlagt form udgivet rapport siden 2013.</a:t>
            </a:r>
          </a:p>
          <a:p>
            <a:pPr marL="400050" lvl="1" indent="0">
              <a:buNone/>
            </a:pPr>
            <a:r>
              <a:rPr lang="da-DK" b="0" i="0" u="sng" dirty="0">
                <a:solidFill>
                  <a:srgbClr val="B20C1C"/>
                </a:solidFill>
                <a:effectLst/>
                <a:hlinkClick r:id="rId3"/>
              </a:rPr>
              <a:t>Seneste rapport dækker resultater for 1. april 2021 - 31. marts 2022.</a:t>
            </a:r>
            <a:endParaRPr lang="da-DK" b="0" i="0" u="sng" dirty="0">
              <a:solidFill>
                <a:srgbClr val="B20C1C"/>
              </a:solidFill>
              <a:effectLst/>
            </a:endParaRPr>
          </a:p>
          <a:p>
            <a:pPr marL="57150" indent="0">
              <a:buNone/>
            </a:pP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DBF529-4FAA-C2F3-9342-A62941EB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Mere om databasen</a:t>
            </a:r>
          </a:p>
        </p:txBody>
      </p:sp>
    </p:spTree>
    <p:extLst>
      <p:ext uri="{BB962C8B-B14F-4D97-AF65-F5344CB8AC3E}">
        <p14:creationId xmlns:p14="http://schemas.microsoft.com/office/powerpoint/2010/main" val="392724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2B125E-4F03-4B44-86BD-739D36FB8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Status på tilmelding i administrationsmodulet</a:t>
            </a:r>
          </a:p>
          <a:p>
            <a:pPr lvl="1"/>
            <a:r>
              <a:rPr lang="da-DK" dirty="0"/>
              <a:t>Har vi haft udfordringer?</a:t>
            </a:r>
          </a:p>
          <a:p>
            <a:pPr lvl="1"/>
            <a:r>
              <a:rPr lang="da-DK" dirty="0"/>
              <a:t>Er alle på?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377458-F143-49B0-81C8-50EF3BFD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Runde </a:t>
            </a:r>
          </a:p>
        </p:txBody>
      </p:sp>
    </p:spTree>
    <p:extLst>
      <p:ext uri="{BB962C8B-B14F-4D97-AF65-F5344CB8AC3E}">
        <p14:creationId xmlns:p14="http://schemas.microsoft.com/office/powerpoint/2010/main" val="310467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35D9D-3231-F942-24E9-29B0273C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Tilmeldingsbilledet ser sådan ud: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3CBBD93-2563-6838-55CD-EB7C44863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16" y="2060849"/>
            <a:ext cx="5852769" cy="4176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51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E3DB6D-400A-0109-E809-F240DF62F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2156488"/>
          </a:xfrm>
        </p:spPr>
        <p:txBody>
          <a:bodyPr/>
          <a:lstStyle/>
          <a:p>
            <a:pPr marL="0" indent="0">
              <a:buNone/>
            </a:pPr>
            <a:endParaRPr lang="da-DK" dirty="0">
              <a:hlinkClick r:id="rId2"/>
            </a:endParaRPr>
          </a:p>
          <a:p>
            <a:pPr marL="0" indent="0">
              <a:buNone/>
            </a:pPr>
            <a:endParaRPr lang="da-DK" dirty="0">
              <a:hlinkClick r:id="rId2"/>
            </a:endParaRPr>
          </a:p>
          <a:p>
            <a:pPr marL="0" indent="0">
              <a:buNone/>
            </a:pPr>
            <a:endParaRPr lang="da-DK" dirty="0">
              <a:hlinkClick r:id="rId2"/>
            </a:endParaRPr>
          </a:p>
          <a:p>
            <a:pPr marL="0" indent="0" algn="ctr">
              <a:buNone/>
            </a:pPr>
            <a:r>
              <a:rPr lang="da-DK" sz="3200" dirty="0">
                <a:hlinkClick r:id="rId2"/>
              </a:rPr>
              <a:t>https://vimeo.com/548564479/bea1e507c0</a:t>
            </a:r>
            <a:endParaRPr lang="da-DK" sz="3200" dirty="0"/>
          </a:p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73AAFE-1F82-7DEE-F911-CD06276F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Information om administrationsmodulet</a:t>
            </a:r>
          </a:p>
        </p:txBody>
      </p:sp>
    </p:spTree>
    <p:extLst>
      <p:ext uri="{BB962C8B-B14F-4D97-AF65-F5344CB8AC3E}">
        <p14:creationId xmlns:p14="http://schemas.microsoft.com/office/powerpoint/2010/main" val="196256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D00C01-D371-B2DC-3273-A72FF3C44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Status på brug af pop-up for udredning</a:t>
            </a:r>
          </a:p>
          <a:p>
            <a:pPr lvl="1"/>
            <a:r>
              <a:rPr lang="da-DK" dirty="0"/>
              <a:t>Har vi haft udfordringer?</a:t>
            </a:r>
          </a:p>
          <a:p>
            <a:pPr lvl="1"/>
            <a:endParaRPr lang="da-DK" dirty="0"/>
          </a:p>
          <a:p>
            <a:r>
              <a:rPr lang="da-DK" dirty="0"/>
              <a:t>Forstår vi det samme ved definitionen af udredningsparametrene?</a:t>
            </a:r>
          </a:p>
          <a:p>
            <a:endParaRPr lang="da-DK" dirty="0"/>
          </a:p>
          <a:p>
            <a:r>
              <a:rPr lang="da-DK" dirty="0"/>
              <a:t>Har vi ensartede kriterier for vores brug af </a:t>
            </a:r>
            <a:r>
              <a:rPr lang="da-DK" dirty="0" err="1"/>
              <a:t>hhv</a:t>
            </a:r>
            <a:r>
              <a:rPr lang="da-DK" dirty="0"/>
              <a:t> klinisk miljøobservation og semistruktureret diagnostisk interview? </a:t>
            </a:r>
          </a:p>
          <a:p>
            <a:pPr marL="457200" lvl="1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59A7A4-C1D8-A9AF-1057-A5E09839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Runde</a:t>
            </a:r>
          </a:p>
        </p:txBody>
      </p:sp>
    </p:spTree>
    <p:extLst>
      <p:ext uri="{BB962C8B-B14F-4D97-AF65-F5344CB8AC3E}">
        <p14:creationId xmlns:p14="http://schemas.microsoft.com/office/powerpoint/2010/main" val="10531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65CBBA7-AFFB-C53A-19CF-386D1B89E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70978"/>
            <a:ext cx="5491162" cy="3904158"/>
          </a:xfrm>
        </p:spPr>
        <p:txBody>
          <a:bodyPr wrap="square">
            <a:normAutofit lnSpcReduction="10000"/>
          </a:bodyPr>
          <a:lstStyle/>
          <a:p>
            <a:pPr>
              <a:spcBef>
                <a:spcPct val="20000"/>
              </a:spcBef>
              <a:buClr>
                <a:srgbClr val="990033"/>
              </a:buClr>
            </a:pPr>
            <a:r>
              <a:rPr lang="da-DK" altLang="da-DK" dirty="0"/>
              <a:t>Diagnosekode DF90 i journalens diagnosekodefelt udløser pop-up</a:t>
            </a:r>
          </a:p>
          <a:p>
            <a:pPr>
              <a:spcBef>
                <a:spcPct val="20000"/>
              </a:spcBef>
              <a:buClr>
                <a:srgbClr val="990033"/>
              </a:buClr>
            </a:pPr>
            <a:endParaRPr lang="da-DK" altLang="da-DK" dirty="0"/>
          </a:p>
          <a:p>
            <a:pPr>
              <a:spcBef>
                <a:spcPct val="20000"/>
              </a:spcBef>
              <a:buClr>
                <a:srgbClr val="990033"/>
              </a:buClr>
            </a:pPr>
            <a:r>
              <a:rPr lang="da-DK" altLang="da-DK" dirty="0"/>
              <a:t>Udredningsfeltet åbner</a:t>
            </a:r>
          </a:p>
          <a:p>
            <a:pPr>
              <a:spcBef>
                <a:spcPct val="20000"/>
              </a:spcBef>
              <a:buClr>
                <a:srgbClr val="990033"/>
              </a:buClr>
            </a:pPr>
            <a:endParaRPr lang="da-DK" altLang="da-DK" dirty="0"/>
          </a:p>
          <a:p>
            <a:pPr>
              <a:spcBef>
                <a:spcPct val="20000"/>
              </a:spcBef>
              <a:buClr>
                <a:srgbClr val="990033"/>
              </a:buClr>
            </a:pPr>
            <a:r>
              <a:rPr lang="da-DK" altLang="da-DK" dirty="0"/>
              <a:t>To parametre:</a:t>
            </a:r>
          </a:p>
          <a:p>
            <a:pPr lvl="1">
              <a:spcBef>
                <a:spcPct val="20000"/>
              </a:spcBef>
              <a:buClr>
                <a:srgbClr val="990033"/>
              </a:buClr>
            </a:pPr>
            <a:r>
              <a:rPr lang="da-DK" altLang="da-DK" sz="2000" dirty="0"/>
              <a:t>Udført somatisk undersøgelse</a:t>
            </a:r>
          </a:p>
          <a:p>
            <a:pPr lvl="1">
              <a:spcBef>
                <a:spcPct val="20000"/>
              </a:spcBef>
              <a:buClr>
                <a:srgbClr val="990033"/>
              </a:buClr>
            </a:pPr>
            <a:r>
              <a:rPr lang="da-DK" altLang="da-DK" sz="2000" dirty="0"/>
              <a:t>Udført klinisk miljøobs ELLER udført semistruktureret diagnostisk interview</a:t>
            </a:r>
          </a:p>
          <a:p>
            <a:pPr lvl="1">
              <a:spcBef>
                <a:spcPct val="20000"/>
              </a:spcBef>
              <a:buClr>
                <a:srgbClr val="990033"/>
              </a:buClr>
            </a:pPr>
            <a:endParaRPr lang="da-DK" altLang="da-DK" sz="2000" dirty="0"/>
          </a:p>
          <a:p>
            <a:pPr>
              <a:spcBef>
                <a:spcPct val="20000"/>
              </a:spcBef>
              <a:buClr>
                <a:srgbClr val="990033"/>
              </a:buClr>
            </a:pPr>
            <a:r>
              <a:rPr lang="da-DK" altLang="da-DK" dirty="0"/>
              <a:t>Udfyld relevant – tryk ”gem og luk” – det kan ske flere gange indtil udredningsforløb er afsluttet</a:t>
            </a:r>
          </a:p>
          <a:p>
            <a:endParaRPr lang="da-DK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E0DAE8-4D11-7DF9-AEFB-ABB54C016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25563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Brug af pop-up udredning</a:t>
            </a:r>
          </a:p>
        </p:txBody>
      </p:sp>
      <p:pic>
        <p:nvPicPr>
          <p:cNvPr id="5" name="Billede 8">
            <a:extLst>
              <a:ext uri="{FF2B5EF4-FFF2-40B4-BE49-F238E27FC236}">
                <a16:creationId xmlns:a16="http://schemas.microsoft.com/office/drawing/2014/main" id="{001D1772-8AA0-8EAD-35A4-CAC11B5655DA}"/>
              </a:ext>
            </a:extLst>
          </p:cNvPr>
          <p:cNvPicPr>
            <a:picLocks noGrp="1" noChangeAspect="1" noChangeArrowheads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1765" y="2270978"/>
            <a:ext cx="4087170" cy="2421649"/>
          </a:xfrm>
          <a:prstGeom prst="rect">
            <a:avLst/>
          </a:prstGeom>
          <a:noFill/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66DBB6A-A687-6A40-83FD-2A73CC92FB7E}"/>
              </a:ext>
            </a:extLst>
          </p:cNvPr>
          <p:cNvSpPr txBox="1"/>
          <p:nvPr/>
        </p:nvSpPr>
        <p:spPr>
          <a:xfrm>
            <a:off x="7171765" y="4849574"/>
            <a:ext cx="40871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dirty="0"/>
              <a:t>Udredning afsluttes enten med ”</a:t>
            </a:r>
            <a:r>
              <a:rPr lang="da-DK" sz="2000" dirty="0">
                <a:sym typeface="Symbol" panose="05050102010706020507" pitchFamily="18" charset="2"/>
              </a:rPr>
              <a:t>” </a:t>
            </a:r>
            <a:r>
              <a:rPr lang="da-DK" sz="2000" dirty="0"/>
              <a:t>afkræftet eller bekræftet en af følgende diagnoser: DF900, DF901, DF908, F988C</a:t>
            </a:r>
          </a:p>
        </p:txBody>
      </p:sp>
    </p:spTree>
    <p:extLst>
      <p:ext uri="{BB962C8B-B14F-4D97-AF65-F5344CB8AC3E}">
        <p14:creationId xmlns:p14="http://schemas.microsoft.com/office/powerpoint/2010/main" val="191750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4B6B5-354D-98F4-5B4B-C4668755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forstås ved udredningsparametre 1</a:t>
            </a:r>
          </a:p>
        </p:txBody>
      </p:sp>
      <p:graphicFrame>
        <p:nvGraphicFramePr>
          <p:cNvPr id="4" name="Pladsholder til indhold 7">
            <a:extLst>
              <a:ext uri="{FF2B5EF4-FFF2-40B4-BE49-F238E27FC236}">
                <a16:creationId xmlns:a16="http://schemas.microsoft.com/office/drawing/2014/main" id="{85CBC583-BEE6-FE96-E76C-19EE37E67ACC}"/>
              </a:ext>
            </a:extLst>
          </p:cNvPr>
          <p:cNvGraphicFramePr>
            <a:graphicFrameLocks/>
          </p:cNvGraphicFramePr>
          <p:nvPr/>
        </p:nvGraphicFramePr>
        <p:xfrm>
          <a:off x="2127874" y="2348881"/>
          <a:ext cx="8064896" cy="2518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9849">
                  <a:extLst>
                    <a:ext uri="{9D8B030D-6E8A-4147-A177-3AD203B41FA5}">
                      <a16:colId xmlns:a16="http://schemas.microsoft.com/office/drawing/2014/main" val="827931765"/>
                    </a:ext>
                  </a:extLst>
                </a:gridCol>
                <a:gridCol w="5615047">
                  <a:extLst>
                    <a:ext uri="{9D8B030D-6E8A-4147-A177-3AD203B41FA5}">
                      <a16:colId xmlns:a16="http://schemas.microsoft.com/office/drawing/2014/main" val="3178283316"/>
                    </a:ext>
                  </a:extLst>
                </a:gridCol>
              </a:tblGrid>
              <a:tr h="79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Pop-up punkt</a:t>
                      </a:r>
                    </a:p>
                  </a:txBody>
                  <a:tcPr marL="51762" marR="517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Infotekst</a:t>
                      </a:r>
                    </a:p>
                  </a:txBody>
                  <a:tcPr marL="51762" marR="51762" marT="0" marB="0"/>
                </a:tc>
                <a:extLst>
                  <a:ext uri="{0D108BD9-81ED-4DB2-BD59-A6C34878D82A}">
                    <a16:rowId xmlns:a16="http://schemas.microsoft.com/office/drawing/2014/main" val="2986948371"/>
                  </a:ext>
                </a:extLst>
              </a:tr>
              <a:tr h="664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</a:rPr>
                        <a:t>Udført somatisk undersøgelse/udredning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0" dirty="0">
                          <a:effectLst/>
                        </a:rPr>
                        <a:t> </a:t>
                      </a:r>
                      <a:endParaRPr lang="da-DK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2" marR="517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</a:rPr>
                        <a:t>Omfanget af en generel somatisk lægeundersøgelse er baseret på patientens kliniske fremtræden og anamnese.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</a:rPr>
                        <a:t>Der bør foretages: Generel somatisk lægeundersøgelse og neurologisk/motorisk screening jf. lokale instrukser, måling af vægt, højde, blodtryk og puls samt hjerte-lungestetoskopi.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2" marR="51762" marT="0" marB="0"/>
                </a:tc>
                <a:extLst>
                  <a:ext uri="{0D108BD9-81ED-4DB2-BD59-A6C34878D82A}">
                    <a16:rowId xmlns:a16="http://schemas.microsoft.com/office/drawing/2014/main" val="69544568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0" dirty="0">
                          <a:effectLst/>
                        </a:rPr>
                        <a:t>Udført semistruktureret diagnostisk interview</a:t>
                      </a:r>
                      <a:endParaRPr lang="da-DK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2" marR="517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Diagnostisk interview skal omfatte vurdering af ADHD kernesymptomer, differentialdiagnoser og komorbiditet med enten Kiddie-SADS, PSE-SCAN eller DAWBA.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2" marR="51762" marT="0" marB="0"/>
                </a:tc>
                <a:extLst>
                  <a:ext uri="{0D108BD9-81ED-4DB2-BD59-A6C34878D82A}">
                    <a16:rowId xmlns:a16="http://schemas.microsoft.com/office/drawing/2014/main" val="4161350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328517"/>
      </p:ext>
    </p:extLst>
  </p:cSld>
  <p:clrMapOvr>
    <a:masterClrMapping/>
  </p:clrMapOvr>
</p:sld>
</file>

<file path=ppt/theme/theme1.xml><?xml version="1.0" encoding="utf-8"?>
<a:theme xmlns:a="http://schemas.openxmlformats.org/drawingml/2006/main" name="eKvis">
  <a:themeElements>
    <a:clrScheme name="eKvis">
      <a:dk1>
        <a:srgbClr val="000000"/>
      </a:dk1>
      <a:lt1>
        <a:srgbClr val="FFFFFF"/>
      </a:lt1>
      <a:dk2>
        <a:srgbClr val="44546A"/>
      </a:dk2>
      <a:lt2>
        <a:srgbClr val="D9E1E8"/>
      </a:lt2>
      <a:accent1>
        <a:srgbClr val="BED2E0"/>
      </a:accent1>
      <a:accent2>
        <a:srgbClr val="0D364E"/>
      </a:accent2>
      <a:accent3>
        <a:srgbClr val="3C657D"/>
      </a:accent3>
      <a:accent4>
        <a:srgbClr val="C82A54"/>
      </a:accent4>
      <a:accent5>
        <a:srgbClr val="9B2346"/>
      </a:accent5>
      <a:accent6>
        <a:srgbClr val="584D53"/>
      </a:accent6>
      <a:hlink>
        <a:srgbClr val="0D364E"/>
      </a:hlink>
      <a:folHlink>
        <a:srgbClr val="0D364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vis" id="{2EBAE8E2-A94F-ED4A-98F2-5B4C9C275845}" vid="{1C6977EE-0820-2242-A2C6-6A1E74CA99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eKvis</Template>
  <TotalTime>3554</TotalTime>
  <Words>859</Words>
  <Application>Microsoft Office PowerPoint</Application>
  <PresentationFormat>Widescreen</PresentationFormat>
  <Paragraphs>109</Paragraphs>
  <Slides>16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3" baseType="lpstr">
      <vt:lpstr>Albert Sans SemiBold</vt:lpstr>
      <vt:lpstr>Symbol</vt:lpstr>
      <vt:lpstr>Arial</vt:lpstr>
      <vt:lpstr>Calibri</vt:lpstr>
      <vt:lpstr>Wingdings</vt:lpstr>
      <vt:lpstr>Albert Sans Medium</vt:lpstr>
      <vt:lpstr>eKvis</vt:lpstr>
      <vt:lpstr>Rapportering til ADHD-databasen - PP til klyngemøde</vt:lpstr>
      <vt:lpstr>Introduktion</vt:lpstr>
      <vt:lpstr>Mere om databasen</vt:lpstr>
      <vt:lpstr>Runde </vt:lpstr>
      <vt:lpstr>Tilmeldingsbilledet ser sådan ud:</vt:lpstr>
      <vt:lpstr>Information om administrationsmodulet</vt:lpstr>
      <vt:lpstr>Runde</vt:lpstr>
      <vt:lpstr>Brug af pop-up udredning</vt:lpstr>
      <vt:lpstr>Hvad forstås ved udredningsparametre 1</vt:lpstr>
      <vt:lpstr>Hvad forstås ved udredningsparametre 2</vt:lpstr>
      <vt:lpstr>Runde</vt:lpstr>
      <vt:lpstr>Brug af pop-up behandling</vt:lpstr>
      <vt:lpstr>Hvad forstås ved behandlingsparametrene</vt:lpstr>
      <vt:lpstr>Afslut registering = afslutning af pop-up </vt:lpstr>
      <vt:lpstr>Runde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Gry Bøndergaard</dc:creator>
  <cp:lastModifiedBy>Lisbet Plambech Andersen</cp:lastModifiedBy>
  <cp:revision>302</cp:revision>
  <dcterms:created xsi:type="dcterms:W3CDTF">2023-07-04T06:57:44Z</dcterms:created>
  <dcterms:modified xsi:type="dcterms:W3CDTF">2024-07-02T09:32:10Z</dcterms:modified>
</cp:coreProperties>
</file>