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0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</p:sldIdLst>
  <p:sldSz cx="12192000" cy="6858000"/>
  <p:notesSz cx="6858000" cy="9144000"/>
  <p:embeddedFontLst>
    <p:embeddedFont>
      <p:font typeface="Albert Sans Medium" pitchFamily="2" charset="0"/>
      <p:regular r:id="rId11"/>
      <p:italic r:id="rId12"/>
    </p:embeddedFont>
    <p:embeddedFont>
      <p:font typeface="Albert Sans SemiBold" pitchFamily="2" charset="0"/>
      <p:regular r:id="rId13"/>
      <p:bold r:id="rId14"/>
      <p:italic r:id="rId15"/>
      <p:boldItalic r:id="rId16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3"/>
    <p:restoredTop sz="96810"/>
  </p:normalViewPr>
  <p:slideViewPr>
    <p:cSldViewPr snapToGrid="0">
      <p:cViewPr varScale="1">
        <p:scale>
          <a:sx n="107" d="100"/>
          <a:sy n="107" d="100"/>
        </p:scale>
        <p:origin x="112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5FBE-94E4-4728-979E-3DB2647F785A}" type="datetimeFigureOut">
              <a:rPr lang="da-DK" smtClean="0"/>
              <a:t>02-07-2024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714C-E829-4ACA-AB9A-FB5F722415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604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E3053CC0-3B01-F1F7-F2E4-66D03A824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0BD3937B-6863-8784-577D-C0E87E3ED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F85143-C406-F089-83F0-4319E0A55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194468"/>
            <a:ext cx="7603630" cy="1776585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lang="da-DK" sz="6000" b="1" i="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Præsentations titel skrives her 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8031C8DF-FE8E-3248-D96A-FC9E59A58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542" y="4274957"/>
            <a:ext cx="7044775" cy="258532"/>
          </a:xfrm>
        </p:spPr>
        <p:txBody>
          <a:bodyPr anchor="b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Subtitel (Projekt/speciale …)</a:t>
            </a:r>
          </a:p>
        </p:txBody>
      </p:sp>
      <p:pic>
        <p:nvPicPr>
          <p:cNvPr id="18" name="Billede 17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337FB04E-8636-2A85-AD01-C53ADF44B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6" y="4274957"/>
            <a:ext cx="12200816" cy="2605245"/>
          </a:xfrm>
          <a:prstGeom prst="rect">
            <a:avLst/>
          </a:prstGeom>
        </p:spPr>
      </p:pic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3A83234B-F7E4-9140-4806-D57A2FA15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7555B9-C164-9D03-C159-FF57755D7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7280" y="463550"/>
            <a:ext cx="3010382" cy="26161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ENHEDEN FOR KVALITET I SPECIALLÆGEPRAKSIS</a:t>
            </a:r>
          </a:p>
        </p:txBody>
      </p:sp>
    </p:spTree>
    <p:extLst>
      <p:ext uri="{BB962C8B-B14F-4D97-AF65-F5344CB8AC3E}">
        <p14:creationId xmlns:p14="http://schemas.microsoft.com/office/powerpoint/2010/main" val="234851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halv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618" y="2421036"/>
            <a:ext cx="5314110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5648728" cy="59874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28C9C7F-90C8-B186-C733-7F539E0B3C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0617" y="1410152"/>
            <a:ext cx="5314109" cy="867930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+mn-lt"/>
              </a:defRPr>
            </a:lvl1pPr>
          </a:lstStyle>
          <a:p>
            <a:r>
              <a:rPr lang="da-DK" sz="2800" dirty="0"/>
              <a:t>Klik for at redigere titeltypografien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2/3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CCBAFA59-4140-F6D5-369D-17EEDBC73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5364" y="2421036"/>
            <a:ext cx="2439363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DFA55EB5-F601-CAF7-2F68-0168B2D5A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363" y="1797951"/>
            <a:ext cx="2439363" cy="480131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+mn-lt"/>
              </a:defRPr>
            </a:lvl1pPr>
          </a:lstStyle>
          <a:p>
            <a:r>
              <a:rPr lang="da-DK" sz="280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61651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2 im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242" y="4633104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383444-AC37-55DF-C8AE-95A87EC18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682865"/>
            <a:ext cx="11250336" cy="948712"/>
          </a:xfrm>
        </p:spPr>
        <p:txBody>
          <a:bodyPr anchor="t"/>
          <a:lstStyle/>
          <a:p>
            <a:r>
              <a:rPr lang="da-DK" dirty="0"/>
              <a:t>Klik for at redigere overskrift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98DC2D07-A72D-CF1E-A840-B0AAF446F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6328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billede 20">
            <a:extLst>
              <a:ext uri="{FF2B5EF4-FFF2-40B4-BE49-F238E27FC236}">
                <a16:creationId xmlns:a16="http://schemas.microsoft.com/office/drawing/2014/main" id="{9E3774E3-458D-2365-E316-A4F9052C2A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9242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9E45CC3D-5FFD-F36B-D3A3-DAF36BD9E8B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66328" y="4633103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5394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1ED28DB-B1F8-928B-74EB-529C47E84E21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48617" y="3951897"/>
            <a:ext cx="3600000" cy="1857277"/>
          </a:xfrm>
          <a:prstGeom prst="roundRect">
            <a:avLst>
              <a:gd name="adj" fmla="val 10358"/>
            </a:avLst>
          </a:prstGeom>
          <a:solidFill>
            <a:schemeClr val="accent4"/>
          </a:solidFill>
        </p:spPr>
        <p:txBody>
          <a:bodyPr vert="horz" lIns="324000" tIns="251999" rIns="324000" bIns="251999" anchor="b" anchorCtr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da-DK" dirty="0"/>
              <a:t>Klik for at redigere teksten i masteren. Højden på boksen tilpasser sig alt efter tekstmængde.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 un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132" y="4483207"/>
            <a:ext cx="755821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7558209" cy="331268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6C6AA92C-4F7D-05BE-FAF2-D98A7260FC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42055" y="477000"/>
            <a:ext cx="3366179" cy="195124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67D6278C-6F9B-9275-94FD-8159F8DD923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42057" y="3467983"/>
            <a:ext cx="3366178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0B0BFD-C04D-F02A-50AC-C873E530B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132" y="4112546"/>
            <a:ext cx="7558209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896259C-CE58-63CE-3616-0232A3762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2055" y="2808468"/>
            <a:ext cx="3366179" cy="590931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8" name="Billede 7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0071C34A-10FD-44F3-5181-2042893CA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row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sort, skærmbillede&#10;&#10;Automatisk genereret beskrivelse">
            <a:extLst>
              <a:ext uri="{FF2B5EF4-FFF2-40B4-BE49-F238E27FC236}">
                <a16:creationId xmlns:a16="http://schemas.microsoft.com/office/drawing/2014/main" id="{5CA676BB-56CB-5EFA-114A-9CEB447DE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302" y="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E8566C6-79C6-C0EE-0130-4392413B37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B09F4AAC-9DC4-BA91-88BB-5951E85BB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rød&#10;&#10;Automatisk genereret beskrivelse">
            <a:extLst>
              <a:ext uri="{FF2B5EF4-FFF2-40B4-BE49-F238E27FC236}">
                <a16:creationId xmlns:a16="http://schemas.microsoft.com/office/drawing/2014/main" id="{AC2FCFF1-538E-ED0F-C60D-C5E829431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89" y="-5393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B2EC8494-13C7-1271-3E23-25B6C66F10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553708D7-B085-A967-A36D-1F599AFF12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413" y="1413101"/>
            <a:ext cx="10972800" cy="57551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4417" y="2060849"/>
            <a:ext cx="10972800" cy="4176440"/>
          </a:xfrm>
        </p:spPr>
        <p:txBody>
          <a:bodyPr/>
          <a:lstStyle>
            <a:lvl1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 sz="2400"/>
            </a:lvl1pPr>
            <a:lvl2pPr marL="7429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a-DK" altLang="da-DK"/>
              <a:t>DRFO’s Årsmøde 29. okt. 2015</a:t>
            </a:r>
          </a:p>
        </p:txBody>
      </p:sp>
    </p:spTree>
    <p:extLst>
      <p:ext uri="{BB962C8B-B14F-4D97-AF65-F5344CB8AC3E}">
        <p14:creationId xmlns:p14="http://schemas.microsoft.com/office/powerpoint/2010/main" val="222534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4417" y="2204765"/>
            <a:ext cx="5384800" cy="403252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12417" y="2204764"/>
            <a:ext cx="5384800" cy="4032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dato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BE107-6AC4-42B8-9140-AE114AFCAA3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7487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2270978"/>
            <a:ext cx="3542444" cy="10064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DDCD315-02BA-7892-6BEA-FF51E22FDC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43870" y="2270978"/>
            <a:ext cx="3542444" cy="10064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0064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7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>
            <a:extLst>
              <a:ext uri="{FF2B5EF4-FFF2-40B4-BE49-F238E27FC236}">
                <a16:creationId xmlns:a16="http://schemas.microsoft.com/office/drawing/2014/main" id="{DB438768-D223-2DC3-B733-F6EAA194B7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37B26D4-1E43-74BE-E9B1-033521F959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09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A28DFDB-0895-B6E1-1A1B-3C43D71D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769488"/>
            <a:ext cx="8076007" cy="1754326"/>
          </a:xfrm>
        </p:spPr>
        <p:txBody>
          <a:bodyPr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 err="1"/>
              <a:t>Breaker</a:t>
            </a:r>
            <a:r>
              <a:rPr lang="da-DK" dirty="0"/>
              <a:t> slide</a:t>
            </a:r>
            <a:br>
              <a:rPr lang="da-DK" dirty="0"/>
            </a:br>
            <a:r>
              <a:rPr lang="da-DK" dirty="0"/>
              <a:t>Overskrift skrives her</a:t>
            </a:r>
          </a:p>
        </p:txBody>
      </p:sp>
      <p:pic>
        <p:nvPicPr>
          <p:cNvPr id="3" name="Billede 2" descr="Et billede, der indeholder Grafik&#10;&#10;Automatisk genereret beskrivelse">
            <a:extLst>
              <a:ext uri="{FF2B5EF4-FFF2-40B4-BE49-F238E27FC236}">
                <a16:creationId xmlns:a16="http://schemas.microsoft.com/office/drawing/2014/main" id="{D7F6EC8B-BB03-DF67-6ECD-A5FE474D88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1138"/>
            <a:ext cx="12200809" cy="2566862"/>
          </a:xfrm>
          <a:prstGeom prst="rect">
            <a:avLst/>
          </a:prstGeom>
        </p:spPr>
      </p:pic>
      <p:pic>
        <p:nvPicPr>
          <p:cNvPr id="10" name="Billede 9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712A9BC6-DDD9-83B6-895E-60C35554B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opstill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DDF239-120A-B622-26EE-F1BB8057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325268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Punkt 2</a:t>
            </a:r>
          </a:p>
          <a:p>
            <a:pPr lvl="1"/>
            <a:r>
              <a:rPr lang="da-DK" dirty="0"/>
              <a:t>-</a:t>
            </a:r>
            <a:r>
              <a:rPr lang="da-DK" dirty="0" err="1"/>
              <a:t>kjkjv</a:t>
            </a:r>
            <a:endParaRPr lang="da-DK" dirty="0"/>
          </a:p>
          <a:p>
            <a:pPr lvl="1"/>
            <a:r>
              <a:rPr lang="da-DK" dirty="0"/>
              <a:t>M – </a:t>
            </a:r>
            <a:r>
              <a:rPr lang="da-DK" dirty="0" err="1"/>
              <a:t>jk-jb</a:t>
            </a:r>
            <a:endParaRPr lang="da-DK" dirty="0"/>
          </a:p>
          <a:p>
            <a:pPr lvl="0"/>
            <a:r>
              <a:rPr lang="da-DK" dirty="0" err="1"/>
              <a:t>oduibfowbow</a:t>
            </a:r>
            <a:endParaRPr lang="da-DK" dirty="0"/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 err="1"/>
              <a:t>Kjb</a:t>
            </a:r>
            <a:endParaRPr lang="da-DK" dirty="0"/>
          </a:p>
          <a:p>
            <a:pPr lvl="0"/>
            <a:r>
              <a:rPr lang="da-DK" dirty="0" err="1"/>
              <a:t>Lbkbæ</a:t>
            </a:r>
            <a:endParaRPr lang="da-DK" dirty="0"/>
          </a:p>
          <a:p>
            <a:pPr lvl="1"/>
            <a:r>
              <a:rPr lang="da-DK" dirty="0" err="1"/>
              <a:t>øljbævæiv</a:t>
            </a:r>
            <a:endParaRPr lang="da-DK" dirty="0"/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72141CFE-CC09-1A4D-0826-A096DFEA0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6BD69B1-31F3-A31F-F762-DE2101DD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701731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394960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0490743B-8900-62F4-25C0-D0CA6A115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1048624"/>
            <a:ext cx="11213487" cy="4634329"/>
          </a:xfrm>
        </p:spPr>
        <p:txBody>
          <a:bodyPr anchor="ctr"/>
          <a:lstStyle>
            <a:lvl1pPr>
              <a:defRPr b="0" i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4479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33F98-05D2-F791-5BFE-D578D3E9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2270978"/>
            <a:ext cx="11213487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6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2" name="Billede 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87406434-ED30-C4BB-9280-5E74E07B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2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70978"/>
            <a:ext cx="5490883" cy="2194447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3C8BFCA-B0A4-7085-086D-0FF4F786E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5BAA5A3-A0E0-C508-4B5A-8738909ADB6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3576" y="2270978"/>
            <a:ext cx="5490883" cy="2194447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95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1075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6595EDE0-AFF5-FB1E-156B-4FA04919D00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51857" y="227992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7242F77-4E08-A0CC-26AD-7C2A08308C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270977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5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1075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7242F77-4E08-A0CC-26AD-7C2A08308C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270977"/>
            <a:ext cx="7485478" cy="1346010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561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F93712-A947-DD94-8A2F-580E8E20D4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540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45AEC126-AB5C-79B9-EB97-7A22C833777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7541" y="2776308"/>
            <a:ext cx="3600000" cy="2156488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 err="1"/>
              <a:t>Ækd</a:t>
            </a:r>
            <a:r>
              <a:rPr lang="da-DK" dirty="0"/>
              <a:t> cn</a:t>
            </a:r>
          </a:p>
          <a:p>
            <a:pPr lvl="0"/>
            <a:r>
              <a:rPr lang="da-DK" dirty="0"/>
              <a:t>Punkt 2</a:t>
            </a:r>
          </a:p>
          <a:p>
            <a:pPr lvl="1"/>
            <a:r>
              <a:rPr lang="da-DK" dirty="0"/>
              <a:t>, </a:t>
            </a:r>
            <a:r>
              <a:rPr lang="da-DK" dirty="0" err="1"/>
              <a:t>cæk</a:t>
            </a:r>
            <a:r>
              <a:rPr lang="da-DK" dirty="0"/>
              <a:t> 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304507-A945-B134-2894-7370BC21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11128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559BE144-EA76-2B88-0394-0B0155C49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1C95E0D-9CED-AFB1-A2D1-9C7AEED54F3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95999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BB796A7A-BC66-B36A-083F-943F2381C53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96000" y="2776308"/>
            <a:ext cx="3600000" cy="14655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F8053E2A-E3ED-0BF0-FD8E-AA825C00FA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94459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A080F621-32C1-8B57-9086-53A31BD16B0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094460" y="2776308"/>
            <a:ext cx="3600000" cy="14655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54604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542BFC-893B-EC8D-E5A2-89CD074D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53" y="9388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F31837-28E5-923F-E4A4-9C5EB3ECB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153" y="2399367"/>
            <a:ext cx="10515600" cy="355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3" r:id="rId3"/>
    <p:sldLayoutId id="2147483661" r:id="rId4"/>
    <p:sldLayoutId id="2147483674" r:id="rId5"/>
    <p:sldLayoutId id="2147483664" r:id="rId6"/>
    <p:sldLayoutId id="2147483673" r:id="rId7"/>
    <p:sldLayoutId id="2147483677" r:id="rId8"/>
    <p:sldLayoutId id="2147483665" r:id="rId9"/>
    <p:sldLayoutId id="2147483668" r:id="rId10"/>
    <p:sldLayoutId id="2147483676" r:id="rId11"/>
    <p:sldLayoutId id="2147483675" r:id="rId12"/>
    <p:sldLayoutId id="2147483670" r:id="rId13"/>
    <p:sldLayoutId id="2147483671" r:id="rId14"/>
    <p:sldLayoutId id="2147483662" r:id="rId15"/>
    <p:sldLayoutId id="2147483672" r:id="rId16"/>
    <p:sldLayoutId id="2147483679" r:id="rId17"/>
    <p:sldLayoutId id="2147483680" r:id="rId18"/>
    <p:sldLayoutId id="214748368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Tx/>
        <a:buBlip>
          <a:blip r:embed="rId21"/>
        </a:buBlip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dsholder til billede 32" descr="Et billede, der indeholder håndskrift, sort-hvid, Sort-hvid fotografering, typografi&#10;&#10;Automatisk genereret beskrivelse">
            <a:extLst>
              <a:ext uri="{FF2B5EF4-FFF2-40B4-BE49-F238E27FC236}">
                <a16:creationId xmlns:a16="http://schemas.microsoft.com/office/drawing/2014/main" id="{C185B6BC-A945-28AA-8DB4-933775109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00196B0-5757-7479-211D-9A3653B4E6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01C252E-7089-77F6-5DB3-6F61A0E2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2811417"/>
            <a:ext cx="7603630" cy="923330"/>
          </a:xfrm>
        </p:spPr>
        <p:txBody>
          <a:bodyPr/>
          <a:lstStyle/>
          <a:p>
            <a:r>
              <a:rPr lang="da-DK" dirty="0"/>
              <a:t>UTH i min klinik 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1018534B-0E4B-F117-160B-BD0000B19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Præsentation til klyngemøde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14B899-D678-8D45-A9BF-3FF9EC37D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3" name="Billede 22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C98B79DA-77C9-E774-5548-4A037D42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6" y="4274957"/>
            <a:ext cx="12200816" cy="2605245"/>
          </a:xfrm>
          <a:prstGeom prst="rect">
            <a:avLst/>
          </a:prstGeom>
        </p:spPr>
      </p:pic>
      <p:pic>
        <p:nvPicPr>
          <p:cNvPr id="12" name="Billede 1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A08BFB9A-635E-49C7-D6A5-BF350469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0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EE6EE61-303A-B6B4-F70F-1755E2944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557695"/>
            <a:ext cx="9515591" cy="3247387"/>
          </a:xfrm>
        </p:spPr>
        <p:txBody>
          <a:bodyPr/>
          <a:lstStyle/>
          <a:p>
            <a:pPr marL="0" indent="0">
              <a:buNone/>
            </a:pPr>
            <a:endParaRPr lang="da-DK" b="0" i="0" dirty="0"/>
          </a:p>
          <a:p>
            <a:pPr marL="0" indent="0">
              <a:buNone/>
            </a:pPr>
            <a:r>
              <a:rPr lang="da-DK" b="0" i="0" dirty="0"/>
              <a:t>Alle som udfører sundhedsfaglige opgaver har pligt til at rapportere utilsigtede hændelser mhp. læring – både lokalt og i sundhedsvæsenet</a:t>
            </a:r>
          </a:p>
          <a:p>
            <a:r>
              <a:rPr lang="da-DK" b="0" i="0" dirty="0"/>
              <a:t>Alle klinikker har arbejdet med UTH ifm. akkrediteringen -  brug klyngen til at genbesøge emnet og drøfte jeres erfaringer med </a:t>
            </a:r>
            <a:r>
              <a:rPr lang="da-DK" b="0" i="0" dirty="0" err="1"/>
              <a:t>UTH’er</a:t>
            </a:r>
            <a:r>
              <a:rPr lang="da-DK" b="0" i="0" dirty="0"/>
              <a:t> på tværs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Pr. 1. juli 2023 er der opdateret i bekendtgørelsen om rapportering af </a:t>
            </a:r>
            <a:r>
              <a:rPr lang="da-DK" dirty="0" err="1"/>
              <a:t>UTH’er</a:t>
            </a:r>
            <a:r>
              <a:rPr lang="da-DK" dirty="0"/>
              <a:t> </a:t>
            </a:r>
          </a:p>
          <a:p>
            <a:r>
              <a:rPr lang="da-DK" dirty="0"/>
              <a:t>Bliv ajour med ændringerne og drøft det i klyngen</a:t>
            </a:r>
            <a:endParaRPr lang="en-US" dirty="0"/>
          </a:p>
          <a:p>
            <a:endParaRPr lang="da-DK" b="0" i="0" dirty="0"/>
          </a:p>
          <a:p>
            <a:endParaRPr lang="da-DK" dirty="0"/>
          </a:p>
          <a:p>
            <a:pPr marL="0" indent="0">
              <a:buNone/>
            </a:pPr>
            <a:endParaRPr lang="da-DK" b="0" i="0" dirty="0"/>
          </a:p>
          <a:p>
            <a:pPr marL="0" indent="0">
              <a:buNone/>
            </a:pPr>
            <a:endParaRPr lang="da-DK" b="0" i="0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E0DBD-9260-A2B4-0E49-4153CBB2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701731"/>
          </a:xfrm>
        </p:spPr>
        <p:txBody>
          <a:bodyPr/>
          <a:lstStyle/>
          <a:p>
            <a:r>
              <a:rPr lang="da-DK" dirty="0"/>
              <a:t>Introduktion</a:t>
            </a:r>
          </a:p>
        </p:txBody>
      </p:sp>
    </p:spTree>
    <p:extLst>
      <p:ext uri="{BB962C8B-B14F-4D97-AF65-F5344CB8AC3E}">
        <p14:creationId xmlns:p14="http://schemas.microsoft.com/office/powerpoint/2010/main" val="182441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863E5C6-B0F9-D6E6-4CE0-3D198D33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rapporteres?</a:t>
            </a:r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2B9EE3D4-9FFD-2FBC-C482-DDE7288139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4039" b="-337"/>
          <a:stretch/>
        </p:blipFill>
        <p:spPr>
          <a:xfrm>
            <a:off x="6252879" y="1631576"/>
            <a:ext cx="5486401" cy="3709412"/>
          </a:xfrm>
        </p:spPr>
      </p:pic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BC8961F0-A1F6-DA6C-61A2-4CCD203649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2145" t="3133" r="-2145" b="-12121"/>
          <a:stretch/>
        </p:blipFill>
        <p:spPr>
          <a:xfrm>
            <a:off x="492691" y="1631575"/>
            <a:ext cx="5486401" cy="3709413"/>
          </a:xfrm>
        </p:spPr>
      </p:pic>
    </p:spTree>
    <p:extLst>
      <p:ext uri="{BB962C8B-B14F-4D97-AF65-F5344CB8AC3E}">
        <p14:creationId xmlns:p14="http://schemas.microsoft.com/office/powerpoint/2010/main" val="182447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E8679CC-75E6-D19F-1BB6-FB68FF5B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701731"/>
          </a:xfrm>
        </p:spPr>
        <p:txBody>
          <a:bodyPr/>
          <a:lstStyle/>
          <a:p>
            <a:r>
              <a:rPr lang="da-DK" dirty="0"/>
              <a:t>Drøftelser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F504F8A-9228-37AD-FE9D-71A3ED77C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1557695"/>
            <a:ext cx="10257976" cy="4334520"/>
          </a:xfrm>
        </p:spPr>
        <p:txBody>
          <a:bodyPr/>
          <a:lstStyle/>
          <a:p>
            <a:pPr lvl="0"/>
            <a:endParaRPr lang="da-DK" dirty="0"/>
          </a:p>
          <a:p>
            <a:pPr lvl="0"/>
            <a:r>
              <a:rPr lang="da-DK" dirty="0"/>
              <a:t>Hvilke typer hændelser har I flest af?</a:t>
            </a:r>
            <a:br>
              <a:rPr lang="da-DK" dirty="0"/>
            </a:br>
            <a:r>
              <a:rPr lang="da-DK" dirty="0"/>
              <a:t>- Er de særlige for jeres speciale?</a:t>
            </a:r>
            <a:br>
              <a:rPr lang="da-DK" dirty="0"/>
            </a:br>
            <a:endParaRPr lang="en-US" dirty="0"/>
          </a:p>
          <a:p>
            <a:pPr lvl="0"/>
            <a:r>
              <a:rPr lang="da-DK" dirty="0"/>
              <a:t>Bliver hændelser i klinikken rapporteret? </a:t>
            </a:r>
            <a:br>
              <a:rPr lang="da-DK" dirty="0"/>
            </a:br>
            <a:r>
              <a:rPr lang="da-DK" dirty="0"/>
              <a:t>- Hvis ikke – hvad er årsagen?</a:t>
            </a:r>
            <a:br>
              <a:rPr lang="da-DK" dirty="0"/>
            </a:br>
            <a:endParaRPr lang="da-DK" dirty="0"/>
          </a:p>
          <a:p>
            <a:pPr lvl="0"/>
            <a:r>
              <a:rPr lang="da-DK" dirty="0"/>
              <a:t>Hvem har eksempler på en velfungerende organisering af UTH-arbejdet i jeres klinik?</a:t>
            </a:r>
            <a:br>
              <a:rPr lang="da-DK" dirty="0"/>
            </a:br>
            <a:endParaRPr lang="da-DK" dirty="0"/>
          </a:p>
          <a:p>
            <a:r>
              <a:rPr lang="da-DK" dirty="0"/>
              <a:t>Drøft hvilke hændelser I vil rapportere, når det nye kriterie er, at hændelsen kan skabe læring, dvs. </a:t>
            </a:r>
            <a:r>
              <a:rPr lang="da-DK" dirty="0" err="1"/>
              <a:t>UTH’er</a:t>
            </a:r>
            <a:r>
              <a:rPr lang="da-DK" dirty="0"/>
              <a:t> som I kan få noget ud af at drøfte og handle på i klinikken. </a:t>
            </a:r>
            <a:endParaRPr lang="en-US" dirty="0"/>
          </a:p>
          <a:p>
            <a:pPr marL="0" lvl="0" indent="0">
              <a:buNone/>
            </a:pP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864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2B9EE3D4-9FFD-2FBC-C482-DDE7288139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820" t="1" r="-1237" b="997"/>
          <a:stretch/>
        </p:blipFill>
        <p:spPr>
          <a:xfrm>
            <a:off x="382528" y="1672058"/>
            <a:ext cx="6480653" cy="4122160"/>
          </a:xfrm>
        </p:spPr>
      </p:pic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7E578FA-7C02-CACD-23DD-4E5CE1C190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528" y="0"/>
            <a:ext cx="11160640" cy="1311128"/>
          </a:xfrm>
        </p:spPr>
        <p:txBody>
          <a:bodyPr anchor="b"/>
          <a:lstStyle/>
          <a:p>
            <a:r>
              <a:rPr lang="da-DK" sz="4400" dirty="0"/>
              <a:t>Alvorlige hændelser i speciallægepraksis 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63015CEA-D6B1-7ED8-68B6-FF2FCA7CA425}"/>
              </a:ext>
            </a:extLst>
          </p:cNvPr>
          <p:cNvSpPr txBox="1">
            <a:spLocks/>
          </p:cNvSpPr>
          <p:nvPr/>
        </p:nvSpPr>
        <p:spPr>
          <a:xfrm>
            <a:off x="6942636" y="1573040"/>
            <a:ext cx="4866836" cy="343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a-DK" dirty="0"/>
            </a:br>
            <a:endParaRPr lang="da-DK" dirty="0"/>
          </a:p>
        </p:txBody>
      </p:sp>
      <p:sp>
        <p:nvSpPr>
          <p:cNvPr id="5" name="Pladsholder til indhold 8">
            <a:extLst>
              <a:ext uri="{FF2B5EF4-FFF2-40B4-BE49-F238E27FC236}">
                <a16:creationId xmlns:a16="http://schemas.microsoft.com/office/drawing/2014/main" id="{1291909C-A7EF-83EF-A539-D6D30D69BF2B}"/>
              </a:ext>
            </a:extLst>
          </p:cNvPr>
          <p:cNvSpPr txBox="1">
            <a:spLocks/>
          </p:cNvSpPr>
          <p:nvPr/>
        </p:nvSpPr>
        <p:spPr>
          <a:xfrm>
            <a:off x="7208940" y="2496811"/>
            <a:ext cx="4600532" cy="4620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3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>
                <a:latin typeface="+mn-lt"/>
              </a:rPr>
              <a:t>Har nogen i klyngen oplevet en alvorlig UTH i klinikken?</a:t>
            </a:r>
            <a:br>
              <a:rPr lang="da-DK" sz="2000" dirty="0">
                <a:latin typeface="+mn-lt"/>
              </a:rPr>
            </a:br>
            <a:endParaRPr lang="da-DK" sz="2000" dirty="0">
              <a:latin typeface="+mn-lt"/>
            </a:endParaRPr>
          </a:p>
          <a:p>
            <a:r>
              <a:rPr lang="da-DK" sz="2000" dirty="0">
                <a:latin typeface="+mn-lt"/>
              </a:rPr>
              <a:t>Hvordan håndterede klinikken det overfor patienten?</a:t>
            </a:r>
            <a:br>
              <a:rPr lang="da-DK" sz="2000" dirty="0">
                <a:latin typeface="+mn-lt"/>
              </a:rPr>
            </a:br>
            <a:endParaRPr lang="da-DK" sz="2000" dirty="0">
              <a:latin typeface="+mn-lt"/>
            </a:endParaRPr>
          </a:p>
          <a:p>
            <a:r>
              <a:rPr lang="da-DK" sz="2000" dirty="0">
                <a:latin typeface="+mn-lt"/>
              </a:rPr>
              <a:t>Hvordan håndterede du det i forhold til dig selv og evt. involveret personale?</a:t>
            </a:r>
          </a:p>
          <a:p>
            <a:pPr marL="0" indent="0">
              <a:buNone/>
            </a:pPr>
            <a:endParaRPr lang="da-DK" sz="2400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465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7E578FA-7C02-CACD-23DD-4E5CE1C190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528" y="544257"/>
            <a:ext cx="11160640" cy="701731"/>
          </a:xfrm>
        </p:spPr>
        <p:txBody>
          <a:bodyPr anchor="b"/>
          <a:lstStyle/>
          <a:p>
            <a:r>
              <a:rPr lang="da-DK" sz="4400" dirty="0"/>
              <a:t>Et eksempel på læring 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63015CEA-D6B1-7ED8-68B6-FF2FCA7CA425}"/>
              </a:ext>
            </a:extLst>
          </p:cNvPr>
          <p:cNvSpPr txBox="1">
            <a:spLocks/>
          </p:cNvSpPr>
          <p:nvPr/>
        </p:nvSpPr>
        <p:spPr>
          <a:xfrm>
            <a:off x="6942636" y="1573040"/>
            <a:ext cx="4866836" cy="343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a-DK" dirty="0"/>
            </a:br>
            <a:endParaRPr lang="da-DK" dirty="0"/>
          </a:p>
        </p:txBody>
      </p:sp>
      <p:sp>
        <p:nvSpPr>
          <p:cNvPr id="5" name="Pladsholder til indhold 8">
            <a:extLst>
              <a:ext uri="{FF2B5EF4-FFF2-40B4-BE49-F238E27FC236}">
                <a16:creationId xmlns:a16="http://schemas.microsoft.com/office/drawing/2014/main" id="{1291909C-A7EF-83EF-A539-D6D30D69BF2B}"/>
              </a:ext>
            </a:extLst>
          </p:cNvPr>
          <p:cNvSpPr txBox="1">
            <a:spLocks/>
          </p:cNvSpPr>
          <p:nvPr/>
        </p:nvSpPr>
        <p:spPr>
          <a:xfrm>
            <a:off x="6096000" y="1466777"/>
            <a:ext cx="5311366" cy="4620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2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2000" dirty="0">
              <a:latin typeface="+mn-lt"/>
            </a:endParaRPr>
          </a:p>
          <a:p>
            <a:r>
              <a:rPr lang="da-DK" sz="2000" dirty="0">
                <a:latin typeface="+mn-lt"/>
              </a:rPr>
              <a:t>Der er i eksemplet fokus på at forbedre en generel sikker arbejdsgang i klinikken, frem for en løsningen, hvor medarbejder B skal være mere grundig</a:t>
            </a:r>
            <a:br>
              <a:rPr lang="da-DK" sz="2000" dirty="0">
                <a:latin typeface="+mn-lt"/>
              </a:rPr>
            </a:br>
            <a:endParaRPr lang="da-DK" sz="2000" dirty="0">
              <a:latin typeface="+mn-lt"/>
            </a:endParaRPr>
          </a:p>
          <a:p>
            <a:r>
              <a:rPr lang="da-DK" sz="2000" dirty="0">
                <a:latin typeface="+mn-lt"/>
              </a:rPr>
              <a:t>Giv eksempler på hvordan I har ændret arbejdsgange og procedure, så det hjælper jer og jeres medarbejdere med at forebygge at de ikke at kommer til at begå fejl </a:t>
            </a:r>
          </a:p>
          <a:p>
            <a:pPr marL="0" indent="0">
              <a:buNone/>
            </a:pPr>
            <a:br>
              <a:rPr lang="da-DK" sz="2000" dirty="0"/>
            </a:br>
            <a:endParaRPr lang="da-DK" sz="2000" dirty="0"/>
          </a:p>
          <a:p>
            <a:pPr marL="0" indent="0">
              <a:buNone/>
            </a:pPr>
            <a:endParaRPr lang="da-DK" sz="2400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838BB6E-E373-1D0B-8126-FD72A70C0A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6C8B3"/>
              </a:clrFrom>
              <a:clrTo>
                <a:srgbClr val="D6C8B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2585" y="1466777"/>
            <a:ext cx="4225586" cy="4961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192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38F89D9-4C32-6966-9264-70F3A8B0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0" y="1926454"/>
            <a:ext cx="6755515" cy="4617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E8679CC-75E6-D19F-1BB6-FB68FF5B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777039"/>
            <a:ext cx="11034552" cy="954107"/>
          </a:xfrm>
        </p:spPr>
        <p:txBody>
          <a:bodyPr anchor="t">
            <a:normAutofit/>
          </a:bodyPr>
          <a:lstStyle/>
          <a:p>
            <a:r>
              <a:rPr lang="da-DK" dirty="0"/>
              <a:t>Bruger I de regionale risikomanagere?</a:t>
            </a:r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4AC3A0C-A3C5-4C5E-C6EF-D372E6EAFBF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770904" y="2013539"/>
            <a:ext cx="3542444" cy="4154507"/>
          </a:xfrm>
        </p:spPr>
        <p:txBody>
          <a:bodyPr>
            <a:normAutofit/>
          </a:bodyPr>
          <a:lstStyle/>
          <a:p>
            <a:endParaRPr lang="da-DK" sz="2000" dirty="0"/>
          </a:p>
          <a:p>
            <a:r>
              <a:rPr lang="da-DK" sz="2000" dirty="0"/>
              <a:t>Se eksempel på tilbud fra Region Hovedstaden</a:t>
            </a:r>
            <a:br>
              <a:rPr lang="da-DK" sz="2000" dirty="0"/>
            </a:br>
            <a:endParaRPr lang="da-DK" sz="2000" dirty="0"/>
          </a:p>
          <a:p>
            <a:r>
              <a:rPr lang="da-DK" sz="2000" dirty="0"/>
              <a:t>Hvordan er dialogen med risikomanageren, hvis I har haft en UTH?</a:t>
            </a:r>
            <a:br>
              <a:rPr lang="da-DK" sz="2000" dirty="0"/>
            </a:br>
            <a:endParaRPr lang="da-DK" sz="2000" dirty="0"/>
          </a:p>
          <a:p>
            <a:r>
              <a:rPr lang="da-DK" sz="2000" dirty="0"/>
              <a:t>Kan I forbedre noget i dialogen?</a:t>
            </a:r>
          </a:p>
          <a:p>
            <a:endParaRPr lang="da-DK" sz="17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383CC21-0DC7-8814-6900-136BAB554488}"/>
              </a:ext>
            </a:extLst>
          </p:cNvPr>
          <p:cNvSpPr/>
          <p:nvPr/>
        </p:nvSpPr>
        <p:spPr>
          <a:xfrm>
            <a:off x="3561806" y="3535680"/>
            <a:ext cx="1889083" cy="25452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5008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61E0DBD-9260-A2B4-0E49-4153CBB2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1048624"/>
            <a:ext cx="11450618" cy="1325563"/>
          </a:xfrm>
        </p:spPr>
        <p:txBody>
          <a:bodyPr/>
          <a:lstStyle/>
          <a:p>
            <a:r>
              <a:rPr lang="da-DK" dirty="0"/>
              <a:t>Opsamling</a:t>
            </a:r>
            <a:endParaRPr lang="da-DK" sz="1600" dirty="0"/>
          </a:p>
        </p:txBody>
      </p:sp>
      <p:sp>
        <p:nvSpPr>
          <p:cNvPr id="3" name="Pladsholder til tekst 1">
            <a:extLst>
              <a:ext uri="{FF2B5EF4-FFF2-40B4-BE49-F238E27FC236}">
                <a16:creationId xmlns:a16="http://schemas.microsoft.com/office/drawing/2014/main" id="{25D249FE-D673-AE57-7026-A0C088392A59}"/>
              </a:ext>
            </a:extLst>
          </p:cNvPr>
          <p:cNvSpPr txBox="1">
            <a:spLocks/>
          </p:cNvSpPr>
          <p:nvPr/>
        </p:nvSpPr>
        <p:spPr>
          <a:xfrm>
            <a:off x="591506" y="2095021"/>
            <a:ext cx="8661136" cy="41545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2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>
                <a:latin typeface="+mn-lt"/>
              </a:rPr>
              <a:t>Er der spørgsmål, I skal have afklaret?</a:t>
            </a:r>
          </a:p>
          <a:p>
            <a:pPr lvl="1"/>
            <a:r>
              <a:rPr lang="da-DK" sz="1600" dirty="0">
                <a:latin typeface="+mn-lt"/>
              </a:rPr>
              <a:t>Hvem gør hvad?</a:t>
            </a:r>
          </a:p>
          <a:p>
            <a:pPr lvl="1"/>
            <a:r>
              <a:rPr lang="da-DK" sz="1600" dirty="0">
                <a:latin typeface="+mn-lt"/>
              </a:rPr>
              <a:t>Hvordan formidles svaret til hele klyngen?</a:t>
            </a:r>
            <a:br>
              <a:rPr lang="da-DK" sz="1600" dirty="0">
                <a:latin typeface="+mn-lt"/>
              </a:rPr>
            </a:br>
            <a:endParaRPr lang="da-DK" sz="1600" dirty="0">
              <a:latin typeface="+mn-lt"/>
            </a:endParaRPr>
          </a:p>
          <a:p>
            <a:r>
              <a:rPr lang="da-DK" sz="2000" dirty="0">
                <a:solidFill>
                  <a:prstClr val="black"/>
                </a:solidFill>
                <a:latin typeface="+mn-lt"/>
              </a:rPr>
              <a:t>Er der noget, I skal gøre/forandre hjemme i egen klinik?</a:t>
            </a:r>
          </a:p>
          <a:p>
            <a:pPr lvl="1"/>
            <a:r>
              <a:rPr lang="da-DK" sz="1600" dirty="0" err="1">
                <a:solidFill>
                  <a:prstClr val="black"/>
                </a:solidFill>
                <a:latin typeface="+mn-lt"/>
              </a:rPr>
              <a:t>f.eks</a:t>
            </a:r>
            <a:r>
              <a:rPr lang="da-DK" sz="1600" dirty="0">
                <a:solidFill>
                  <a:prstClr val="black"/>
                </a:solidFill>
                <a:latin typeface="+mn-lt"/>
              </a:rPr>
              <a:t> formidling af infoark om ny bekendtgørelse til personalet</a:t>
            </a:r>
            <a:br>
              <a:rPr lang="da-DK" sz="1600" dirty="0">
                <a:solidFill>
                  <a:prstClr val="black"/>
                </a:solidFill>
                <a:latin typeface="+mn-lt"/>
              </a:rPr>
            </a:br>
            <a:br>
              <a:rPr lang="da-DK" sz="1600" dirty="0">
                <a:latin typeface="+mn-lt"/>
              </a:rPr>
            </a:br>
            <a:endParaRPr lang="da-DK" sz="1600" dirty="0">
              <a:latin typeface="+mn-lt"/>
            </a:endParaRPr>
          </a:p>
          <a:p>
            <a:r>
              <a:rPr lang="da-DK" sz="2000" dirty="0">
                <a:solidFill>
                  <a:prstClr val="black"/>
                </a:solidFill>
                <a:latin typeface="+mn-lt"/>
              </a:rPr>
              <a:t>Skal emnet drøftes igen?</a:t>
            </a:r>
            <a:br>
              <a:rPr lang="da-DK" sz="2000" dirty="0">
                <a:solidFill>
                  <a:prstClr val="black"/>
                </a:solidFill>
                <a:latin typeface="+mn-lt"/>
              </a:rPr>
            </a:br>
            <a:br>
              <a:rPr lang="da-DK" sz="2000" dirty="0">
                <a:latin typeface="+mn-lt"/>
              </a:rPr>
            </a:br>
            <a:endParaRPr lang="da-DK" sz="2000" dirty="0">
              <a:latin typeface="+mn-lt"/>
            </a:endParaRPr>
          </a:p>
          <a:p>
            <a:r>
              <a:rPr lang="da-DK" sz="2000" dirty="0">
                <a:solidFill>
                  <a:prstClr val="black"/>
                </a:solidFill>
                <a:latin typeface="+mn-lt"/>
              </a:rPr>
              <a:t>Var klyngepakken relevant?</a:t>
            </a:r>
            <a:br>
              <a:rPr lang="da-DK" sz="2400" dirty="0">
                <a:solidFill>
                  <a:prstClr val="black"/>
                </a:solidFill>
                <a:latin typeface="+mn-lt"/>
              </a:rPr>
            </a:br>
            <a:endParaRPr lang="da-DK" sz="2400" dirty="0">
              <a:solidFill>
                <a:prstClr val="black"/>
              </a:solidFill>
              <a:latin typeface="+mn-lt"/>
            </a:endParaRPr>
          </a:p>
          <a:p>
            <a:pPr marL="0" indent="0">
              <a:buNone/>
            </a:pPr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342571134"/>
      </p:ext>
    </p:extLst>
  </p:cSld>
  <p:clrMapOvr>
    <a:masterClrMapping/>
  </p:clrMapOvr>
</p:sld>
</file>

<file path=ppt/theme/theme1.xml><?xml version="1.0" encoding="utf-8"?>
<a:theme xmlns:a="http://schemas.openxmlformats.org/drawingml/2006/main" name="eKvis">
  <a:themeElements>
    <a:clrScheme name="eKvis">
      <a:dk1>
        <a:srgbClr val="000000"/>
      </a:dk1>
      <a:lt1>
        <a:srgbClr val="FFFFFF"/>
      </a:lt1>
      <a:dk2>
        <a:srgbClr val="44546A"/>
      </a:dk2>
      <a:lt2>
        <a:srgbClr val="D9E1E8"/>
      </a:lt2>
      <a:accent1>
        <a:srgbClr val="BED2E0"/>
      </a:accent1>
      <a:accent2>
        <a:srgbClr val="0D364E"/>
      </a:accent2>
      <a:accent3>
        <a:srgbClr val="3C657D"/>
      </a:accent3>
      <a:accent4>
        <a:srgbClr val="C82A54"/>
      </a:accent4>
      <a:accent5>
        <a:srgbClr val="9B2346"/>
      </a:accent5>
      <a:accent6>
        <a:srgbClr val="584D53"/>
      </a:accent6>
      <a:hlink>
        <a:srgbClr val="0D364E"/>
      </a:hlink>
      <a:folHlink>
        <a:srgbClr val="0D364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vis" id="{2EBAE8E2-A94F-ED4A-98F2-5B4C9C275845}" vid="{1C6977EE-0820-2242-A2C6-6A1E74CA99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eKvis</Template>
  <TotalTime>3584</TotalTime>
  <Words>368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Albert Sans SemiBold</vt:lpstr>
      <vt:lpstr>Arial</vt:lpstr>
      <vt:lpstr>Calibri</vt:lpstr>
      <vt:lpstr>Wingdings</vt:lpstr>
      <vt:lpstr>Albert Sans Medium</vt:lpstr>
      <vt:lpstr>eKvis</vt:lpstr>
      <vt:lpstr>UTH i min klinik </vt:lpstr>
      <vt:lpstr>Introduktion</vt:lpstr>
      <vt:lpstr>Hvad skal rapporteres?</vt:lpstr>
      <vt:lpstr>Drøftelser</vt:lpstr>
      <vt:lpstr>PowerPoint-præsentation</vt:lpstr>
      <vt:lpstr>PowerPoint-præsentation</vt:lpstr>
      <vt:lpstr>Bruger I de regionale risikomanagere?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Gry Bøndergaard</dc:creator>
  <cp:lastModifiedBy>Lisbet Plambech Andersen</cp:lastModifiedBy>
  <cp:revision>304</cp:revision>
  <dcterms:created xsi:type="dcterms:W3CDTF">2023-07-04T06:57:44Z</dcterms:created>
  <dcterms:modified xsi:type="dcterms:W3CDTF">2024-07-02T09:33:30Z</dcterms:modified>
</cp:coreProperties>
</file>