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83" r:id="rId4"/>
    <p:sldId id="273" r:id="rId5"/>
    <p:sldId id="278" r:id="rId6"/>
    <p:sldId id="274" r:id="rId7"/>
    <p:sldId id="284" r:id="rId8"/>
    <p:sldId id="279" r:id="rId9"/>
    <p:sldId id="286" r:id="rId10"/>
    <p:sldId id="287" r:id="rId11"/>
    <p:sldId id="285" r:id="rId12"/>
    <p:sldId id="280" r:id="rId13"/>
    <p:sldId id="276" r:id="rId14"/>
    <p:sldId id="281" r:id="rId15"/>
    <p:sldId id="277" r:id="rId16"/>
    <p:sldId id="282" r:id="rId17"/>
  </p:sldIdLst>
  <p:sldSz cx="9144000" cy="6858000" type="screen4x3"/>
  <p:notesSz cx="6797675" cy="99266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6C6C6"/>
    <a:srgbClr val="CC0066"/>
    <a:srgbClr val="FF8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108" d="100"/>
          <a:sy n="108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BA14251-C1A9-4E86-B230-C4D660CFA39B}" type="datetimeFigureOut">
              <a:rPr lang="da-DK"/>
              <a:pPr>
                <a:defRPr/>
              </a:pPr>
              <a:t>20-02-2024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9C3123E-EA54-426D-8F3C-7CE455FBF78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45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1BDFE-27DE-46F9-88A7-DA584A3BCD02}" type="datetimeFigureOut">
              <a:rPr lang="da-DK" smtClean="0"/>
              <a:t>20-02-2024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04CD2-6BAD-4B45-A6FE-BDDDDE5C2E5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855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04CD2-6BAD-4B45-A6FE-BDDDDE5C2E5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104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004CD2-6BAD-4B45-A6FE-BDDDDE5C2E5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25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KVIS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271" y="3090517"/>
            <a:ext cx="7772400" cy="14700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/>
              <a:t>Klik for at redigere titeltypografien i masteren</a:t>
            </a:r>
            <a:endParaRPr lang="da-DK" altLang="da-DK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0563" y="4725144"/>
            <a:ext cx="7767108" cy="888256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/>
              <a:t>Klik for at redigere undertiteltypografien i masteren</a:t>
            </a:r>
            <a:endParaRPr lang="da-DK" altLang="da-DK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4825" y="6453188"/>
            <a:ext cx="2133600" cy="2603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453188"/>
            <a:ext cx="2895600" cy="2603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8125" y="6453188"/>
            <a:ext cx="2133600" cy="2603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AC5A5E-6A2B-4526-A77B-4AF159EE6F0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8939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00063" y="1484784"/>
            <a:ext cx="8221661" cy="47525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0231-C921-473B-939E-ECC8299A323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33380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560" y="1413101"/>
            <a:ext cx="8229600" cy="575518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313" y="2060849"/>
            <a:ext cx="8229600" cy="4176440"/>
          </a:xfrm>
        </p:spPr>
        <p:txBody>
          <a:bodyPr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 sz="2400"/>
            </a:lvl1pPr>
            <a:lvl2pPr marL="7429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/>
            </a:lvl2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da-DK" altLang="da-DK"/>
              <a:t>DRFO’s Årsmøde 29. okt. 2015</a:t>
            </a:r>
          </a:p>
        </p:txBody>
      </p:sp>
    </p:spTree>
    <p:extLst>
      <p:ext uri="{BB962C8B-B14F-4D97-AF65-F5344CB8AC3E}">
        <p14:creationId xmlns:p14="http://schemas.microsoft.com/office/powerpoint/2010/main" val="427425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68313" y="2204765"/>
            <a:ext cx="4038600" cy="403252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59313" y="2204763"/>
            <a:ext cx="4038600" cy="4032525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BE107-6AC4-42B8-9140-AE114AFCAA3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7896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63" y="1430337"/>
            <a:ext cx="8221662" cy="66913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00063" y="2305050"/>
            <a:ext cx="4029075" cy="558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0063" y="2996951"/>
            <a:ext cx="4017187" cy="324036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14863" y="2305050"/>
            <a:ext cx="4106862" cy="5580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26751" y="2996951"/>
            <a:ext cx="4094974" cy="324036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429B-0601-437F-BCE1-9923330CEB5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571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0231-C921-473B-939E-ECC8299A323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8" name="Pladsholder til indhold 3">
            <a:extLst>
              <a:ext uri="{FF2B5EF4-FFF2-40B4-BE49-F238E27FC236}">
                <a16:creationId xmlns:a16="http://schemas.microsoft.com/office/drawing/2014/main" id="{586DFBCD-5547-4CB8-BC9A-4347C43B8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063" y="1700808"/>
            <a:ext cx="3423865" cy="430425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C2337443-AB36-40C5-9C43-1FF92F859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976" y="1700809"/>
            <a:ext cx="4341936" cy="4304258"/>
          </a:xfrm>
        </p:spPr>
        <p:txBody>
          <a:bodyPr/>
          <a:lstStyle>
            <a:lvl1pPr marL="0" indent="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/>
            </a:lvl1pPr>
            <a:lvl2pPr marL="7429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/>
            </a:lvl2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8745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0231-C921-473B-939E-ECC8299A323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8" name="Pladsholder til indhold 3">
            <a:extLst>
              <a:ext uri="{FF2B5EF4-FFF2-40B4-BE49-F238E27FC236}">
                <a16:creationId xmlns:a16="http://schemas.microsoft.com/office/drawing/2014/main" id="{586DFBCD-5547-4CB8-BC9A-4347C43B8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063" y="1700808"/>
            <a:ext cx="5562600" cy="430425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8691BB3B-933A-4F18-9933-D3A8B3D56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4313" y="4005065"/>
            <a:ext cx="2133600" cy="2000002"/>
          </a:xfrm>
        </p:spPr>
        <p:txBody>
          <a:bodyPr/>
          <a:lstStyle>
            <a:lvl1pPr marL="0" indent="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/>
            </a:lvl1pPr>
            <a:lvl2pPr marL="7429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/>
            </a:lvl2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8741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0231-C921-473B-939E-ECC8299A323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A82ECF8E-ADE4-49C7-8FD0-1C6191BEE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064" y="2204864"/>
            <a:ext cx="2895600" cy="2880320"/>
          </a:xfrm>
        </p:spPr>
        <p:txBody>
          <a:bodyPr/>
          <a:lstStyle>
            <a:lvl1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 sz="2400"/>
            </a:lvl1pPr>
            <a:lvl2pPr marL="7429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/>
            </a:lvl2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</p:spTree>
    <p:extLst>
      <p:ext uri="{BB962C8B-B14F-4D97-AF65-F5344CB8AC3E}">
        <p14:creationId xmlns:p14="http://schemas.microsoft.com/office/powerpoint/2010/main" val="427059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035D4-5FE5-45C8-A80A-78C75A6A3CE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5845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67880-C401-40F5-8AF0-26CF6C0B959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75732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KVIS_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12776"/>
            <a:ext cx="8229600" cy="64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Klik for at redigere titeltypografi i masteren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4864"/>
            <a:ext cx="8229600" cy="4048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/>
              <a:t>Klik for at redigere teksttypografierne i masteren</a:t>
            </a:r>
          </a:p>
          <a:p>
            <a:pPr lvl="1"/>
            <a:r>
              <a:rPr lang="da-DK" altLang="da-DK" dirty="0"/>
              <a:t>Andet niveau</a:t>
            </a:r>
          </a:p>
          <a:p>
            <a:pPr lvl="2"/>
            <a:r>
              <a:rPr lang="da-DK" altLang="da-DK" dirty="0"/>
              <a:t>Tredje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0063" y="6389688"/>
            <a:ext cx="2133600" cy="33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a-DK" altLang="da-DK"/>
              <a:t>dato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7063" y="6381750"/>
            <a:ext cx="28956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E91C4D-1108-46E3-B776-C7CD0B7C428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6" r:id="rId3"/>
    <p:sldLayoutId id="2147483677" r:id="rId4"/>
    <p:sldLayoutId id="2147483686" r:id="rId5"/>
    <p:sldLayoutId id="2147483687" r:id="rId6"/>
    <p:sldLayoutId id="2147483688" r:id="rId7"/>
    <p:sldLayoutId id="2147483678" r:id="rId8"/>
    <p:sldLayoutId id="2147483679" r:id="rId9"/>
    <p:sldLayoutId id="2147483681" r:id="rId10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ndhed.dk/content/cms/5/4705_aarsrapport_adhd_2021_offentlig-version.pdf" TargetMode="External"/><Relationship Id="rId2" Type="http://schemas.openxmlformats.org/officeDocument/2006/relationships/hyperlink" Target="https://www.rkkp.dk/kvalitetsdatabaser/databaser/adhd-database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548564479/bea1e507c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altLang="da-DK" dirty="0"/>
              <a:t>Rapportering til ADHD-databasen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0562" y="4725144"/>
            <a:ext cx="7337821" cy="888256"/>
          </a:xfrm>
        </p:spPr>
        <p:txBody>
          <a:bodyPr/>
          <a:lstStyle/>
          <a:p>
            <a:pPr algn="ctr"/>
            <a:r>
              <a:rPr lang="da-DK" altLang="da-DK" dirty="0"/>
              <a:t>PP til klyngemøde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4B6B5-354D-98F4-5B4B-C4668755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60" y="1413101"/>
            <a:ext cx="8787960" cy="575518"/>
          </a:xfrm>
        </p:spPr>
        <p:txBody>
          <a:bodyPr/>
          <a:lstStyle/>
          <a:p>
            <a:r>
              <a:rPr lang="da-DK" dirty="0"/>
              <a:t>Hvad forstås ved udredningsparametre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EF90E65-FDF6-C08A-3D57-DC88126A1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Pladsholder til indhold 7">
            <a:extLst>
              <a:ext uri="{FF2B5EF4-FFF2-40B4-BE49-F238E27FC236}">
                <a16:creationId xmlns:a16="http://schemas.microsoft.com/office/drawing/2014/main" id="{85CBC583-BEE6-FE96-E76C-19EE37E67A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218256"/>
              </p:ext>
            </p:extLst>
          </p:nvPr>
        </p:nvGraphicFramePr>
        <p:xfrm>
          <a:off x="618684" y="2060849"/>
          <a:ext cx="8064896" cy="39124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9849">
                  <a:extLst>
                    <a:ext uri="{9D8B030D-6E8A-4147-A177-3AD203B41FA5}">
                      <a16:colId xmlns:a16="http://schemas.microsoft.com/office/drawing/2014/main" val="827931765"/>
                    </a:ext>
                  </a:extLst>
                </a:gridCol>
                <a:gridCol w="5615047">
                  <a:extLst>
                    <a:ext uri="{9D8B030D-6E8A-4147-A177-3AD203B41FA5}">
                      <a16:colId xmlns:a16="http://schemas.microsoft.com/office/drawing/2014/main" val="3178283316"/>
                    </a:ext>
                  </a:extLst>
                </a:gridCol>
              </a:tblGrid>
              <a:tr h="79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Pop-up punkt</a:t>
                      </a: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Infotekst</a:t>
                      </a: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298694837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>
                          <a:effectLst/>
                        </a:rPr>
                        <a:t>Udført klinisk miljøobservation</a:t>
                      </a:r>
                      <a:endParaRPr lang="da-DK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r>
                        <a:rPr lang="da-DK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"Med klinisk miljøobservation menes, at barnet observeres i en eller flere af følgende: skole, hjem, institution eller i speciallægepraksis. Klinisk miljøobservation skal foretages af personale tilknyttet børne- ungdomspsykiatrisk speciallægepraksis.”</a:t>
                      </a:r>
                    </a:p>
                    <a:p>
                      <a:endParaRPr lang="da-DK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Hensigten med miljøobservationen er at få et billede (en beskrivelse) af barnet i en fri leg (ikke undersøgelseslignende) situation. Optimalt skal observationen foregå i barnets vanlige miljø i hjem og/eller institution/skole. Det er imidlertid ikke altid muligt eller for ressourcekrævende, og vi har så inkluderet at denne indikator også kan opfyldes ved observation af barnet i klinikken, men i en mere fri situation eks. legerum (man anbefaler så at der indhentes pædagogiske beskrivelser af barnets adfærd i institution/skole/fritid.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3004424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59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9A7A4-C1D8-A9AF-1057-A5E098398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D00C01-D371-B2DC-3273-A72FF3C44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Status på brug af pop-up for behandling</a:t>
            </a:r>
          </a:p>
          <a:p>
            <a:pPr lvl="1"/>
            <a:r>
              <a:rPr lang="da-DK" dirty="0"/>
              <a:t>Har vi haft udfordringer?</a:t>
            </a:r>
          </a:p>
          <a:p>
            <a:pPr lvl="1"/>
            <a:endParaRPr lang="da-DK" dirty="0"/>
          </a:p>
          <a:p>
            <a:r>
              <a:rPr lang="da-DK" dirty="0"/>
              <a:t>Forstår vi det samme ved definitionen af behandlingsparametrene</a:t>
            </a:r>
          </a:p>
        </p:txBody>
      </p:sp>
    </p:spTree>
    <p:extLst>
      <p:ext uri="{BB962C8B-B14F-4D97-AF65-F5344CB8AC3E}">
        <p14:creationId xmlns:p14="http://schemas.microsoft.com/office/powerpoint/2010/main" val="2992212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D4AF8-090F-1E7A-167A-119FBE8D5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7526"/>
          </a:xfrm>
        </p:spPr>
        <p:txBody>
          <a:bodyPr wrap="square" anchor="ctr">
            <a:normAutofit/>
          </a:bodyPr>
          <a:lstStyle/>
          <a:p>
            <a:r>
              <a:rPr lang="da-DK" dirty="0"/>
              <a:t>Brug af pop-up - behandling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2880B1F-67A9-A53A-160B-9A8ACC1AB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2204765"/>
            <a:ext cx="4038600" cy="4032524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700" dirty="0" err="1"/>
              <a:t>En</a:t>
            </a:r>
            <a:r>
              <a:rPr lang="en-US" sz="1700" dirty="0"/>
              <a:t> </a:t>
            </a:r>
            <a:r>
              <a:rPr lang="en-US" sz="1700" dirty="0" err="1"/>
              <a:t>af</a:t>
            </a:r>
            <a:r>
              <a:rPr lang="en-US" sz="1700" dirty="0"/>
              <a:t> </a:t>
            </a:r>
            <a:r>
              <a:rPr lang="en-US" sz="1700" dirty="0" err="1"/>
              <a:t>følgende</a:t>
            </a:r>
            <a:r>
              <a:rPr lang="en-US" sz="1700" dirty="0"/>
              <a:t> diagnose </a:t>
            </a:r>
            <a:r>
              <a:rPr lang="en-US" sz="1700" dirty="0" err="1"/>
              <a:t>åbner</a:t>
            </a:r>
            <a:r>
              <a:rPr lang="en-US" sz="1700" dirty="0"/>
              <a:t> </a:t>
            </a:r>
            <a:r>
              <a:rPr lang="en-US" sz="1700" dirty="0" err="1"/>
              <a:t>behandlingsfeltet</a:t>
            </a:r>
            <a:r>
              <a:rPr lang="en-US" sz="1700" dirty="0"/>
              <a:t>: D</a:t>
            </a:r>
            <a:r>
              <a:rPr lang="da-DK" sz="1700" dirty="0"/>
              <a:t>F900, DF901, DF909, DF988C</a:t>
            </a:r>
          </a:p>
          <a:p>
            <a:pPr>
              <a:lnSpc>
                <a:spcPct val="90000"/>
              </a:lnSpc>
            </a:pPr>
            <a:endParaRPr lang="da-DK" sz="1700" dirty="0"/>
          </a:p>
          <a:p>
            <a:pPr>
              <a:lnSpc>
                <a:spcPct val="90000"/>
              </a:lnSpc>
            </a:pPr>
            <a:r>
              <a:rPr lang="da-DK" sz="1700" dirty="0"/>
              <a:t>To parametre:</a:t>
            </a:r>
          </a:p>
          <a:p>
            <a:pPr lvl="1">
              <a:lnSpc>
                <a:spcPct val="90000"/>
              </a:lnSpc>
              <a:buFont typeface="+mj-lt"/>
              <a:buAutoNum type="arabicPeriod"/>
            </a:pPr>
            <a:r>
              <a:rPr lang="da-DK" sz="1700" dirty="0"/>
              <a:t>Afholdt koordinerende netværksmøde</a:t>
            </a:r>
          </a:p>
          <a:p>
            <a:pPr lvl="1">
              <a:lnSpc>
                <a:spcPct val="90000"/>
              </a:lnSpc>
              <a:buFont typeface="+mj-lt"/>
              <a:buAutoNum type="arabicPeriod"/>
            </a:pPr>
            <a:r>
              <a:rPr lang="da-DK" sz="1700" dirty="0"/>
              <a:t>Påbegyndt/udført </a:t>
            </a:r>
            <a:r>
              <a:rPr lang="da-DK" sz="1700" dirty="0" err="1"/>
              <a:t>psykoedukation</a:t>
            </a:r>
            <a:endParaRPr lang="da-DK" sz="1700" dirty="0"/>
          </a:p>
          <a:p>
            <a:pPr>
              <a:lnSpc>
                <a:spcPct val="90000"/>
              </a:lnSpc>
            </a:pPr>
            <a:endParaRPr lang="da-DK" sz="1700" dirty="0"/>
          </a:p>
          <a:p>
            <a:pPr>
              <a:lnSpc>
                <a:spcPct val="90000"/>
              </a:lnSpc>
            </a:pPr>
            <a:r>
              <a:rPr lang="da-DK" sz="1700" dirty="0"/>
              <a:t>Hvis du ikke kan udfylde begge dele på en gang, trykker du ”gem og luk”</a:t>
            </a:r>
          </a:p>
          <a:p>
            <a:pPr>
              <a:lnSpc>
                <a:spcPct val="90000"/>
              </a:lnSpc>
            </a:pPr>
            <a:endParaRPr lang="da-DK" sz="1700" dirty="0"/>
          </a:p>
          <a:p>
            <a:pPr>
              <a:lnSpc>
                <a:spcPct val="90000"/>
              </a:lnSpc>
            </a:pPr>
            <a:r>
              <a:rPr lang="da-DK" sz="1700" dirty="0"/>
              <a:t>Når du har taget stilling til begge parametre, tryk ”Afslut registrering”</a:t>
            </a:r>
          </a:p>
          <a:p>
            <a:pPr>
              <a:lnSpc>
                <a:spcPct val="90000"/>
              </a:lnSpc>
            </a:pPr>
            <a:endParaRPr lang="da-DK" sz="1700" dirty="0"/>
          </a:p>
          <a:p>
            <a:pPr>
              <a:lnSpc>
                <a:spcPct val="90000"/>
              </a:lnSpc>
            </a:pPr>
            <a:endParaRPr lang="da-DK" sz="1700" dirty="0"/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4A7D74F-5A47-FFB0-8190-4C1D39BF5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9313" y="3029638"/>
            <a:ext cx="4038600" cy="2382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5841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17CA1-106D-38BB-B56F-C79DBA41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60" y="1413101"/>
            <a:ext cx="8859968" cy="575518"/>
          </a:xfrm>
        </p:spPr>
        <p:txBody>
          <a:bodyPr/>
          <a:lstStyle/>
          <a:p>
            <a:r>
              <a:rPr lang="da-DK" dirty="0"/>
              <a:t>Hvad forstås ved behandlingsparametrene</a:t>
            </a:r>
          </a:p>
        </p:txBody>
      </p:sp>
      <p:graphicFrame>
        <p:nvGraphicFramePr>
          <p:cNvPr id="8" name="Pladsholder til indhold 7">
            <a:extLst>
              <a:ext uri="{FF2B5EF4-FFF2-40B4-BE49-F238E27FC236}">
                <a16:creationId xmlns:a16="http://schemas.microsoft.com/office/drawing/2014/main" id="{09567FCD-0ACE-DCE4-648B-D4B3C5F20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378284"/>
              </p:ext>
            </p:extLst>
          </p:nvPr>
        </p:nvGraphicFramePr>
        <p:xfrm>
          <a:off x="546912" y="2276872"/>
          <a:ext cx="8064896" cy="38111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9849">
                  <a:extLst>
                    <a:ext uri="{9D8B030D-6E8A-4147-A177-3AD203B41FA5}">
                      <a16:colId xmlns:a16="http://schemas.microsoft.com/office/drawing/2014/main" val="827931765"/>
                    </a:ext>
                  </a:extLst>
                </a:gridCol>
                <a:gridCol w="5615047">
                  <a:extLst>
                    <a:ext uri="{9D8B030D-6E8A-4147-A177-3AD203B41FA5}">
                      <a16:colId xmlns:a16="http://schemas.microsoft.com/office/drawing/2014/main" val="3178283316"/>
                    </a:ext>
                  </a:extLst>
                </a:gridCol>
              </a:tblGrid>
              <a:tr h="72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Pop-up punkt</a:t>
                      </a: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Infotekst</a:t>
                      </a: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2986948371"/>
                  </a:ext>
                </a:extLst>
              </a:tr>
              <a:tr h="124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>
                          <a:effectLst/>
                        </a:rPr>
                        <a:t>ADHD-diagnose afkræftet</a:t>
                      </a:r>
                      <a:endParaRPr lang="da-DK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1020584139"/>
                  </a:ext>
                </a:extLst>
              </a:tr>
              <a:tr h="917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>
                          <a:effectLst/>
                        </a:rPr>
                        <a:t>Afholdt koordinerende netværksmøde</a:t>
                      </a:r>
                      <a:endParaRPr lang="da-DK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Netværksmødet skal baseres på dialog mellem flere parter. Som minimum forudsættes deltagelse af tre parter: Pårørende, kommunale repræsentanter eller repræsentanter for skolemyndigheden og psykiatrisk personale. Formålet med mødet er at skabe sammenhæng mellem den regionale og den kommunale behandlings- og støtteindsats ved gensidigt at udveksle oplysninger om patientens diagnoser, trivsel, udvikling, støtte og behandlingsbehov.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Netværksmøde kan afholdes som telefon- eller videomøde med deltagelse af alle parter.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214343546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 dirty="0">
                          <a:effectLst/>
                        </a:rPr>
                        <a:t>Påbegyndt/udført </a:t>
                      </a:r>
                      <a:r>
                        <a:rPr lang="da-DK" sz="1400" b="0" dirty="0" err="1">
                          <a:effectLst/>
                        </a:rPr>
                        <a:t>psykoedukation</a:t>
                      </a:r>
                      <a:endParaRPr lang="da-DK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 err="1">
                          <a:effectLst/>
                        </a:rPr>
                        <a:t>Psykoedukation</a:t>
                      </a:r>
                      <a:r>
                        <a:rPr lang="da-DK" sz="1400" dirty="0">
                          <a:effectLst/>
                        </a:rPr>
                        <a:t> bør være et tilbud til alle, der får stillet ADHD diagnosen. Kan foregå individuelt til familier, til forældre i gruppe og/eller til større børn og unge i gruppe 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1894602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542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4AB9BB1E-2232-7937-EA5D-225F1F894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2776"/>
            <a:ext cx="8507288" cy="647526"/>
          </a:xfrm>
        </p:spPr>
        <p:txBody>
          <a:bodyPr/>
          <a:lstStyle/>
          <a:p>
            <a:r>
              <a:rPr lang="en-US" dirty="0" err="1"/>
              <a:t>Afslut</a:t>
            </a:r>
            <a:r>
              <a:rPr lang="en-US" dirty="0"/>
              <a:t> registering = </a:t>
            </a:r>
            <a:r>
              <a:rPr lang="en-US" dirty="0" err="1"/>
              <a:t>afslutning</a:t>
            </a:r>
            <a:r>
              <a:rPr lang="en-US" dirty="0"/>
              <a:t> af pop-up 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9D4203C-8227-BA29-CE54-50DF4D7D4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2204765"/>
            <a:ext cx="4038600" cy="4032524"/>
          </a:xfrm>
        </p:spPr>
        <p:txBody>
          <a:bodyPr/>
          <a:lstStyle/>
          <a:p>
            <a:endParaRPr lang="en-US" sz="1600" dirty="0"/>
          </a:p>
          <a:p>
            <a:r>
              <a:rPr lang="en-US" sz="1600" dirty="0"/>
              <a:t>A</a:t>
            </a:r>
            <a:r>
              <a:rPr lang="da-DK" sz="1600" dirty="0" err="1"/>
              <a:t>fslut</a:t>
            </a:r>
            <a:r>
              <a:rPr lang="da-DK" sz="1600" dirty="0"/>
              <a:t> registreringen, når du har taget </a:t>
            </a:r>
            <a:r>
              <a:rPr lang="da-DK" sz="1600" u="sng" dirty="0"/>
              <a:t>stilling til alle indikatorer </a:t>
            </a:r>
            <a:r>
              <a:rPr lang="da-DK" sz="1600" dirty="0"/>
              <a:t>ift. behandling af patienten.</a:t>
            </a:r>
          </a:p>
          <a:p>
            <a:endParaRPr lang="da-DK" sz="1600" dirty="0"/>
          </a:p>
          <a:p>
            <a:r>
              <a:rPr lang="da-DK" sz="1600" dirty="0"/>
              <a:t>Klik ”JA” i det ekstra vindue, når der er registreret de relevante oplysninger.</a:t>
            </a:r>
            <a:endParaRPr lang="en-US" dirty="0"/>
          </a:p>
          <a:p>
            <a:endParaRPr lang="en-US" sz="1600" dirty="0"/>
          </a:p>
          <a:p>
            <a:r>
              <a:rPr lang="en-US" sz="1600" dirty="0"/>
              <a:t>Pop-</a:t>
            </a:r>
            <a:r>
              <a:rPr lang="en-US" sz="1600" dirty="0" err="1"/>
              <a:t>uppen</a:t>
            </a:r>
            <a:r>
              <a:rPr lang="en-US" sz="1600" dirty="0"/>
              <a:t> </a:t>
            </a:r>
            <a:r>
              <a:rPr lang="en-US" sz="1600" dirty="0" err="1"/>
              <a:t>kommer</a:t>
            </a:r>
            <a:r>
              <a:rPr lang="en-US" sz="1600" dirty="0"/>
              <a:t> nu </a:t>
            </a:r>
            <a:r>
              <a:rPr lang="en-US" sz="1600" dirty="0" err="1"/>
              <a:t>ikke</a:t>
            </a:r>
            <a:r>
              <a:rPr lang="en-US" sz="1600" dirty="0"/>
              <a:t> </a:t>
            </a:r>
            <a:r>
              <a:rPr lang="en-US" sz="1600" dirty="0" err="1"/>
              <a:t>længere</a:t>
            </a:r>
            <a:r>
              <a:rPr lang="en-US" sz="1600" dirty="0"/>
              <a:t> </a:t>
            </a:r>
            <a:r>
              <a:rPr lang="en-US" sz="1600" dirty="0" err="1"/>
              <a:t>frem</a:t>
            </a:r>
            <a:r>
              <a:rPr lang="en-US" sz="1600" dirty="0"/>
              <a:t> i </a:t>
            </a:r>
            <a:r>
              <a:rPr lang="en-US" sz="1600" dirty="0" err="1"/>
              <a:t>patientens</a:t>
            </a:r>
            <a:r>
              <a:rPr lang="en-US" sz="1600" dirty="0"/>
              <a:t> journal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1D41DFF-8533-E469-C555-C655328D6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62420" y="3029638"/>
            <a:ext cx="4032386" cy="2382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6890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14EF5-5529-5EB6-02C6-266C0AC39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F4FEC3C-39A7-3728-7CBD-BAD24B775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Hvordan sikrer vi, at vi får alle relevante patienter registreret?</a:t>
            </a:r>
          </a:p>
          <a:p>
            <a:pPr lvl="1"/>
            <a:r>
              <a:rPr lang="da-DK" dirty="0"/>
              <a:t>Bruger vi pop-up hver gang det er relevant?</a:t>
            </a:r>
          </a:p>
          <a:p>
            <a:pPr lvl="1"/>
            <a:r>
              <a:rPr lang="da-DK" dirty="0"/>
              <a:t>Sørg for at pop-</a:t>
            </a:r>
            <a:r>
              <a:rPr lang="da-DK" dirty="0" err="1"/>
              <a:t>uppen</a:t>
            </a:r>
            <a:r>
              <a:rPr lang="da-DK" dirty="0"/>
              <a:t> ikke afsluttes for tidligt</a:t>
            </a:r>
          </a:p>
          <a:p>
            <a:pPr lvl="1"/>
            <a:endParaRPr lang="da-DK" dirty="0"/>
          </a:p>
          <a:p>
            <a:r>
              <a:rPr lang="da-DK" dirty="0"/>
              <a:t>Fælles drøftelse af kriterier for udskrivning af medicin, tilpasning af dosis og vurdering af effekt</a:t>
            </a:r>
          </a:p>
          <a:p>
            <a:endParaRPr lang="da-DK" dirty="0"/>
          </a:p>
          <a:p>
            <a:r>
              <a:rPr lang="da-DK" dirty="0"/>
              <a:t>Hvor længe følger vi patienterne, og hvad sker der, når patienterne afsluttes?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934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DFC05-B3FE-96FD-0E3A-6CEFC7E99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Opsamling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29686A-E338-F77F-8C0D-DA47BD58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Er der spørgsmål, vi skal have afklaret?</a:t>
            </a:r>
          </a:p>
          <a:p>
            <a:pPr lvl="1"/>
            <a:r>
              <a:rPr lang="da-DK" dirty="0"/>
              <a:t>Hvem gør hvad?</a:t>
            </a:r>
          </a:p>
          <a:p>
            <a:pPr lvl="1"/>
            <a:r>
              <a:rPr lang="da-DK" dirty="0"/>
              <a:t>Tidsramme</a:t>
            </a:r>
          </a:p>
          <a:p>
            <a:pPr lvl="1"/>
            <a:r>
              <a:rPr lang="da-DK" dirty="0"/>
              <a:t>Hvordan formidles svaret til hele klyngen?</a:t>
            </a:r>
          </a:p>
          <a:p>
            <a:endParaRPr lang="da-DK" dirty="0"/>
          </a:p>
          <a:p>
            <a:r>
              <a:rPr lang="da-DK" dirty="0"/>
              <a:t>Er der noget, jeg skal gøre hjemme i egen klinik – og hvornår gør jeg det?</a:t>
            </a:r>
          </a:p>
          <a:p>
            <a:endParaRPr lang="da-DK" dirty="0"/>
          </a:p>
          <a:p>
            <a:r>
              <a:rPr lang="da-DK" dirty="0"/>
              <a:t>Skal vi drøfte dette emne igen?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7634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D0546-D1FB-4193-8E5C-2A696A080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8830B18-AF12-4B71-8EB2-81FB5C133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Vores diagnosekodning viser, at ca. halvdelen af alle vores patienter kommer til os med </a:t>
            </a:r>
            <a:r>
              <a:rPr lang="da-DK" dirty="0" err="1"/>
              <a:t>hyperkinetiske</a:t>
            </a:r>
            <a:r>
              <a:rPr lang="da-DK" dirty="0"/>
              <a:t> forstyrrelser – ca. 700 pt/år.</a:t>
            </a:r>
          </a:p>
          <a:p>
            <a:endParaRPr lang="da-DK" dirty="0"/>
          </a:p>
          <a:p>
            <a:r>
              <a:rPr lang="da-DK" dirty="0"/>
              <a:t>For at få et bedre overblik over den samlede patientpopulation og kvaliteten i udredning og behandling skal vores patienter med i den landsdækkende kliniske kvalitetsdatabase</a:t>
            </a:r>
          </a:p>
          <a:p>
            <a:endParaRPr lang="da-DK" dirty="0"/>
          </a:p>
          <a:p>
            <a:r>
              <a:rPr lang="da-DK" dirty="0"/>
              <a:t>Vi skal derfor rapportere til ADHD-databasen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236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BF529-4FAA-C2F3-9342-A62941EBE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Mere om databasen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9ADA326-76E9-5656-EE29-9D0288B2B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>
                <a:solidFill>
                  <a:srgbClr val="1B1B26"/>
                </a:solidFill>
                <a:latin typeface="Titillium Web" panose="00000500000000000000" pitchFamily="2" charset="0"/>
              </a:rPr>
              <a:t>ADHD-databasen er etableret i 2011 på baggrund af en omlægning af Databasen for Børne- og ungdomspsykiatri (</a:t>
            </a:r>
            <a:r>
              <a:rPr lang="da-DK" sz="2000" dirty="0" err="1">
                <a:solidFill>
                  <a:srgbClr val="1B1B26"/>
                </a:solidFill>
                <a:latin typeface="Titillium Web" panose="00000500000000000000" pitchFamily="2" charset="0"/>
              </a:rPr>
              <a:t>BupBase</a:t>
            </a:r>
            <a:r>
              <a:rPr lang="da-DK" sz="2000" dirty="0">
                <a:solidFill>
                  <a:srgbClr val="1B1B26"/>
                </a:solidFill>
                <a:latin typeface="Titillium Web" panose="00000500000000000000" pitchFamily="2" charset="0"/>
              </a:rPr>
              <a:t>). </a:t>
            </a:r>
          </a:p>
          <a:p>
            <a:endParaRPr lang="da-DK" sz="2000" dirty="0">
              <a:hlinkClick r:id="rId2"/>
            </a:endParaRPr>
          </a:p>
          <a:p>
            <a:r>
              <a:rPr lang="da-DK" sz="2000" dirty="0">
                <a:hlinkClick r:id="rId2"/>
              </a:rPr>
              <a:t>https://www.rkkp.dk/kvalitetsdatabaser/databaser/adhd-databasen/</a:t>
            </a:r>
            <a:endParaRPr lang="da-DK" sz="2000" dirty="0"/>
          </a:p>
          <a:p>
            <a:endParaRPr lang="da-DK" sz="2000" dirty="0">
              <a:solidFill>
                <a:srgbClr val="1B1B26"/>
              </a:solidFill>
              <a:latin typeface="Titillium Web" panose="00000500000000000000" pitchFamily="2" charset="0"/>
            </a:endParaRPr>
          </a:p>
          <a:p>
            <a:r>
              <a:rPr lang="da-DK" sz="2000" dirty="0">
                <a:solidFill>
                  <a:srgbClr val="1B1B26"/>
                </a:solidFill>
                <a:latin typeface="Titillium Web" panose="00000500000000000000" pitchFamily="2" charset="0"/>
              </a:rPr>
              <a:t>Databasen har i omlagt form udgivet rapport siden 2013.</a:t>
            </a:r>
            <a:endParaRPr lang="da-DK" sz="2000" b="0" i="0" dirty="0">
              <a:solidFill>
                <a:srgbClr val="1B1B26"/>
              </a:solidFill>
              <a:effectLst/>
              <a:latin typeface="Titillium Web" panose="00000500000000000000" pitchFamily="2" charset="0"/>
            </a:endParaRPr>
          </a:p>
          <a:p>
            <a:pPr marL="400050" lvl="1" indent="0">
              <a:buNone/>
            </a:pPr>
            <a:r>
              <a:rPr lang="da-DK" b="0" i="0" u="sng" dirty="0">
                <a:solidFill>
                  <a:srgbClr val="B20C1C"/>
                </a:solidFill>
                <a:effectLst/>
                <a:latin typeface="Titillium Web" panose="00000500000000000000" pitchFamily="2" charset="0"/>
                <a:hlinkClick r:id="rId3"/>
              </a:rPr>
              <a:t>Seneste rapport dækker resultater for 1. april 2021 - 31. marts 2022.</a:t>
            </a:r>
            <a:endParaRPr lang="da-DK" b="0" i="0" u="sng" dirty="0">
              <a:solidFill>
                <a:srgbClr val="B20C1C"/>
              </a:solidFill>
              <a:effectLst/>
              <a:latin typeface="Titillium Web" panose="00000500000000000000" pitchFamily="2" charset="0"/>
            </a:endParaRPr>
          </a:p>
          <a:p>
            <a:pPr marL="5715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724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77458-F143-49B0-81C8-50EF3BFD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62B125E-4F03-4B44-86BD-739D36FB8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Status på tilmelding i administrationsmodulet</a:t>
            </a:r>
          </a:p>
          <a:p>
            <a:pPr lvl="1"/>
            <a:r>
              <a:rPr lang="da-DK" dirty="0"/>
              <a:t>Har vi haft udfordringer?</a:t>
            </a:r>
          </a:p>
          <a:p>
            <a:pPr lvl="1"/>
            <a:r>
              <a:rPr lang="da-DK" dirty="0"/>
              <a:t>Er alle på?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0467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35D9D-3231-F942-24E9-29B0273C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Tilmeldingsbilledet ser sådan ud: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2A8B83-398D-20B4-A984-C7BAD0A0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3CBBD93-2563-6838-55CD-EB7C44863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615" y="2060849"/>
            <a:ext cx="5852769" cy="4176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251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3AAFE-1F82-7DEE-F911-CD06276F9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60" y="1413101"/>
            <a:ext cx="8355912" cy="575518"/>
          </a:xfrm>
        </p:spPr>
        <p:txBody>
          <a:bodyPr/>
          <a:lstStyle/>
          <a:p>
            <a:r>
              <a:rPr lang="da-DK" dirty="0"/>
              <a:t>Information om administrationsmodulet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E3DB6D-400A-0109-E809-F240DF62F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>
              <a:hlinkClick r:id="rId2"/>
            </a:endParaRPr>
          </a:p>
          <a:p>
            <a:pPr marL="0" indent="0">
              <a:buNone/>
            </a:pPr>
            <a:endParaRPr lang="da-DK" dirty="0">
              <a:hlinkClick r:id="rId2"/>
            </a:endParaRPr>
          </a:p>
          <a:p>
            <a:pPr marL="0" indent="0">
              <a:buNone/>
            </a:pPr>
            <a:endParaRPr lang="da-DK" dirty="0">
              <a:hlinkClick r:id="rId2"/>
            </a:endParaRPr>
          </a:p>
          <a:p>
            <a:pPr marL="0" indent="0">
              <a:buNone/>
            </a:pPr>
            <a:r>
              <a:rPr lang="da-DK" dirty="0">
                <a:hlinkClick r:id="rId2"/>
              </a:rPr>
              <a:t>https://vimeo.com/548564479/bea1e507c0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6256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9A7A4-C1D8-A9AF-1057-A5E098398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0D00C01-D371-B2DC-3273-A72FF3C44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Status på brug af pop-up for udredning</a:t>
            </a:r>
          </a:p>
          <a:p>
            <a:pPr lvl="1"/>
            <a:r>
              <a:rPr lang="da-DK" dirty="0"/>
              <a:t>Har vi haft udfordringer?</a:t>
            </a:r>
          </a:p>
          <a:p>
            <a:pPr lvl="1"/>
            <a:endParaRPr lang="da-DK" dirty="0"/>
          </a:p>
          <a:p>
            <a:r>
              <a:rPr lang="da-DK" dirty="0"/>
              <a:t>Forstår vi det samme ved definitionen af udredningsparametrene?</a:t>
            </a:r>
          </a:p>
          <a:p>
            <a:endParaRPr lang="da-DK" dirty="0"/>
          </a:p>
          <a:p>
            <a:r>
              <a:rPr lang="da-DK" dirty="0"/>
              <a:t>Har vi ensartede kriterier for vores brug af </a:t>
            </a:r>
            <a:r>
              <a:rPr lang="da-DK" dirty="0" err="1"/>
              <a:t>hhv</a:t>
            </a:r>
            <a:r>
              <a:rPr lang="da-DK" dirty="0"/>
              <a:t> klinisk miljøobservation og semistruktureret diagnostisk interview? </a:t>
            </a:r>
          </a:p>
          <a:p>
            <a:pPr marL="457200" lvl="1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31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3A9584-EEBC-C4A2-D930-BFB819BB4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647526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latinLnBrk="0">
              <a:lnSpc>
                <a:spcPct val="90000"/>
              </a:lnSpc>
              <a:buClrTx/>
              <a:buSzTx/>
              <a:buFontTx/>
              <a:buNone/>
              <a:tabLst/>
            </a:pPr>
            <a:r>
              <a:rPr kumimoji="0" lang="da-DK" altLang="da-DK" b="1" i="0" u="none" strike="noStrike" kern="1200" cap="none" normalizeH="0" baseline="0" dirty="0">
                <a:ln>
                  <a:noFill/>
                </a:ln>
                <a:effectLst/>
                <a:latin typeface="+mj-lt"/>
                <a:ea typeface="+mj-ea"/>
                <a:cs typeface="+mj-cs"/>
              </a:rPr>
              <a:t>Brug af pop-up - udredning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51ADCFE-A05B-A52D-32D1-A46E78894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204765"/>
            <a:ext cx="4038600" cy="403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defTabSz="914400" eaLnBrk="1" latinLnBrk="0" hangingPunct="1">
              <a:spcBef>
                <a:spcPct val="20000"/>
              </a:spcBef>
              <a:buClr>
                <a:srgbClr val="990033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a-DK" altLang="da-DK" sz="1600" dirty="0">
                <a:latin typeface="+mn-lt"/>
              </a:rPr>
              <a:t>Diagnosekode DF90 i journalens diagnosekodefelt udløser pop-up</a:t>
            </a:r>
          </a:p>
          <a:p>
            <a:pPr marL="342900" marR="0" lvl="0" indent="-342900" defTabSz="914400" eaLnBrk="1" latinLnBrk="0" hangingPunct="1">
              <a:spcBef>
                <a:spcPct val="20000"/>
              </a:spcBef>
              <a:buClr>
                <a:srgbClr val="990033"/>
              </a:buClr>
              <a:buSzTx/>
              <a:buFont typeface="Wingdings" panose="05000000000000000000" pitchFamily="2" charset="2"/>
              <a:buChar char="ü"/>
              <a:tabLst/>
            </a:pPr>
            <a:endParaRPr kumimoji="0" lang="da-DK" altLang="da-DK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342900" marR="0" lvl="0" indent="-342900" defTabSz="914400" eaLnBrk="1" latinLnBrk="0" hangingPunct="1">
              <a:spcBef>
                <a:spcPct val="20000"/>
              </a:spcBef>
              <a:buClr>
                <a:srgbClr val="990033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a-DK" altLang="da-DK" sz="1600" dirty="0">
                <a:latin typeface="+mn-lt"/>
              </a:rPr>
              <a:t>Udredningsfeltet åbner</a:t>
            </a:r>
          </a:p>
          <a:p>
            <a:pPr marL="342900" marR="0" lvl="0" indent="-342900" defTabSz="914400" eaLnBrk="1" latinLnBrk="0" hangingPunct="1">
              <a:spcBef>
                <a:spcPct val="20000"/>
              </a:spcBef>
              <a:buClr>
                <a:srgbClr val="990033"/>
              </a:buClr>
              <a:buSzTx/>
              <a:buFont typeface="Wingdings" panose="05000000000000000000" pitchFamily="2" charset="2"/>
              <a:buChar char="ü"/>
              <a:tabLst/>
            </a:pPr>
            <a:endParaRPr kumimoji="0" lang="da-DK" altLang="da-DK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342900" marR="0" lvl="0" indent="-342900" defTabSz="914400" eaLnBrk="1" latinLnBrk="0" hangingPunct="1">
              <a:spcBef>
                <a:spcPct val="20000"/>
              </a:spcBef>
              <a:buClr>
                <a:srgbClr val="990033"/>
              </a:buClr>
              <a:buSzTx/>
              <a:buFont typeface="Wingdings" panose="05000000000000000000" pitchFamily="2" charset="2"/>
              <a:buChar char="ü"/>
              <a:tabLst/>
            </a:pPr>
            <a:r>
              <a:rPr lang="da-DK" altLang="da-DK" sz="1600" dirty="0">
                <a:latin typeface="+mn-lt"/>
              </a:rPr>
              <a:t>To parametre: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33"/>
              </a:buClr>
              <a:buFont typeface="+mj-lt"/>
              <a:buAutoNum type="arabicPeriod"/>
            </a:pPr>
            <a:r>
              <a:rPr kumimoji="0" lang="da-DK" altLang="da-DK" sz="16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Udført somatisk undersøgelse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33"/>
              </a:buClr>
              <a:buFont typeface="+mj-lt"/>
              <a:buAutoNum type="arabicPeriod"/>
            </a:pPr>
            <a:r>
              <a:rPr lang="da-DK" altLang="da-DK" sz="1600" dirty="0">
                <a:latin typeface="+mn-lt"/>
              </a:rPr>
              <a:t>Udført klinisk miljøobs ELLER udført semistruktureret diagnostisk interview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33"/>
              </a:buClr>
              <a:buFont typeface="+mj-lt"/>
              <a:buAutoNum type="arabicPeriod"/>
            </a:pPr>
            <a:endParaRPr kumimoji="0" lang="da-DK" altLang="da-DK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kumimoji="0" lang="da-DK" altLang="da-DK" sz="16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Udfyld relevant – tryk ”gem og luk” – det kan ske flere gange indtil udredningsforløb er afsluttet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33"/>
              </a:buClr>
              <a:buFont typeface="Wingdings" panose="05000000000000000000" pitchFamily="2" charset="2"/>
              <a:buChar char="ü"/>
            </a:pPr>
            <a:endParaRPr kumimoji="0" lang="da-DK" altLang="da-DK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pic>
        <p:nvPicPr>
          <p:cNvPr id="3073" name="Billede 8">
            <a:extLst>
              <a:ext uri="{FF2B5EF4-FFF2-40B4-BE49-F238E27FC236}">
                <a16:creationId xmlns:a16="http://schemas.microsoft.com/office/drawing/2014/main" id="{55EDA483-F6BE-B516-1636-B46882C54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35382" y="2232564"/>
            <a:ext cx="4038600" cy="239287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0CF06DD-8F44-BED9-6065-06533ADEF1EE}"/>
              </a:ext>
            </a:extLst>
          </p:cNvPr>
          <p:cNvSpPr txBox="1"/>
          <p:nvPr/>
        </p:nvSpPr>
        <p:spPr>
          <a:xfrm>
            <a:off x="4635382" y="5229200"/>
            <a:ext cx="4161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Udredning afsluttes enten med ”</a:t>
            </a:r>
            <a:r>
              <a:rPr lang="da-DK" sz="1600" dirty="0">
                <a:sym typeface="Symbol" panose="05050102010706020507" pitchFamily="18" charset="2"/>
              </a:rPr>
              <a:t>” </a:t>
            </a:r>
            <a:r>
              <a:rPr lang="da-DK" sz="1600" dirty="0"/>
              <a:t>afkræftet eller bekræftet en af følgende diagnoser:</a:t>
            </a:r>
          </a:p>
          <a:p>
            <a:r>
              <a:rPr lang="da-DK" sz="1600" dirty="0"/>
              <a:t>DF900, DF901, DF908, F988C</a:t>
            </a:r>
          </a:p>
        </p:txBody>
      </p:sp>
    </p:spTree>
    <p:extLst>
      <p:ext uri="{BB962C8B-B14F-4D97-AF65-F5344CB8AC3E}">
        <p14:creationId xmlns:p14="http://schemas.microsoft.com/office/powerpoint/2010/main" val="88256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4B6B5-354D-98F4-5B4B-C4668755C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60" y="1413101"/>
            <a:ext cx="8787960" cy="575518"/>
          </a:xfrm>
        </p:spPr>
        <p:txBody>
          <a:bodyPr/>
          <a:lstStyle/>
          <a:p>
            <a:r>
              <a:rPr lang="da-DK" dirty="0"/>
              <a:t>Hvad forstås ved udredningsparametre 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EF90E65-FDF6-C08A-3D57-DC88126A1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4" name="Pladsholder til indhold 7">
            <a:extLst>
              <a:ext uri="{FF2B5EF4-FFF2-40B4-BE49-F238E27FC236}">
                <a16:creationId xmlns:a16="http://schemas.microsoft.com/office/drawing/2014/main" id="{85CBC583-BEE6-FE96-E76C-19EE37E67A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880664"/>
              </p:ext>
            </p:extLst>
          </p:nvPr>
        </p:nvGraphicFramePr>
        <p:xfrm>
          <a:off x="603874" y="2348880"/>
          <a:ext cx="8064896" cy="27442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9849">
                  <a:extLst>
                    <a:ext uri="{9D8B030D-6E8A-4147-A177-3AD203B41FA5}">
                      <a16:colId xmlns:a16="http://schemas.microsoft.com/office/drawing/2014/main" val="827931765"/>
                    </a:ext>
                  </a:extLst>
                </a:gridCol>
                <a:gridCol w="5615047">
                  <a:extLst>
                    <a:ext uri="{9D8B030D-6E8A-4147-A177-3AD203B41FA5}">
                      <a16:colId xmlns:a16="http://schemas.microsoft.com/office/drawing/2014/main" val="3178283316"/>
                    </a:ext>
                  </a:extLst>
                </a:gridCol>
              </a:tblGrid>
              <a:tr h="79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Pop-up punkt</a:t>
                      </a: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Infotekst</a:t>
                      </a: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2986948371"/>
                  </a:ext>
                </a:extLst>
              </a:tr>
              <a:tr h="664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 dirty="0">
                          <a:solidFill>
                            <a:schemeClr val="tx1"/>
                          </a:solidFill>
                          <a:effectLst/>
                        </a:rPr>
                        <a:t>Udført somatisk undersøgelse/udredning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 dirty="0">
                          <a:effectLst/>
                        </a:rPr>
                        <a:t> </a:t>
                      </a:r>
                      <a:endParaRPr lang="da-DK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 dirty="0">
                          <a:solidFill>
                            <a:schemeClr val="tx1"/>
                          </a:solidFill>
                          <a:effectLst/>
                        </a:rPr>
                        <a:t>Omfanget af en generel somatisk lægeundersøgelse er baseret på patientens kliniske fremtræden og anamnese.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 dirty="0">
                          <a:solidFill>
                            <a:schemeClr val="tx1"/>
                          </a:solidFill>
                          <a:effectLst/>
                        </a:rPr>
                        <a:t>Der bør foretages: Generel somatisk lægeundersøgelse og neurologisk/motorisk screening jf. lokale instrukser, måling af vægt, højde, blodtryk og puls samt hjerte-lungestetoskopi.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69544568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b="0" dirty="0">
                          <a:effectLst/>
                        </a:rPr>
                        <a:t>Udført semistruktureret diagnostisk interview</a:t>
                      </a:r>
                      <a:endParaRPr lang="da-DK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Diagnostisk interview skal omfatte vurdering af ADHD kernesymptomer, differentialdiagnoser og komorbiditet med enten Kiddie-SADS, PSE-SCAN eller DAWBA.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62" marR="51762" marT="0" marB="0"/>
                </a:tc>
                <a:extLst>
                  <a:ext uri="{0D108BD9-81ED-4DB2-BD59-A6C34878D82A}">
                    <a16:rowId xmlns:a16="http://schemas.microsoft.com/office/drawing/2014/main" val="4161350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328517"/>
      </p:ext>
    </p:extLst>
  </p:cSld>
  <p:clrMapOvr>
    <a:masterClrMapping/>
  </p:clrMapOvr>
</p:sld>
</file>

<file path=ppt/theme/theme1.xml><?xml version="1.0" encoding="utf-8"?>
<a:theme xmlns:a="http://schemas.openxmlformats.org/drawingml/2006/main" name="e-Kvis - Præsentation">
  <a:themeElements>
    <a:clrScheme name="Brugerdefineret 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CC0066"/>
      </a:accent1>
      <a:accent2>
        <a:srgbClr val="99FF99"/>
      </a:accent2>
      <a:accent3>
        <a:srgbClr val="578793"/>
      </a:accent3>
      <a:accent4>
        <a:srgbClr val="00FFF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e-Kvis - Præ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-Kvis - Præ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Kvis - Præ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Kvis - Præ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Kvis - Præ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Kvis - Præ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Kvis - Præ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Kvis - Præ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Kvis - Præ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Kvis - Præ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Kvis - Præ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Kvis - Præ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Kvis - Præ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KVIS - powerpoint{F2#7794541#1#7794420#10}.pptx" id="{4067CD8F-79D7-40FA-9ED6-E91912C5F3F9}" vid="{DA4EF61D-5F87-45F5-B47B-0A7F8242034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7e45262c3c35485bbd62f1957afa5b20</Template>
  <TotalTime>260</TotalTime>
  <Words>859</Words>
  <Application>Microsoft Office PowerPoint</Application>
  <PresentationFormat>Skærmshow (4:3)</PresentationFormat>
  <Paragraphs>115</Paragraphs>
  <Slides>16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Symbol</vt:lpstr>
      <vt:lpstr>Titillium Web</vt:lpstr>
      <vt:lpstr>Verdana</vt:lpstr>
      <vt:lpstr>Wingdings</vt:lpstr>
      <vt:lpstr>e-Kvis - Præsentation</vt:lpstr>
      <vt:lpstr>Rapportering til ADHD-databasen</vt:lpstr>
      <vt:lpstr>Introduktion</vt:lpstr>
      <vt:lpstr>Mere om databasen</vt:lpstr>
      <vt:lpstr>Runde </vt:lpstr>
      <vt:lpstr>Tilmeldingsbilledet ser sådan ud:</vt:lpstr>
      <vt:lpstr>Information om administrationsmodulet</vt:lpstr>
      <vt:lpstr>Runde</vt:lpstr>
      <vt:lpstr>Brug af pop-up - udredning</vt:lpstr>
      <vt:lpstr>Hvad forstås ved udredningsparametre 1</vt:lpstr>
      <vt:lpstr>Hvad forstås ved udredningsparametre 2</vt:lpstr>
      <vt:lpstr>Runde</vt:lpstr>
      <vt:lpstr>Brug af pop-up - behandling</vt:lpstr>
      <vt:lpstr>Hvad forstås ved behandlingsparametrene</vt:lpstr>
      <vt:lpstr>Afslut registering = afslutning af pop-up </vt:lpstr>
      <vt:lpstr>Runde</vt:lpstr>
      <vt:lpstr>Opsamling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Lisbet Plambech Andersen</dc:creator>
  <cp:lastModifiedBy>Anne Bukholt Pedersen</cp:lastModifiedBy>
  <cp:revision>6</cp:revision>
  <cp:lastPrinted>2023-03-31T09:14:12Z</cp:lastPrinted>
  <dcterms:created xsi:type="dcterms:W3CDTF">2023-03-29T09:16:00Z</dcterms:created>
  <dcterms:modified xsi:type="dcterms:W3CDTF">2024-02-20T08:59:38Z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and">
    <vt:lpwstr/>
  </property>
  <property fmtid="{D5CDD505-2E9C-101B-9397-08002B2CF9AE}" pid="3" name="title">
    <vt:lpwstr>eKVISmaster.PPT</vt:lpwstr>
  </property>
  <property fmtid="{D5CDD505-2E9C-101B-9397-08002B2CF9AE}" pid="4" name="path">
    <vt:lpwstr>C:\Users\lpa\AppData\Local\Temp\SJ20151027121835651 [DOR984387].PPT</vt:lpwstr>
  </property>
</Properties>
</file>