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5" r:id="rId2"/>
    <p:sldId id="286" r:id="rId3"/>
    <p:sldId id="273" r:id="rId4"/>
    <p:sldId id="274" r:id="rId5"/>
    <p:sldId id="275" r:id="rId6"/>
    <p:sldId id="276" r:id="rId7"/>
    <p:sldId id="280" r:id="rId8"/>
    <p:sldId id="278" r:id="rId9"/>
    <p:sldId id="279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embeddedFontLst>
    <p:embeddedFont>
      <p:font typeface="Albert Sans Black" pitchFamily="2" charset="0"/>
      <p:bold r:id="rId16"/>
      <p:boldItalic r:id="rId17"/>
    </p:embeddedFont>
    <p:embeddedFont>
      <p:font typeface="Albert Sans ExtraBold" pitchFamily="2" charset="0"/>
      <p:bold r:id="rId18"/>
      <p:boldItalic r:id="rId19"/>
    </p:embeddedFont>
    <p:embeddedFont>
      <p:font typeface="Albert Sans Light" pitchFamily="2" charset="0"/>
      <p:regular r:id="rId20"/>
      <p:italic r:id="rId21"/>
    </p:embeddedFont>
    <p:embeddedFont>
      <p:font typeface="Albert Sans Medium" pitchFamily="2" charset="0"/>
      <p:regular r:id="rId22"/>
      <p:italic r:id="rId23"/>
    </p:embeddedFont>
    <p:embeddedFont>
      <p:font typeface="Albert Sans SemiBold" pitchFamily="2" charset="0"/>
      <p:bold r:id="rId24"/>
      <p:boldItalic r:id="rId25"/>
    </p:embeddedFon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6" d="100"/>
          <a:sy n="106" d="100"/>
        </p:scale>
        <p:origin x="10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1958162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3824023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566863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Albert Sans Medium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126291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DDCD315-02BA-7892-6BEA-FF51E22FDC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3870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74" r:id="rId4"/>
    <p:sldLayoutId id="2147483663" r:id="rId5"/>
    <p:sldLayoutId id="2147483664" r:id="rId6"/>
    <p:sldLayoutId id="2147483673" r:id="rId7"/>
    <p:sldLayoutId id="2147483665" r:id="rId8"/>
    <p:sldLayoutId id="2147483668" r:id="rId9"/>
    <p:sldLayoutId id="2147483676" r:id="rId10"/>
    <p:sldLayoutId id="2147483675" r:id="rId11"/>
    <p:sldLayoutId id="2147483670" r:id="rId12"/>
    <p:sldLayoutId id="2147483671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17"/>
        </a:buBlip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93339543" TargetMode="External"/><Relationship Id="rId2" Type="http://schemas.openxmlformats.org/officeDocument/2006/relationships/hyperlink" Target="https://sentinel-data.dk/nemid_logi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Behandling af basalcellekræft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Præsentation til klyngemøde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440000"/>
            <a:ext cx="11213487" cy="961289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Drøft andelen af recidiv i forhold til behandlingsvalg og undertype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/>
          <a:lstStyle/>
          <a:p>
            <a:r>
              <a:rPr lang="da-DK" dirty="0"/>
              <a:t>Drøft recidiv </a:t>
            </a:r>
            <a:r>
              <a:rPr lang="da-DK" dirty="0" err="1"/>
              <a:t>ift</a:t>
            </a:r>
            <a:r>
              <a:rPr lang="da-DK" dirty="0"/>
              <a:t>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116074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9A8A0F3B-BF0A-5802-EB90-4999915BC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165" y="2686050"/>
            <a:ext cx="10426533" cy="272197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1311128"/>
          </a:xfrm>
        </p:spPr>
        <p:txBody>
          <a:bodyPr/>
          <a:lstStyle/>
          <a:p>
            <a:r>
              <a:rPr lang="da-DK" dirty="0"/>
              <a:t>Find patienter hvor 1. kontrolbesøg ikke er registreret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3F000D3-DBFB-600E-01FF-FBBD34A9469F}"/>
              </a:ext>
            </a:extLst>
          </p:cNvPr>
          <p:cNvSpPr/>
          <p:nvPr/>
        </p:nvSpPr>
        <p:spPr>
          <a:xfrm>
            <a:off x="1205003" y="4876800"/>
            <a:ext cx="10095695" cy="627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1CC61EB5-7E6C-8E6E-FAAC-A012835F4608}"/>
              </a:ext>
            </a:extLst>
          </p:cNvPr>
          <p:cNvCxnSpPr/>
          <p:nvPr/>
        </p:nvCxnSpPr>
        <p:spPr>
          <a:xfrm flipV="1">
            <a:off x="6987912" y="5190308"/>
            <a:ext cx="792088" cy="729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9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794" r="6794"/>
          <a:stretch/>
        </p:blipFill>
        <p:spPr>
          <a:xfrm>
            <a:off x="483132" y="477000"/>
            <a:ext cx="5648728" cy="5987407"/>
          </a:xfr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0617" y="1742551"/>
            <a:ext cx="5314109" cy="535531"/>
          </a:xfrm>
        </p:spPr>
        <p:txBody>
          <a:bodyPr anchor="b"/>
          <a:lstStyle/>
          <a:p>
            <a:r>
              <a:rPr lang="da-DK" dirty="0"/>
              <a:t>Patientliste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FAE67B1-64DD-71A7-C6BB-FB9579CC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1451679"/>
          </a:xfrm>
        </p:spPr>
        <p:txBody>
          <a:bodyPr/>
          <a:lstStyle/>
          <a:p>
            <a:r>
              <a:rPr lang="da-DK" sz="2000" dirty="0"/>
              <a:t>Liste med patienter, der ikke har fået 1. kontrolbesøg eller der mangler registrering af kontrolbesøg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16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440000"/>
            <a:ext cx="11213487" cy="379026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kontrollerer vi patienter med BCC?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Har vi patienter, hvor vi ikke får registreret kontrol?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Hvornår og hvordan afsluttes patienter med BCC?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en viderehenvisning ensbetydende med en afslutning?</a:t>
            </a:r>
          </a:p>
          <a:p>
            <a:pPr marL="0" lvl="0" indent="0">
              <a:lnSpc>
                <a:spcPct val="115000"/>
              </a:lnSpc>
              <a:buNone/>
            </a:pP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der input til, om guidelines bør revideres?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/>
          <a:lstStyle/>
          <a:p>
            <a:r>
              <a:rPr lang="da-DK" dirty="0"/>
              <a:t>Kontrol af patienter</a:t>
            </a:r>
          </a:p>
        </p:txBody>
      </p:sp>
    </p:spTree>
    <p:extLst>
      <p:ext uri="{BB962C8B-B14F-4D97-AF65-F5344CB8AC3E}">
        <p14:creationId xmlns:p14="http://schemas.microsoft.com/office/powerpoint/2010/main" val="397793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440000"/>
            <a:ext cx="11213487" cy="4184222"/>
          </a:xfrm>
        </p:spPr>
        <p:txBody>
          <a:bodyPr/>
          <a:lstStyle/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da-DK" sz="2400" dirty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da-DK" sz="2400" dirty="0">
                <a:solidFill>
                  <a:prstClr val="black"/>
                </a:solidFill>
              </a:rPr>
              <a:t>Er der spørgsmål, vi skal have afklaret?</a:t>
            </a:r>
          </a:p>
          <a:p>
            <a:pPr marL="742950" lvl="1" indent="-285750">
              <a:buClr>
                <a:srgbClr val="CC006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solidFill>
                  <a:prstClr val="black"/>
                </a:solidFill>
              </a:rPr>
              <a:t>Hvem gør hvad?</a:t>
            </a:r>
          </a:p>
          <a:p>
            <a:pPr marL="742950" lvl="1" indent="-285750">
              <a:buClr>
                <a:srgbClr val="CC006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solidFill>
                  <a:prstClr val="black"/>
                </a:solidFill>
              </a:rPr>
              <a:t>Tidsramme</a:t>
            </a:r>
          </a:p>
          <a:p>
            <a:pPr marL="742950" lvl="1" indent="-285750">
              <a:buClr>
                <a:srgbClr val="CC006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solidFill>
                  <a:prstClr val="black"/>
                </a:solidFill>
              </a:rPr>
              <a:t>Hvordan formidles svaret til hele klyngen?</a:t>
            </a:r>
          </a:p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da-DK" sz="2400" dirty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da-DK" sz="2400" dirty="0">
                <a:solidFill>
                  <a:prstClr val="black"/>
                </a:solidFill>
              </a:rPr>
              <a:t>Er der noget, jeg skal gøre hjemme i egen klinik – og hvornår gør jeg det?</a:t>
            </a:r>
          </a:p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da-DK" sz="2400" dirty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CC006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da-DK" sz="2400" dirty="0">
                <a:solidFill>
                  <a:prstClr val="black"/>
                </a:solidFill>
              </a:rPr>
              <a:t>Skal vi drøfte dette emne igen?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/>
          <a:lstStyle/>
          <a:p>
            <a:r>
              <a:rPr lang="da-DK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8877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/>
          <a:lstStyle/>
          <a:p>
            <a:pPr marL="0" indent="0">
              <a:buNone/>
            </a:pPr>
            <a:r>
              <a:rPr lang="da-DK" sz="4400" b="1" dirty="0"/>
              <a:t>Antallet af tumorer er stigende</a:t>
            </a:r>
            <a:endParaRPr lang="da-DK" altLang="da-DK" sz="4400" b="1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11976"/>
            <a:ext cx="5490883" cy="381899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spc="10" dirty="0">
                <a:solidFill>
                  <a:srgbClr val="1B1B2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Basalcellekræft er den hyppigste kræftform i Danmark med over 30.000 tilfælde årligt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spc="10" dirty="0">
                <a:solidFill>
                  <a:srgbClr val="1B1B2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Behandlingen foregår primært i speciallægepraksis og udgør derfor en stor andel af aktiviteten hos praktiserende dermatologer</a:t>
            </a:r>
          </a:p>
          <a:p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E0BD81D1-2876-7093-641B-5E86B5D38B4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375028" y="2335213"/>
            <a:ext cx="4736493" cy="31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/>
          <a:lstStyle/>
          <a:p>
            <a:r>
              <a:rPr lang="da-DK" dirty="0"/>
              <a:t>Drøft </a:t>
            </a:r>
            <a:r>
              <a:rPr lang="da-DK" altLang="da-DK" sz="4400" dirty="0">
                <a:solidFill>
                  <a:srgbClr val="000000"/>
                </a:solidFill>
                <a:ea typeface="+mn-ea"/>
                <a:cs typeface="+mn-cs"/>
              </a:rPr>
              <a:t>behandlingsvalg for patienter med basalcellekræft</a:t>
            </a:r>
            <a:endParaRPr lang="da-DK" dirty="0"/>
          </a:p>
        </p:txBody>
      </p:sp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02448A8E-A490-FBFB-E25F-7AE94CC3F31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494015" y="2211976"/>
            <a:ext cx="5120607" cy="3663360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11976"/>
            <a:ext cx="5490883" cy="45779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Variation i </a:t>
            </a:r>
            <a:r>
              <a:rPr lang="en-US" b="1" dirty="0" err="1"/>
              <a:t>behandlingsvalg</a:t>
            </a:r>
            <a:endParaRPr lang="en-US" b="1" dirty="0"/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rgbClr val="C82A54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a-DK" sz="2400" b="0" i="0" u="none" strike="noStrike" kern="1200" cap="none" spc="1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latin typeface="Barlow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Der er en stor variation i valg af behandling i de forskellige regioner, hvilket antyder en forskellig tilgang til behandlingen af BCC eller forskel i henvisningsmønster og tumorkarakteristik.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rgbClr val="C82A54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a-DK" sz="2400" b="0" i="0" u="none" strike="noStrike" kern="1200" cap="none" spc="1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latin typeface="Barlow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Det kan også skyldes behandlerpræferencer samt lokale overenskomstmæssige aftaler.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237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B889EAB-26EA-822E-75A0-A30466CE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40000"/>
            <a:ext cx="11213487" cy="506446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b="1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Uddrag fra Hudkræftdatabasens årsrapport 2021/22: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Dobbelt </a:t>
            </a:r>
            <a:r>
              <a:rPr lang="da-DK" sz="240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med el-</a:t>
            </a:r>
            <a:r>
              <a:rPr lang="da-DK" sz="240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kaustik</a:t>
            </a: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 den mest anvendte behandling - ca. halvdelen af samtlige BCC får denne behandling. Det samlede antal behandlinger, hvor </a:t>
            </a:r>
            <a:r>
              <a:rPr lang="da-DK" sz="240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indgår er 61,0% på landsplan.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Region Hovedstaden er andelen 67,4%. I Region Nordjylland er andelen 47,1%.</a:t>
            </a:r>
            <a:endParaRPr lang="da-DK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Viderehenvisning er i 96% af tilfældene til plastikkirurger. På landsplan henvises 17,9% til behandling hos plastikkirurger.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Nordjylland og Syddanmark er der hhv. 17,9% og 18,8% der behandles med excision hos dermatolog, men i Region Hovedstaden er andelen af excisioner 1,0%. Landsgennemsnittet for excision hos dermatolog er 8,4%.</a:t>
            </a:r>
            <a:endParaRPr lang="da-DK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/>
              <a:t>Variation i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260001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177143"/>
            <a:ext cx="11213487" cy="2974751"/>
          </a:xfrm>
        </p:spPr>
        <p:txBody>
          <a:bodyPr/>
          <a:lstStyle/>
          <a:p>
            <a:r>
              <a:rPr lang="da-DK" sz="2400" dirty="0">
                <a:effectLst/>
              </a:rPr>
              <a:t>Adgang til egne data via Sentinel: </a:t>
            </a:r>
            <a:r>
              <a:rPr lang="da-DK" sz="2400" dirty="0">
                <a:effectLst/>
                <a:hlinkClick r:id="rId2"/>
              </a:rPr>
              <a:t>https://sentinel-data.dk/nemid_login/</a:t>
            </a:r>
            <a:endParaRPr lang="da-DK" sz="2400" dirty="0">
              <a:effectLst/>
            </a:endParaRPr>
          </a:p>
          <a:p>
            <a:endParaRPr lang="da-DK" sz="2400" dirty="0">
              <a:effectLst/>
            </a:endParaRPr>
          </a:p>
          <a:p>
            <a:r>
              <a:rPr lang="da-DK" sz="2400" dirty="0">
                <a:effectLst/>
              </a:rPr>
              <a:t>Se videoen, der vejleder i brugen af kvalitetsrapporten: </a:t>
            </a:r>
            <a:r>
              <a:rPr lang="da-DK" sz="2400" u="sng" dirty="0">
                <a:effectLst/>
                <a:hlinkClick r:id="rId3"/>
              </a:rPr>
              <a:t>Hudkræftdatabasen - kvalitetsrapport on </a:t>
            </a:r>
            <a:r>
              <a:rPr lang="da-DK" sz="2400" u="sng" dirty="0" err="1">
                <a:effectLst/>
                <a:hlinkClick r:id="rId3"/>
              </a:rPr>
              <a:t>Vimeo</a:t>
            </a:r>
            <a:endParaRPr lang="da-DK" sz="2400" u="sng" dirty="0">
              <a:effectLst/>
            </a:endParaRPr>
          </a:p>
          <a:p>
            <a:endParaRPr lang="da-DK" sz="2400" u="sng" dirty="0">
              <a:effectLst/>
            </a:endParaRPr>
          </a:p>
          <a:p>
            <a:r>
              <a:rPr lang="da-DK" sz="2400" dirty="0"/>
              <a:t>Find egen rapport frem på PC eller udprintet.</a:t>
            </a:r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614713"/>
          </a:xfrm>
        </p:spPr>
        <p:txBody>
          <a:bodyPr/>
          <a:lstStyle/>
          <a:p>
            <a:r>
              <a:rPr lang="da-DK" dirty="0"/>
              <a:t>Se rapport med dine egne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36642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863E5C6-B0F9-D6E6-4CE0-3D198D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Så på data på fanen Basalcelle </a:t>
            </a:r>
            <a:r>
              <a:rPr lang="da-DK" dirty="0" err="1"/>
              <a:t>carcinom</a:t>
            </a:r>
            <a:endParaRPr lang="da-DK" dirty="0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9834" b="9834"/>
          <a:stretch/>
        </p:blipFill>
        <p:spPr/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C8961F0-A1F6-DA6C-61A2-4CCD20364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6728" b="6728"/>
          <a:stretch/>
        </p:blipFill>
        <p:spPr/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17EC3BE-C908-B2F5-C6CB-5B558EC716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</p:spPr>
        <p:txBody>
          <a:bodyPr/>
          <a:lstStyle/>
          <a:p>
            <a:r>
              <a:rPr lang="da-DK" dirty="0"/>
              <a:t>Grafisk visning med egne behandlingsvalg </a:t>
            </a:r>
            <a:r>
              <a:rPr lang="da-DK" dirty="0" err="1"/>
              <a:t>ift</a:t>
            </a:r>
            <a:r>
              <a:rPr lang="da-DK" dirty="0"/>
              <a:t> region og landsgennemsnit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13BFB65-8C1F-2255-D28E-3B4903AF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3"/>
            <a:ext cx="5486401" cy="400110"/>
          </a:xfrm>
        </p:spPr>
        <p:txBody>
          <a:bodyPr/>
          <a:lstStyle/>
          <a:p>
            <a:r>
              <a:rPr lang="da-DK" dirty="0"/>
              <a:t>Oversigt over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301958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168434"/>
            <a:ext cx="11213487" cy="274844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visiteres patienter henvist med mistanke om BCC?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Hvorledes stilles den kliniske diagnose BCC og inddeles i undertyper?</a:t>
            </a: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Drøft behandlingsvalg i forhold til behandling af BCC – opdel efter undertype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Hvornår vælges at behandle </a:t>
            </a:r>
            <a:r>
              <a:rPr lang="da-DK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højrisikotumores</a:t>
            </a: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a-DK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hht</a:t>
            </a: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DDS guidelines?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Hvornår viderehenviser vi patienter med BCC?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1311128"/>
          </a:xfrm>
        </p:spPr>
        <p:txBody>
          <a:bodyPr/>
          <a:lstStyle/>
          <a:p>
            <a:r>
              <a:rPr lang="da-DK" dirty="0"/>
              <a:t>Drøft visitation, behandling og videre henvisning af patienter med BCC</a:t>
            </a:r>
          </a:p>
        </p:txBody>
      </p:sp>
    </p:spTree>
    <p:extLst>
      <p:ext uri="{BB962C8B-B14F-4D97-AF65-F5344CB8AC3E}">
        <p14:creationId xmlns:p14="http://schemas.microsoft.com/office/powerpoint/2010/main" val="235435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08" r="1608"/>
          <a:stretch/>
        </p:blipFill>
        <p:spPr>
          <a:xfrm>
            <a:off x="483132" y="477000"/>
            <a:ext cx="5648728" cy="5987407"/>
          </a:xfr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0617" y="856154"/>
            <a:ext cx="5314109" cy="1421928"/>
          </a:xfrm>
        </p:spPr>
        <p:txBody>
          <a:bodyPr anchor="b"/>
          <a:lstStyle/>
          <a:p>
            <a:r>
              <a:rPr lang="da-DK" altLang="da-DK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Håndtering af højrisikokarcinomer i speciallægepraksis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FAE67B1-64DD-71A7-C6BB-FB9579CC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2410916"/>
          </a:xfrm>
        </p:spPr>
        <p:txBody>
          <a:bodyPr/>
          <a:lstStyle/>
          <a:p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over antal lav- og højrisiko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basocellulære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karcinomer, som i udgangspunktet diagnosticeres i speciallægepraksis, og det antal tilfælde som ender med at blive behandlet og kontrolleret i speciallægepraksis. </a:t>
            </a:r>
          </a:p>
          <a:p>
            <a:pPr algn="r"/>
            <a:r>
              <a:rPr kumimoji="0" lang="da-DK" altLang="da-DK" sz="14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Årsrapporten 2021/22</a:t>
            </a:r>
            <a:endParaRPr kumimoji="0" lang="da-DK" altLang="da-DK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124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863E5C6-B0F9-D6E6-4CE0-3D198D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 på data om recidiver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3299" b="13299"/>
          <a:stretch/>
        </p:blipFill>
        <p:spPr/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C8961F0-A1F6-DA6C-61A2-4CCD20364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5566" b="5566"/>
          <a:stretch/>
        </p:blipFill>
        <p:spPr/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17EC3BE-C908-B2F5-C6CB-5B558EC716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</p:spPr>
        <p:txBody>
          <a:bodyPr/>
          <a:lstStyle/>
          <a:p>
            <a:r>
              <a:rPr lang="da-DK" dirty="0"/>
              <a:t>Grafisk visning af egne data </a:t>
            </a:r>
            <a:r>
              <a:rPr lang="da-DK" dirty="0" err="1"/>
              <a:t>ift</a:t>
            </a:r>
            <a:r>
              <a:rPr lang="da-DK" dirty="0"/>
              <a:t> regions- og landsgennemsnit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13BFB65-8C1F-2255-D28E-3B4903AF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400110"/>
          </a:xfrm>
        </p:spPr>
        <p:txBody>
          <a:bodyPr/>
          <a:lstStyle/>
          <a:p>
            <a:r>
              <a:rPr lang="da-DK" dirty="0"/>
              <a:t>Oversigt over recidiver</a:t>
            </a:r>
          </a:p>
        </p:txBody>
      </p:sp>
    </p:spTree>
    <p:extLst>
      <p:ext uri="{BB962C8B-B14F-4D97-AF65-F5344CB8AC3E}">
        <p14:creationId xmlns:p14="http://schemas.microsoft.com/office/powerpoint/2010/main" val="4247578034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2747</TotalTime>
  <Words>520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5" baseType="lpstr">
      <vt:lpstr>Albert Sans ExtraBold</vt:lpstr>
      <vt:lpstr>Symbol</vt:lpstr>
      <vt:lpstr>Albert Sans Black</vt:lpstr>
      <vt:lpstr>Calibri</vt:lpstr>
      <vt:lpstr>Wingdings</vt:lpstr>
      <vt:lpstr>Albert Sans Medium</vt:lpstr>
      <vt:lpstr>Barlow</vt:lpstr>
      <vt:lpstr>Arial</vt:lpstr>
      <vt:lpstr>Albert Sans SemiBold</vt:lpstr>
      <vt:lpstr>Albert Sans Light</vt:lpstr>
      <vt:lpstr>eKvis</vt:lpstr>
      <vt:lpstr>Behandling af basalcellekræft</vt:lpstr>
      <vt:lpstr>Antallet af tumorer er stigende</vt:lpstr>
      <vt:lpstr>Drøft behandlingsvalg for patienter med basalcellekræft</vt:lpstr>
      <vt:lpstr>Variation i behandlingsvalg</vt:lpstr>
      <vt:lpstr>Se rapport med dine egne behandlingsvalg</vt:lpstr>
      <vt:lpstr>Så på data på fanen Basalcelle carcinom</vt:lpstr>
      <vt:lpstr>Drøft visitation, behandling og videre henvisning af patienter med BCC</vt:lpstr>
      <vt:lpstr>PowerPoint-præsentation</vt:lpstr>
      <vt:lpstr>Se på data om recidiver</vt:lpstr>
      <vt:lpstr>Drøft recidiv ift behandlingsvalg</vt:lpstr>
      <vt:lpstr>Find patienter hvor 1. kontrolbesøg ikke er registreret</vt:lpstr>
      <vt:lpstr>PowerPoint-præsentation</vt:lpstr>
      <vt:lpstr>Kontrol af patienter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Charlotte Ranzau Dall</cp:lastModifiedBy>
  <cp:revision>283</cp:revision>
  <dcterms:created xsi:type="dcterms:W3CDTF">2023-07-04T06:57:44Z</dcterms:created>
  <dcterms:modified xsi:type="dcterms:W3CDTF">2024-03-18T12:42:33Z</dcterms:modified>
</cp:coreProperties>
</file>