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5"/>
  </p:notesMasterIdLst>
  <p:sldIdLst>
    <p:sldId id="265" r:id="rId2"/>
    <p:sldId id="345" r:id="rId3"/>
    <p:sldId id="346" r:id="rId4"/>
    <p:sldId id="400" r:id="rId5"/>
    <p:sldId id="401" r:id="rId6"/>
    <p:sldId id="340" r:id="rId7"/>
    <p:sldId id="331" r:id="rId8"/>
    <p:sldId id="402" r:id="rId9"/>
    <p:sldId id="450" r:id="rId10"/>
    <p:sldId id="451" r:id="rId11"/>
    <p:sldId id="452" r:id="rId12"/>
    <p:sldId id="287" r:id="rId13"/>
    <p:sldId id="449" r:id="rId14"/>
  </p:sldIdLst>
  <p:sldSz cx="12192000" cy="6858000"/>
  <p:notesSz cx="6858000" cy="9144000"/>
  <p:embeddedFontLst>
    <p:embeddedFont>
      <p:font typeface="Albert Sans Black" panose="020B0604020202020204" charset="0"/>
      <p:bold r:id="rId16"/>
      <p:italic r:id="rId17"/>
      <p:boldItalic r:id="rId18"/>
    </p:embeddedFont>
    <p:embeddedFont>
      <p:font typeface="Albert Sans ExtraBold" panose="020B0604020202020204" charset="0"/>
      <p:bold r:id="rId19"/>
      <p:italic r:id="rId20"/>
      <p:boldItalic r:id="rId21"/>
    </p:embeddedFont>
    <p:embeddedFont>
      <p:font typeface="Albert Sans Light" panose="020B0604020202020204" charset="0"/>
      <p:regular r:id="rId22"/>
      <p:italic r:id="rId23"/>
    </p:embeddedFont>
    <p:embeddedFont>
      <p:font typeface="Albert Sans Medium" panose="020B0604020202020204" charset="0"/>
      <p:regular r:id="rId24"/>
      <p:italic r:id="rId25"/>
    </p:embeddedFont>
    <p:embeddedFont>
      <p:font typeface="Albert Sans SemiBold" panose="020B0604020202020204" charset="0"/>
      <p:regular r:id="rId26"/>
      <p:bold r:id="rId27"/>
      <p:italic r:id="rId28"/>
      <p:boldItalic r:id="rId29"/>
    </p:embeddedFont>
    <p:embeddedFont>
      <p:font typeface="Barlow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3"/>
    <p:restoredTop sz="96810"/>
  </p:normalViewPr>
  <p:slideViewPr>
    <p:cSldViewPr snapToGrid="0">
      <p:cViewPr varScale="1">
        <p:scale>
          <a:sx n="110" d="100"/>
          <a:sy n="110" d="100"/>
        </p:scale>
        <p:origin x="10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FBE-94E4-4728-979E-3DB2647F785A}" type="datetimeFigureOut">
              <a:rPr lang="da-DK" smtClean="0"/>
              <a:t>22-04-2024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14C-E829-4ACA-AB9A-FB5F722415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00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7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72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Hver overskrift har eget klik</a:t>
            </a:r>
          </a:p>
          <a:p>
            <a:endParaRPr lang="da-DK" dirty="0"/>
          </a:p>
          <a:p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Systematik og plan – bringe egen praksis og erfaringer i spil i et trygt fælles rum.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Der er ret frie rammer så længe udgangspunktet er kvalitet og at der sker fremdrift. (undersøge, bevare, udvikle)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Bringe viden/fakta og data i spil i bred forstand – kommer jeg lidt tilbage til senere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Det er tanken at man kan arbejde med emnerne hjemme i egen klinik mellem møderne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69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Hver overskrift har eget klik</a:t>
            </a:r>
          </a:p>
          <a:p>
            <a:endParaRPr lang="da-DK" dirty="0"/>
          </a:p>
          <a:p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Systematik og plan – bringe egen praksis og erfaringer i spil i et trygt fælles rum.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Der er ret frie rammer så længe udgangspunktet er kvalitet og at der sker fremdrift. (undersøge, bevare, udvikle)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Bringe viden/fakta og data i spil i bred forstand – kommer jeg lidt tilbage til senere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Det er tanken at man kan arbejde med emnerne hjemme i egen klinik mellem møderne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35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80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846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Systematik og plan – bringe egen praksis og erfaringer i spil i et trygt fælles rum.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Der er ret frie rammer så længe udgangspunktet er kvalitet og at der sker fremdrift. (undersøge, bevare, udvikle)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Bringe viden/fakta og data i spil i bred forstand – kommer jeg lidt tilbage til senere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Klik: Det er tanken at man kan arbejde med emnerne hjemme i egen klinik mellem møderne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87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a-DK" altLang="da-DK" dirty="0"/>
              <a:t>Vi forestiller os at klyngen mødes om et eller få emner ad gangen, så der kan komme dybde i den fælles faglige sparring og så dialogen kan blive konkret.</a:t>
            </a:r>
          </a:p>
          <a:p>
            <a:pPr>
              <a:spcBef>
                <a:spcPct val="0"/>
              </a:spcBef>
            </a:pPr>
            <a:endParaRPr lang="da-DK" altLang="da-DK" dirty="0"/>
          </a:p>
          <a:p>
            <a:pPr>
              <a:spcBef>
                <a:spcPct val="0"/>
              </a:spcBef>
            </a:pPr>
            <a:r>
              <a:rPr lang="da-DK" altLang="da-DK" dirty="0"/>
              <a:t>Emnet kan fx være 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/>
              <a:t>At omsætte forskning (måske oplæg fra en fælles konference) til daglige kliniske rutiner i egen klinik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/>
              <a:t>En konkret klinisk retningslinje eller ny behandlingsmodalitet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/>
              <a:t>Konstateret variation i måden at arbejde på, hvor der måske mangler retningslinjer/guidelines – hvordan gør vi det bedst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4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47E44-1E2E-41DB-BFA7-50B738504E8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550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194468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4274957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Albert Sans Black" pitchFamily="2" charset="77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Albert Sans Black" pitchFamily="2" charset="77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325268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-</a:t>
            </a:r>
            <a:r>
              <a:rPr lang="da-DK" dirty="0" err="1"/>
              <a:t>kjkjv</a:t>
            </a:r>
            <a:endParaRPr lang="da-DK" dirty="0"/>
          </a:p>
          <a:p>
            <a:pPr lvl="1"/>
            <a:r>
              <a:rPr lang="da-DK" dirty="0"/>
              <a:t>M – </a:t>
            </a:r>
            <a:r>
              <a:rPr lang="da-DK" dirty="0" err="1"/>
              <a:t>jk-jb</a:t>
            </a:r>
            <a:endParaRPr lang="da-DK" dirty="0"/>
          </a:p>
          <a:p>
            <a:pPr lvl="0"/>
            <a:r>
              <a:rPr lang="da-DK" dirty="0" err="1"/>
              <a:t>oduibfowbow</a:t>
            </a:r>
            <a:endParaRPr lang="da-DK" dirty="0"/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 err="1"/>
              <a:t>Kjb</a:t>
            </a:r>
            <a:endParaRPr lang="da-DK" dirty="0"/>
          </a:p>
          <a:p>
            <a:pPr lvl="0"/>
            <a:r>
              <a:rPr lang="da-DK" dirty="0" err="1"/>
              <a:t>Lbkbæ</a:t>
            </a:r>
            <a:endParaRPr lang="da-DK" dirty="0"/>
          </a:p>
          <a:p>
            <a:pPr lvl="1"/>
            <a:r>
              <a:rPr lang="da-DK" dirty="0" err="1"/>
              <a:t>øljbævæiv</a:t>
            </a:r>
            <a:endParaRPr lang="da-DK" dirty="0"/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Albert Sans Medium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6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6595EDE0-AFF5-FB1E-156B-4FA04919D0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51857" y="227992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7485478" cy="134601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6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2156488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 err="1"/>
              <a:t>Ækd</a:t>
            </a:r>
            <a:r>
              <a:rPr lang="da-DK" dirty="0"/>
              <a:t> cn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, </a:t>
            </a:r>
            <a:r>
              <a:rPr lang="da-DK" dirty="0" err="1"/>
              <a:t>cæk</a:t>
            </a:r>
            <a:r>
              <a:rPr lang="da-DK" dirty="0"/>
              <a:t> 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11128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1" r:id="rId4"/>
    <p:sldLayoutId id="2147483674" r:id="rId5"/>
    <p:sldLayoutId id="2147483664" r:id="rId6"/>
    <p:sldLayoutId id="2147483673" r:id="rId7"/>
    <p:sldLayoutId id="2147483677" r:id="rId8"/>
    <p:sldLayoutId id="2147483665" r:id="rId9"/>
    <p:sldLayoutId id="2147483668" r:id="rId10"/>
    <p:sldLayoutId id="2147483676" r:id="rId11"/>
    <p:sldLayoutId id="2147483675" r:id="rId12"/>
    <p:sldLayoutId id="2147483670" r:id="rId13"/>
    <p:sldLayoutId id="2147483671" r:id="rId14"/>
    <p:sldLayoutId id="2147483662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18"/>
        </a:buBlip>
        <a:defRPr sz="2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kvis.dk/redskaber/klyng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kvis.dk/redskaber/inspiration-til-emner-paa-klyngemoeder/" TargetMode="External"/><Relationship Id="rId4" Type="http://schemas.openxmlformats.org/officeDocument/2006/relationships/hyperlink" Target="https://pixabay.com/de/cartoon-comic-wort-blasen-26849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xabay.com/de/verein-gemeinschaft-gruppe-treffen-15274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kvis.dk/redskaber/1195-2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vis.d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80" y="1818868"/>
            <a:ext cx="8528745" cy="3083921"/>
          </a:xfrm>
        </p:spPr>
        <p:txBody>
          <a:bodyPr/>
          <a:lstStyle/>
          <a:p>
            <a:r>
              <a:rPr lang="da-DK" dirty="0"/>
              <a:t>Rammer og indhold for arbejdet i vores klynge</a:t>
            </a:r>
            <a:br>
              <a:rPr lang="da-DK" dirty="0"/>
            </a:br>
            <a:r>
              <a:rPr lang="da-DK" sz="1600" dirty="0"/>
              <a:t>- Oplæg til drøftelse i klyngen</a:t>
            </a:r>
            <a:br>
              <a:rPr lang="da-DK" dirty="0"/>
            </a:br>
            <a:endParaRPr lang="da-DK" sz="200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16" y="4316453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E06B376-51B4-0CE2-21BA-478A22971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424" y="5146910"/>
            <a:ext cx="5486401" cy="1461939"/>
          </a:xfrm>
        </p:spPr>
        <p:txBody>
          <a:bodyPr/>
          <a:lstStyle/>
          <a:p>
            <a:r>
              <a:rPr lang="da-DK" sz="1600" dirty="0"/>
              <a:t>Gå ind på Min klynge</a:t>
            </a:r>
          </a:p>
          <a:p>
            <a:r>
              <a:rPr lang="da-DK" sz="1600" dirty="0"/>
              <a:t>Se indkaldelsen på den side du kommer ind på – Feed</a:t>
            </a:r>
          </a:p>
          <a:p>
            <a:r>
              <a:rPr lang="da-DK" sz="1600" dirty="0"/>
              <a:t>Besvar – Accepter eller Afvis</a:t>
            </a:r>
          </a:p>
          <a:p>
            <a:r>
              <a:rPr lang="da-DK" sz="1600" dirty="0"/>
              <a:t>Du kan også skrive en kommentar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DC327C-858F-64C3-5548-8194D57D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0336" cy="1145935"/>
          </a:xfrm>
        </p:spPr>
        <p:txBody>
          <a:bodyPr>
            <a:normAutofit fontScale="90000"/>
          </a:bodyPr>
          <a:lstStyle/>
          <a:p>
            <a:r>
              <a:rPr lang="da-DK" dirty="0"/>
              <a:t>Besvar indkaldelse til møde i klyngeplatformen</a:t>
            </a:r>
          </a:p>
        </p:txBody>
      </p:sp>
      <p:pic>
        <p:nvPicPr>
          <p:cNvPr id="12" name="Pladsholder til billede 11" descr="Et billede, der indeholder tekst, skærmbillede, software, nummer/tal&#10;&#10;Automatisk genereret beskrivelse">
            <a:extLst>
              <a:ext uri="{FF2B5EF4-FFF2-40B4-BE49-F238E27FC236}">
                <a16:creationId xmlns:a16="http://schemas.microsoft.com/office/drawing/2014/main" id="{0DC98ADA-ED85-98E4-D441-066B3632BD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" b="1661"/>
          <a:stretch/>
        </p:blipFill>
        <p:spPr>
          <a:xfrm>
            <a:off x="6344705" y="1717308"/>
            <a:ext cx="5486401" cy="4998720"/>
          </a:xfrm>
        </p:spPr>
      </p:pic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F46034F6-9E5B-5B99-6F52-99B3BA48C8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1290" b="11290"/>
          <a:stretch/>
        </p:blipFill>
        <p:spPr>
          <a:xfrm>
            <a:off x="479425" y="2025650"/>
            <a:ext cx="5486400" cy="2806700"/>
          </a:xfrm>
        </p:spPr>
      </p:pic>
    </p:spTree>
    <p:extLst>
      <p:ext uri="{BB962C8B-B14F-4D97-AF65-F5344CB8AC3E}">
        <p14:creationId xmlns:p14="http://schemas.microsoft.com/office/powerpoint/2010/main" val="99068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95B7842-B17A-BE91-A766-E23140BF7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736335"/>
            <a:ext cx="10989065" cy="5401479"/>
          </a:xfrm>
        </p:spPr>
        <p:txBody>
          <a:bodyPr/>
          <a:lstStyle/>
          <a:p>
            <a:r>
              <a:rPr lang="da-DK" b="1" dirty="0"/>
              <a:t>Før mødet – forberedelser</a:t>
            </a:r>
          </a:p>
          <a:p>
            <a:pPr lvl="1"/>
            <a:r>
              <a:rPr lang="da-DK" sz="2000" dirty="0"/>
              <a:t>Hvordan ser ”det” ud i min praksis</a:t>
            </a:r>
          </a:p>
          <a:p>
            <a:pPr lvl="2"/>
            <a:r>
              <a:rPr lang="da-DK" sz="1800" dirty="0"/>
              <a:t>Evt. dataindsamling og refleksion over egne patienter, arbejdsrutiner og resultater</a:t>
            </a:r>
          </a:p>
          <a:p>
            <a:r>
              <a:rPr lang="da-DK" b="1" dirty="0"/>
              <a:t>På mødet – faglig sparring og debat</a:t>
            </a:r>
          </a:p>
          <a:p>
            <a:pPr lvl="1"/>
            <a:r>
              <a:rPr lang="da-DK" sz="2000" dirty="0"/>
              <a:t>Hvordan ser ”det” ud i klyngen</a:t>
            </a:r>
          </a:p>
          <a:p>
            <a:pPr lvl="2"/>
            <a:r>
              <a:rPr lang="da-DK" sz="1800" dirty="0"/>
              <a:t>Hvordan forholder vi os til </a:t>
            </a:r>
            <a:r>
              <a:rPr lang="da-DK" sz="1800" dirty="0" err="1"/>
              <a:t>best</a:t>
            </a:r>
            <a:r>
              <a:rPr lang="da-DK" sz="1800" dirty="0"/>
              <a:t> </a:t>
            </a:r>
            <a:r>
              <a:rPr lang="da-DK" sz="1800" dirty="0" err="1"/>
              <a:t>practise</a:t>
            </a:r>
            <a:r>
              <a:rPr lang="da-DK" sz="1800" dirty="0"/>
              <a:t> og guidelines - er der faglig konsensus</a:t>
            </a:r>
          </a:p>
          <a:p>
            <a:pPr lvl="2"/>
            <a:r>
              <a:rPr lang="da-DK" sz="1800" dirty="0"/>
              <a:t>Hvad viser data/audit/refleksioner fra egen hverdag - er der noget, vi skal undersøge yderligere</a:t>
            </a:r>
          </a:p>
          <a:p>
            <a:pPr lvl="2"/>
            <a:r>
              <a:rPr lang="da-DK" sz="1800" dirty="0"/>
              <a:t>Hvad kan forklare forskelle og afvigelser – skal vi rette op på noget</a:t>
            </a:r>
          </a:p>
          <a:p>
            <a:pPr lvl="2"/>
            <a:r>
              <a:rPr lang="da-DK" sz="1800" dirty="0"/>
              <a:t>Har vi brug for input udefra for at komme videre – hvem, hvad kan hjælpe os</a:t>
            </a:r>
          </a:p>
          <a:p>
            <a:pPr lvl="2"/>
            <a:r>
              <a:rPr lang="da-DK" sz="1800" dirty="0"/>
              <a:t>Hvordan kan vi hjælpe og støtte hinanden i konkrete forbedringstiltag</a:t>
            </a:r>
          </a:p>
          <a:p>
            <a:pPr lvl="2"/>
            <a:r>
              <a:rPr lang="da-DK" sz="1800" dirty="0"/>
              <a:t>Hvilke aftaler laver vi om opfølgning, og hvordan vurderer vi resultater/forbedringer</a:t>
            </a:r>
          </a:p>
          <a:p>
            <a:r>
              <a:rPr lang="da-DK" b="1" dirty="0"/>
              <a:t>Efter mødet – opfølgning </a:t>
            </a:r>
          </a:p>
          <a:p>
            <a:pPr lvl="1"/>
            <a:r>
              <a:rPr lang="da-DK" sz="2000" dirty="0"/>
              <a:t>Hvordan fortsætter jeg i egen klinik på baggrund af vores drøftelse i klyngen</a:t>
            </a:r>
          </a:p>
          <a:p>
            <a:pPr lvl="2"/>
            <a:r>
              <a:rPr lang="da-DK" sz="1800" dirty="0"/>
              <a:t>Hvordan følger jeg op på ændringer jeg laver – skal jeg fx inddrage personalet</a:t>
            </a:r>
          </a:p>
          <a:p>
            <a:endParaRPr lang="da-DK" dirty="0"/>
          </a:p>
          <a:p>
            <a:pPr lvl="2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5DD93C-41FE-07E0-CA0F-D9857337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639645" cy="701731"/>
          </a:xfrm>
        </p:spPr>
        <p:txBody>
          <a:bodyPr/>
          <a:lstStyle/>
          <a:p>
            <a:r>
              <a:rPr lang="da-DK" dirty="0"/>
              <a:t>Det gode klyngemøde</a:t>
            </a:r>
          </a:p>
        </p:txBody>
      </p:sp>
    </p:spTree>
    <p:extLst>
      <p:ext uri="{BB962C8B-B14F-4D97-AF65-F5344CB8AC3E}">
        <p14:creationId xmlns:p14="http://schemas.microsoft.com/office/powerpoint/2010/main" val="39104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D210FD-9A84-B2DB-F185-593CB496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091762"/>
            <a:ext cx="6879304" cy="3512244"/>
          </a:xfrm>
        </p:spPr>
        <p:txBody>
          <a:bodyPr/>
          <a:lstStyle/>
          <a:p>
            <a:r>
              <a:rPr lang="da-DK" b="1" dirty="0"/>
              <a:t>Strukturere klyngens drøftelser</a:t>
            </a:r>
          </a:p>
          <a:p>
            <a:pPr lvl="1"/>
            <a:r>
              <a:rPr lang="da-DK" sz="2000" dirty="0"/>
              <a:t>Data, litteratur, evidens mv.</a:t>
            </a:r>
          </a:p>
          <a:p>
            <a:pPr lvl="1"/>
            <a:r>
              <a:rPr lang="da-DK" sz="2000" dirty="0"/>
              <a:t>Understøtte egen og fælles refleksion</a:t>
            </a:r>
          </a:p>
          <a:p>
            <a:pPr lvl="1"/>
            <a:r>
              <a:rPr lang="da-DK" sz="2000" dirty="0"/>
              <a:t>Inspirere til planer for forbedringstiltag</a:t>
            </a:r>
          </a:p>
          <a:p>
            <a:pPr marL="457200" lvl="1" indent="0">
              <a:buNone/>
            </a:pPr>
            <a:endParaRPr lang="da-DK" sz="2000" dirty="0"/>
          </a:p>
          <a:p>
            <a:r>
              <a:rPr lang="da-DK" b="1" dirty="0"/>
              <a:t>Indhold generisk/specialespecifikt</a:t>
            </a:r>
          </a:p>
          <a:p>
            <a:pPr lvl="1"/>
            <a:r>
              <a:rPr lang="da-DK" sz="2000" dirty="0"/>
              <a:t>Udformes sammen med specialerne</a:t>
            </a:r>
          </a:p>
          <a:p>
            <a:pPr marL="457200" lvl="1" indent="0">
              <a:buNone/>
            </a:pPr>
            <a:endParaRPr lang="da-DK" sz="2000" dirty="0"/>
          </a:p>
          <a:p>
            <a:r>
              <a:rPr lang="da-DK" b="1" dirty="0"/>
              <a:t>Frivilligt at bruge</a:t>
            </a:r>
          </a:p>
          <a:p>
            <a:pPr lvl="1"/>
            <a:r>
              <a:rPr lang="da-DK" sz="1800" dirty="0"/>
              <a:t>OK-parterne kan aftale obligatoriske pakker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022A83-B3E5-46B3-FAE1-6A6C840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485916" cy="701731"/>
          </a:xfrm>
        </p:spPr>
        <p:txBody>
          <a:bodyPr/>
          <a:lstStyle/>
          <a:p>
            <a:r>
              <a:rPr lang="da-DK" dirty="0"/>
              <a:t>Klyngepakker - formål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0AC6092-BC01-3A5A-2A4D-8B64DB5FC64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rcRect l="3601" r="3601"/>
          <a:stretch/>
        </p:blipFill>
        <p:spPr>
          <a:xfrm>
            <a:off x="7849695" y="1896172"/>
            <a:ext cx="3133763" cy="390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1F81C5-22A9-B8E0-A41D-9519A2A08ED9}"/>
              </a:ext>
            </a:extLst>
          </p:cNvPr>
          <p:cNvSpPr txBox="1"/>
          <p:nvPr/>
        </p:nvSpPr>
        <p:spPr>
          <a:xfrm>
            <a:off x="7646126" y="1455717"/>
            <a:ext cx="3587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https://ekvis.dk/redskaber/klynger/</a:t>
            </a:r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F9F74CA-074A-1085-2C2C-36EDB9AE19D2}"/>
              </a:ext>
            </a:extLst>
          </p:cNvPr>
          <p:cNvSpPr txBox="1"/>
          <p:nvPr/>
        </p:nvSpPr>
        <p:spPr>
          <a:xfrm>
            <a:off x="7646126" y="1184180"/>
            <a:ext cx="313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Alle pakker kan findes her:</a:t>
            </a:r>
          </a:p>
        </p:txBody>
      </p:sp>
    </p:spTree>
    <p:extLst>
      <p:ext uri="{BB962C8B-B14F-4D97-AF65-F5344CB8AC3E}">
        <p14:creationId xmlns:p14="http://schemas.microsoft.com/office/powerpoint/2010/main" val="20287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807CFAD-FA68-8D34-F04F-299A5179C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76267"/>
            <a:ext cx="7049583" cy="4480201"/>
          </a:xfrm>
        </p:spPr>
        <p:txBody>
          <a:bodyPr/>
          <a:lstStyle/>
          <a:p>
            <a:r>
              <a:rPr lang="en-US" b="1" dirty="0" err="1"/>
              <a:t>Udgangspunkt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det </a:t>
            </a:r>
            <a:r>
              <a:rPr lang="en-US" b="1" dirty="0" err="1"/>
              <a:t>kliniske</a:t>
            </a:r>
            <a:r>
              <a:rPr lang="en-US" b="1" dirty="0"/>
              <a:t> </a:t>
            </a:r>
          </a:p>
          <a:p>
            <a:pPr lvl="1"/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godt</a:t>
            </a:r>
            <a:r>
              <a:rPr lang="en-US" dirty="0"/>
              <a:t> </a:t>
            </a:r>
            <a:r>
              <a:rPr lang="en-US" dirty="0" err="1"/>
              <a:t>følger</a:t>
            </a:r>
            <a:r>
              <a:rPr lang="en-US" dirty="0"/>
              <a:t> vi </a:t>
            </a:r>
            <a:r>
              <a:rPr lang="en-US" dirty="0" err="1"/>
              <a:t>en</a:t>
            </a:r>
            <a:r>
              <a:rPr lang="en-US" dirty="0"/>
              <a:t> given </a:t>
            </a:r>
            <a:r>
              <a:rPr lang="en-US" dirty="0" err="1"/>
              <a:t>retningslinje</a:t>
            </a:r>
            <a:r>
              <a:rPr lang="en-US" dirty="0"/>
              <a:t> – adherence</a:t>
            </a:r>
          </a:p>
          <a:p>
            <a:pPr lvl="1"/>
            <a:r>
              <a:rPr lang="en-US" dirty="0"/>
              <a:t>Har vi </a:t>
            </a:r>
            <a:r>
              <a:rPr lang="en-US" dirty="0" err="1"/>
              <a:t>styr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risikomedicin</a:t>
            </a:r>
            <a:r>
              <a:rPr lang="en-US" dirty="0"/>
              <a:t> for </a:t>
            </a:r>
            <a:r>
              <a:rPr lang="en-US" dirty="0" err="1"/>
              <a:t>en</a:t>
            </a:r>
            <a:r>
              <a:rPr lang="en-US" dirty="0"/>
              <a:t> given </a:t>
            </a:r>
            <a:r>
              <a:rPr lang="en-US" dirty="0" err="1"/>
              <a:t>patientgruppe</a:t>
            </a:r>
            <a:endParaRPr lang="en-US" dirty="0"/>
          </a:p>
          <a:p>
            <a:pPr lvl="1"/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sikrer</a:t>
            </a:r>
            <a:r>
              <a:rPr lang="en-US" dirty="0"/>
              <a:t> vi </a:t>
            </a:r>
            <a:r>
              <a:rPr lang="en-US" dirty="0" err="1"/>
              <a:t>ensartet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for </a:t>
            </a:r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patientgrupper</a:t>
            </a:r>
            <a:r>
              <a:rPr lang="en-US" dirty="0"/>
              <a:t>, </a:t>
            </a:r>
            <a:r>
              <a:rPr lang="en-US" dirty="0" err="1"/>
              <a:t>hvor</a:t>
            </a:r>
            <a:r>
              <a:rPr lang="en-US" dirty="0"/>
              <a:t> der </a:t>
            </a:r>
            <a:r>
              <a:rPr lang="en-US" dirty="0" err="1"/>
              <a:t>ikke</a:t>
            </a:r>
            <a:r>
              <a:rPr lang="en-US" dirty="0"/>
              <a:t> er </a:t>
            </a:r>
            <a:r>
              <a:rPr lang="en-US" dirty="0" err="1"/>
              <a:t>faglig</a:t>
            </a:r>
            <a:r>
              <a:rPr lang="en-US" dirty="0"/>
              <a:t> consensus/</a:t>
            </a:r>
            <a:r>
              <a:rPr lang="en-US" dirty="0" err="1"/>
              <a:t>retningslinjer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err="1"/>
              <a:t>Understøtte</a:t>
            </a:r>
            <a:r>
              <a:rPr lang="en-US" b="1" dirty="0"/>
              <a:t> </a:t>
            </a:r>
            <a:r>
              <a:rPr lang="en-US" b="1" dirty="0" err="1"/>
              <a:t>faglig</a:t>
            </a:r>
            <a:r>
              <a:rPr lang="en-US" b="1" dirty="0"/>
              <a:t> </a:t>
            </a:r>
            <a:r>
              <a:rPr lang="en-US" b="1" dirty="0" err="1"/>
              <a:t>udvikling</a:t>
            </a:r>
            <a:endParaRPr lang="en-US" b="1" dirty="0"/>
          </a:p>
          <a:p>
            <a:pPr lvl="1"/>
            <a:r>
              <a:rPr lang="en-US" dirty="0" err="1"/>
              <a:t>Hjælp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implementering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moderniseringstiltag</a:t>
            </a:r>
            <a:endParaRPr lang="en-US" dirty="0"/>
          </a:p>
          <a:p>
            <a:pPr lvl="1"/>
            <a:r>
              <a:rPr lang="en-US" dirty="0" err="1"/>
              <a:t>Drøfte</a:t>
            </a:r>
            <a:r>
              <a:rPr lang="en-US" dirty="0"/>
              <a:t> </a:t>
            </a:r>
            <a:r>
              <a:rPr lang="en-US" dirty="0" err="1"/>
              <a:t>oplæg</a:t>
            </a:r>
            <a:r>
              <a:rPr lang="en-US" dirty="0"/>
              <a:t>/input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konferencer</a:t>
            </a:r>
            <a:endParaRPr lang="en-US" dirty="0"/>
          </a:p>
          <a:p>
            <a:pPr lvl="1"/>
            <a:r>
              <a:rPr lang="en-US" dirty="0" err="1"/>
              <a:t>Organisatorisk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– </a:t>
            </a:r>
            <a:r>
              <a:rPr lang="en-US" dirty="0" err="1"/>
              <a:t>daglige</a:t>
            </a:r>
            <a:r>
              <a:rPr lang="en-US" dirty="0"/>
              <a:t> </a:t>
            </a:r>
            <a:r>
              <a:rPr lang="en-US" dirty="0" err="1"/>
              <a:t>arbejdsrutiner</a:t>
            </a:r>
            <a:endParaRPr lang="en-US" dirty="0"/>
          </a:p>
          <a:p>
            <a:pPr lvl="1"/>
            <a:r>
              <a:rPr lang="en-US" dirty="0" err="1"/>
              <a:t>Patientsikkerhedstiltag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err="1"/>
              <a:t>Særlige</a:t>
            </a:r>
            <a:r>
              <a:rPr lang="en-US" b="1" dirty="0"/>
              <a:t> OBS-</a:t>
            </a:r>
            <a:r>
              <a:rPr lang="en-US" b="1" dirty="0" err="1"/>
              <a:t>punkter</a:t>
            </a:r>
            <a:r>
              <a:rPr lang="en-US" b="1" dirty="0"/>
              <a:t>/</a:t>
            </a:r>
            <a:r>
              <a:rPr lang="en-US" b="1" dirty="0" err="1"/>
              <a:t>forbedringstiltag</a:t>
            </a:r>
            <a:endParaRPr lang="en-US" b="1" dirty="0"/>
          </a:p>
          <a:p>
            <a:pPr lvl="1"/>
            <a:r>
              <a:rPr lang="da-DK" dirty="0"/>
              <a:t>Områder med uønsket variation eller store forskelle, hvor der kan findes fælles konsensus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3ED0DE-7108-55EA-1346-D61E15EC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5"/>
            <a:ext cx="11196917" cy="878808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Eksempler på emner til klyngedrøftelser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4AB9EE3-CA5A-1BA8-6E56-D685AA4A054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>
            <a:duotone>
              <a:srgbClr val="3C657D">
                <a:shade val="45000"/>
                <a:satMod val="135000"/>
              </a:srgbClr>
              <a:prstClr val="white"/>
            </a:duotone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218384" y="2008427"/>
            <a:ext cx="2804814" cy="3214687"/>
          </a:xfrm>
          <a:noFill/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32F639C-95B4-C675-88EB-30C5463D9024}"/>
              </a:ext>
            </a:extLst>
          </p:cNvPr>
          <p:cNvSpPr txBox="1"/>
          <p:nvPr/>
        </p:nvSpPr>
        <p:spPr>
          <a:xfrm>
            <a:off x="8218384" y="2646274"/>
            <a:ext cx="2804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Barlow" panose="00000500000000000000" pitchFamily="2" charset="0"/>
              </a:rPr>
              <a:t>Alle specialer har </a:t>
            </a:r>
            <a:r>
              <a:rPr lang="da-DK" sz="2400" b="1" dirty="0">
                <a:solidFill>
                  <a:schemeClr val="accent5"/>
                </a:solidFill>
                <a:latin typeface="Barlow" panose="00000500000000000000" pitchFamily="2" charset="0"/>
                <a:hlinkClick r:id="rId5"/>
              </a:rPr>
              <a:t>emnelister</a:t>
            </a:r>
            <a:r>
              <a:rPr lang="da-DK" sz="2400" b="1" dirty="0">
                <a:solidFill>
                  <a:schemeClr val="accent5"/>
                </a:solidFill>
                <a:latin typeface="Barlow" panose="00000500000000000000" pitchFamily="2" charset="0"/>
              </a:rPr>
              <a:t> </a:t>
            </a:r>
            <a:r>
              <a:rPr lang="da-DK" sz="2400" b="1" dirty="0">
                <a:latin typeface="Barlow" panose="00000500000000000000" pitchFamily="2" charset="0"/>
              </a:rPr>
              <a:t>til inspiration for arbejdet</a:t>
            </a:r>
            <a:endParaRPr lang="da-DK" sz="2400" b="1" dirty="0">
              <a:solidFill>
                <a:schemeClr val="accent5"/>
              </a:solidFill>
              <a:latin typeface="Barlow" panose="00000500000000000000" pitchFamily="2" charset="0"/>
            </a:endParaRPr>
          </a:p>
          <a:p>
            <a:pPr algn="ctr"/>
            <a:endParaRPr lang="da-DK" sz="2400" b="1" dirty="0">
              <a:solidFill>
                <a:schemeClr val="accent5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4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132357-CEA9-45C5-FF3B-3026E077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682864"/>
            <a:ext cx="10951087" cy="701731"/>
          </a:xfrm>
        </p:spPr>
        <p:txBody>
          <a:bodyPr wrap="square" anchor="t">
            <a:noAutofit/>
          </a:bodyPr>
          <a:lstStyle/>
          <a:p>
            <a:r>
              <a:rPr lang="da-DK" dirty="0"/>
              <a:t>Hvad forstås ved en klynge 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26190927-FA4E-6290-A117-8F515343027E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724" b="16724"/>
          <a:stretch/>
        </p:blipFill>
        <p:spPr>
          <a:xfrm>
            <a:off x="7251444" y="2638725"/>
            <a:ext cx="4197185" cy="2793342"/>
          </a:xfrm>
          <a:prstGeom prst="flowChartConnector">
            <a:avLst/>
          </a:prstGeom>
          <a:noFill/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09758C2-AB26-C52D-7416-EA7473AAA2E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191379"/>
            <a:ext cx="8089867" cy="3688034"/>
          </a:xfrm>
        </p:spPr>
        <p:txBody>
          <a:bodyPr wrap="square">
            <a:noAutofit/>
          </a:bodyPr>
          <a:lstStyle/>
          <a:p>
            <a:pPr>
              <a:buClr>
                <a:srgbClr val="CC0066"/>
              </a:buClr>
              <a:defRPr/>
            </a:pPr>
            <a:r>
              <a:rPr lang="da-DK" sz="2200"/>
              <a:t>Forum til tæt faglig sparring</a:t>
            </a:r>
          </a:p>
          <a:p>
            <a:pPr>
              <a:buClr>
                <a:srgbClr val="CC0066"/>
              </a:buClr>
              <a:defRPr/>
            </a:pPr>
            <a:r>
              <a:rPr lang="da-DK" sz="2200"/>
              <a:t>Specialespecifik</a:t>
            </a:r>
          </a:p>
          <a:p>
            <a:pPr>
              <a:buClr>
                <a:srgbClr val="CC0066"/>
              </a:buClr>
              <a:defRPr/>
            </a:pPr>
            <a:r>
              <a:rPr lang="da-DK" sz="2200"/>
              <a:t>7 – 23 deltagere</a:t>
            </a:r>
          </a:p>
          <a:p>
            <a:pPr>
              <a:buClr>
                <a:srgbClr val="CC0066"/>
              </a:buClr>
              <a:defRPr/>
            </a:pPr>
            <a:r>
              <a:rPr lang="da-DK" sz="2200"/>
              <a:t>Geografisk nærhed (hvis muligt)</a:t>
            </a:r>
          </a:p>
          <a:p>
            <a:pPr>
              <a:buClr>
                <a:srgbClr val="CC0066"/>
              </a:buClr>
              <a:defRPr/>
            </a:pPr>
            <a:r>
              <a:rPr lang="da-DK" sz="2200"/>
              <a:t>2-4 årlige møder</a:t>
            </a:r>
          </a:p>
          <a:p>
            <a:pPr>
              <a:buClr>
                <a:srgbClr val="CC0066"/>
              </a:buClr>
              <a:defRPr/>
            </a:pPr>
            <a:r>
              <a:rPr lang="da-DK" sz="2200"/>
              <a:t>Mødestruktur – dagsorden og opfølgning</a:t>
            </a:r>
          </a:p>
          <a:p>
            <a:pPr>
              <a:buClr>
                <a:srgbClr val="CC0066"/>
              </a:buClr>
              <a:defRPr/>
            </a:pPr>
            <a:r>
              <a:rPr lang="da-DK" sz="2200"/>
              <a:t>Obligatorisk at deltage</a:t>
            </a:r>
          </a:p>
          <a:p>
            <a:pPr>
              <a:buClr>
                <a:srgbClr val="CC0066"/>
              </a:buClr>
              <a:defRPr/>
            </a:pPr>
            <a:r>
              <a:rPr lang="da-DK" sz="2200"/>
              <a:t>Fælles ansvar at få alle med</a:t>
            </a:r>
          </a:p>
          <a:p>
            <a:pPr>
              <a:buClr>
                <a:srgbClr val="CC0066"/>
              </a:buClr>
              <a:defRPr/>
            </a:pPr>
            <a:r>
              <a:rPr lang="da-DK" sz="2200"/>
              <a:t>Jo mere man bidrager, jo mere får man med sig</a:t>
            </a:r>
          </a:p>
          <a:p>
            <a:pPr>
              <a:buClr>
                <a:srgbClr val="CC0066"/>
              </a:buClr>
              <a:defRPr/>
            </a:pPr>
            <a:endParaRPr lang="da-DK"/>
          </a:p>
          <a:p>
            <a:pPr marL="0" indent="0">
              <a:buNone/>
            </a:pPr>
            <a:endParaRPr lang="da-DK" sz="200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06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D210FD-9A84-B2DB-F185-593CB496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198201"/>
            <a:ext cx="6879304" cy="3299365"/>
          </a:xfrm>
        </p:spPr>
        <p:txBody>
          <a:bodyPr/>
          <a:lstStyle/>
          <a:p>
            <a:r>
              <a:rPr lang="da-DK" b="1" dirty="0"/>
              <a:t>Systematisk faglig sparring</a:t>
            </a:r>
          </a:p>
          <a:p>
            <a:pPr lvl="1"/>
            <a:r>
              <a:rPr lang="da-DK" dirty="0"/>
              <a:t>Dele egen praksis/rutine med tætte kolleger</a:t>
            </a:r>
          </a:p>
          <a:p>
            <a:r>
              <a:rPr lang="da-DK" b="1" dirty="0"/>
              <a:t>Omdrejningspunktet er kvalitet</a:t>
            </a:r>
          </a:p>
          <a:p>
            <a:pPr lvl="1"/>
            <a:r>
              <a:rPr lang="da-DK" dirty="0"/>
              <a:t>Metodefrihed – hvordan man arbejder</a:t>
            </a:r>
          </a:p>
          <a:p>
            <a:pPr lvl="1"/>
            <a:r>
              <a:rPr lang="da-DK" dirty="0"/>
              <a:t>Frit emnevalg – hvad der arbejdes med</a:t>
            </a:r>
          </a:p>
          <a:p>
            <a:r>
              <a:rPr lang="da-DK" b="1" dirty="0"/>
              <a:t>Bruge data (i bred forstand) - fx</a:t>
            </a:r>
          </a:p>
          <a:p>
            <a:pPr lvl="1"/>
            <a:r>
              <a:rPr lang="da-DK" dirty="0"/>
              <a:t>Kliniske data fra lægesystemer eller databaser (</a:t>
            </a:r>
            <a:r>
              <a:rPr lang="da-DK" dirty="0" err="1"/>
              <a:t>Sentinel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Kvantitative/kvalitative audits (Forskellige metoder)</a:t>
            </a:r>
          </a:p>
          <a:p>
            <a:pPr lvl="1"/>
            <a:r>
              <a:rPr lang="da-DK" dirty="0"/>
              <a:t>Patientrapporterede oplysninger – PRO (Forskellige metoder)</a:t>
            </a:r>
          </a:p>
          <a:p>
            <a:r>
              <a:rPr lang="da-DK" b="1" dirty="0"/>
              <a:t>Eget arbejde mellem klyngemøder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022A83-B3E5-46B3-FAE1-6A6C840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485916" cy="701731"/>
          </a:xfrm>
        </p:spPr>
        <p:txBody>
          <a:bodyPr/>
          <a:lstStyle/>
          <a:p>
            <a:r>
              <a:rPr lang="da-DK" dirty="0"/>
              <a:t>Forventninger til klyngernes arbejde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0AC6092-BC01-3A5A-2A4D-8B64DB5FC64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7849695" y="1896172"/>
            <a:ext cx="3133763" cy="390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5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D210FD-9A84-B2DB-F185-593CB496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032002"/>
            <a:ext cx="6879304" cy="3631763"/>
          </a:xfrm>
        </p:spPr>
        <p:txBody>
          <a:bodyPr/>
          <a:lstStyle/>
          <a:p>
            <a:r>
              <a:rPr lang="da-DK" b="1" dirty="0"/>
              <a:t>Økonomi til forplejning</a:t>
            </a:r>
          </a:p>
          <a:p>
            <a:pPr lvl="1"/>
            <a:r>
              <a:rPr lang="da-DK" dirty="0"/>
              <a:t>500 kr. til forplejning pr. speciallæge pr. møde (max 4 årlige møder)</a:t>
            </a:r>
          </a:p>
          <a:p>
            <a:pPr lvl="1"/>
            <a:r>
              <a:rPr lang="da-DK" dirty="0"/>
              <a:t>750 kr. til forplejning  pr. speciallæge pr. møde, hvis mødet holdes ”ude i byen” et sted med mødefaciliteter</a:t>
            </a:r>
          </a:p>
          <a:p>
            <a:pPr lvl="1"/>
            <a:endParaRPr lang="da-DK" sz="2000" dirty="0"/>
          </a:p>
          <a:p>
            <a:r>
              <a:rPr lang="da-DK" b="1" dirty="0"/>
              <a:t>Klyngepulje</a:t>
            </a:r>
          </a:p>
          <a:p>
            <a:pPr lvl="1"/>
            <a:r>
              <a:rPr lang="da-DK" dirty="0"/>
              <a:t>10.000 kr. pr. år fx til honorering af eksterne oplægsholdere</a:t>
            </a:r>
          </a:p>
          <a:p>
            <a:pPr lvl="1"/>
            <a:endParaRPr lang="da-DK" sz="2000" dirty="0"/>
          </a:p>
          <a:p>
            <a:r>
              <a:rPr lang="da-DK" b="1" dirty="0"/>
              <a:t>Koordinatorhonorar</a:t>
            </a:r>
          </a:p>
          <a:p>
            <a:pPr lvl="1"/>
            <a:r>
              <a:rPr lang="da-DK" dirty="0"/>
              <a:t>50.000 kr. pr. år – deles hvis der er to om opgaven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022A83-B3E5-46B3-FAE1-6A6C840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485916" cy="701731"/>
          </a:xfrm>
        </p:spPr>
        <p:txBody>
          <a:bodyPr/>
          <a:lstStyle/>
          <a:p>
            <a:r>
              <a:rPr lang="da-DK" dirty="0"/>
              <a:t>Økonomi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0AC6092-BC01-3A5A-2A4D-8B64DB5FC64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>
            <a:alphaModFix amt="50000"/>
          </a:blip>
          <a:srcRect l="23239" r="23239"/>
          <a:stretch/>
        </p:blipFill>
        <p:spPr>
          <a:xfrm>
            <a:off x="7849695" y="1896172"/>
            <a:ext cx="3133763" cy="390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4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132357-CEA9-45C5-FF3B-3026E077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682864"/>
            <a:ext cx="10951087" cy="701731"/>
          </a:xfrm>
        </p:spPr>
        <p:txBody>
          <a:bodyPr wrap="square" anchor="t">
            <a:noAutofit/>
          </a:bodyPr>
          <a:lstStyle/>
          <a:p>
            <a:r>
              <a:rPr lang="da-DK" dirty="0"/>
              <a:t>Klyngekoordinatorens opgaver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26190927-FA4E-6290-A117-8F515343027E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1667" b="11667"/>
          <a:stretch/>
        </p:blipFill>
        <p:spPr>
          <a:xfrm>
            <a:off x="7251443" y="2638725"/>
            <a:ext cx="4197185" cy="2793342"/>
          </a:xfrm>
          <a:prstGeom prst="roundRect">
            <a:avLst/>
          </a:prstGeom>
          <a:noFill/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09758C2-AB26-C52D-7416-EA7473AAA2E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191379"/>
            <a:ext cx="8089867" cy="3688034"/>
          </a:xfrm>
        </p:spPr>
        <p:txBody>
          <a:bodyPr wrap="square">
            <a:noAutofit/>
          </a:bodyPr>
          <a:lstStyle/>
          <a:p>
            <a:pPr>
              <a:buClr>
                <a:srgbClr val="CC0066"/>
              </a:buClr>
              <a:defRPr/>
            </a:pPr>
            <a:r>
              <a:rPr lang="da-DK" sz="2000" dirty="0"/>
              <a:t>Møder, dagsorden, opsamling</a:t>
            </a:r>
          </a:p>
          <a:p>
            <a:pPr>
              <a:buClr>
                <a:srgbClr val="CC0066"/>
              </a:buClr>
              <a:defRPr/>
            </a:pPr>
            <a:r>
              <a:rPr lang="da-DK" sz="2000" dirty="0"/>
              <a:t>Planlægning og fokus på opfølgning</a:t>
            </a:r>
          </a:p>
          <a:p>
            <a:pPr>
              <a:buClr>
                <a:srgbClr val="CC0066"/>
              </a:buClr>
              <a:defRPr/>
            </a:pPr>
            <a:r>
              <a:rPr lang="da-DK" sz="2000" dirty="0"/>
              <a:t>Årlig status til </a:t>
            </a:r>
            <a:r>
              <a:rPr lang="da-DK" sz="2000" dirty="0" err="1"/>
              <a:t>eKVIS</a:t>
            </a:r>
            <a:r>
              <a:rPr lang="da-DK" sz="2000" dirty="0"/>
              <a:t>, herunder fremmøde</a:t>
            </a:r>
          </a:p>
          <a:p>
            <a:pPr marL="0" indent="0">
              <a:buClr>
                <a:srgbClr val="CC0066"/>
              </a:buClr>
              <a:buNone/>
              <a:defRPr/>
            </a:pPr>
            <a:endParaRPr lang="da-DK" sz="2000" dirty="0"/>
          </a:p>
          <a:p>
            <a:pPr>
              <a:buClr>
                <a:srgbClr val="CC0066"/>
              </a:buClr>
              <a:defRPr/>
            </a:pPr>
            <a:r>
              <a:rPr lang="da-DK" sz="2000" dirty="0"/>
              <a:t>Deltage i årlig temadag for koordinatorer (marts/april)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Koordinatorskift kan ske til den 1. i en måned</a:t>
            </a:r>
          </a:p>
          <a:p>
            <a:pPr marL="0" indent="0">
              <a:buClr>
                <a:srgbClr val="CC0066"/>
              </a:buClr>
              <a:buNone/>
              <a:defRPr/>
            </a:pPr>
            <a:endParaRPr lang="da-DK" sz="2000" dirty="0"/>
          </a:p>
          <a:p>
            <a:pPr>
              <a:buClr>
                <a:srgbClr val="CC0066"/>
              </a:buClr>
              <a:defRPr/>
            </a:pPr>
            <a:r>
              <a:rPr lang="da-DK" sz="2000" dirty="0"/>
              <a:t>Kontaktperson mellem klynge og omverden</a:t>
            </a:r>
          </a:p>
          <a:p>
            <a:pPr>
              <a:buClr>
                <a:srgbClr val="CC0066"/>
              </a:buClr>
              <a:defRPr/>
            </a:pPr>
            <a:r>
              <a:rPr lang="da-DK" dirty="0"/>
              <a:t>Der findes</a:t>
            </a:r>
            <a:r>
              <a:rPr lang="da-DK" sz="2000" dirty="0"/>
              <a:t> en </a:t>
            </a:r>
            <a:r>
              <a:rPr lang="da-DK" sz="2000" dirty="0">
                <a:hlinkClick r:id="rId4"/>
              </a:rPr>
              <a:t>liste</a:t>
            </a:r>
            <a:r>
              <a:rPr lang="da-DK" sz="2000" dirty="0"/>
              <a:t> over alle klyngekoordinatorer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09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E8A929-448A-3B95-0153-1C1FE109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256" y="1603158"/>
            <a:ext cx="11213487" cy="5179880"/>
          </a:xfrm>
        </p:spPr>
        <p:txBody>
          <a:bodyPr/>
          <a:lstStyle/>
          <a:p>
            <a:r>
              <a:rPr lang="da-DK" b="1" dirty="0"/>
              <a:t>Spilleregler</a:t>
            </a:r>
          </a:p>
          <a:p>
            <a:pPr lvl="1"/>
            <a:r>
              <a:rPr lang="da-DK" dirty="0"/>
              <a:t>Tavshedspligt, lytte til og respektere hinanden, give alle plads – holder vi </a:t>
            </a:r>
            <a:r>
              <a:rPr lang="da-DK" dirty="0" err="1"/>
              <a:t>talerækken</a:t>
            </a:r>
            <a:endParaRPr lang="da-DK" dirty="0"/>
          </a:p>
          <a:p>
            <a:pPr lvl="1"/>
            <a:r>
              <a:rPr lang="da-DK" dirty="0"/>
              <a:t>Fremmøderegistrering og mødepligt – møder vi til aftalt tid, og melder vi afbud</a:t>
            </a:r>
          </a:p>
          <a:p>
            <a:pPr lvl="1"/>
            <a:r>
              <a:rPr lang="da-DK" dirty="0"/>
              <a:t>Rammer for møderne – hvor holdes de, spiser vi sammen, besøger vi hinandens klinikker</a:t>
            </a:r>
          </a:p>
          <a:p>
            <a:pPr lvl="1"/>
            <a:r>
              <a:rPr lang="da-DK" dirty="0"/>
              <a:t>Fælles kommunikation og samling af viden – bruger vi klyngeplatformen eller gør vi noget andet</a:t>
            </a:r>
          </a:p>
          <a:p>
            <a:r>
              <a:rPr lang="da-DK" b="1" dirty="0"/>
              <a:t>Engagement</a:t>
            </a:r>
          </a:p>
          <a:p>
            <a:pPr lvl="1"/>
            <a:r>
              <a:rPr lang="da-DK" dirty="0"/>
              <a:t>Fælles krav og ambitionsniveau – flytter vi nederste eller øverste barre, hvad motiverer os</a:t>
            </a:r>
          </a:p>
          <a:p>
            <a:pPr lvl="1"/>
            <a:r>
              <a:rPr lang="da-DK" dirty="0"/>
              <a:t>Hvordan understøtter vi, at vi alle møder velforberedte op, så vi kan få mest muligt ud af møderne</a:t>
            </a:r>
          </a:p>
          <a:p>
            <a:pPr lvl="1"/>
            <a:r>
              <a:rPr lang="da-DK" dirty="0"/>
              <a:t>Hvordan støtter vi hinanden i at fastholde forbedringstiltag og kvalitetsarbejdet i klinikkerne mellem møderne</a:t>
            </a:r>
          </a:p>
          <a:p>
            <a:pPr lvl="1"/>
            <a:r>
              <a:rPr lang="da-DK" dirty="0"/>
              <a:t>Hvordan kan vi bedst hjælpe og støtte klyngekoordinatoren, så vores møder har et godt flow og holder fokus</a:t>
            </a:r>
          </a:p>
          <a:p>
            <a:r>
              <a:rPr lang="da-DK" b="1" dirty="0"/>
              <a:t>Planer og indhold</a:t>
            </a:r>
          </a:p>
          <a:p>
            <a:pPr lvl="1"/>
            <a:r>
              <a:rPr lang="da-DK" dirty="0"/>
              <a:t>Hvordan beslutter vi emner for møderne – skal vi have en plan for flere emner frem i tiden</a:t>
            </a:r>
          </a:p>
          <a:p>
            <a:pPr lvl="1"/>
            <a:r>
              <a:rPr lang="da-DK" dirty="0"/>
              <a:t>Hvordan sikrer vi tid til fx indsamling af data og vurdering/opfølgning på iværksatte tiltag</a:t>
            </a:r>
          </a:p>
          <a:p>
            <a:pPr lvl="1"/>
            <a:r>
              <a:rPr lang="da-DK" dirty="0"/>
              <a:t>Hvordan sikrer vi bedst, at vi sammen følger op på klyngens drøftelser og aftaler om tiltag</a:t>
            </a:r>
          </a:p>
          <a:p>
            <a:pPr lvl="1"/>
            <a:r>
              <a:rPr lang="da-DK" dirty="0"/>
              <a:t>Løbende vurdering af, hvordan vores klyngesamarbejde fungerer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D8EBD6-AB87-FB33-AC48-1CED3D2C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dirty="0"/>
              <a:t>Hvordan vil vi arbejde i klyngen?</a:t>
            </a:r>
          </a:p>
        </p:txBody>
      </p:sp>
    </p:spTree>
    <p:extLst>
      <p:ext uri="{BB962C8B-B14F-4D97-AF65-F5344CB8AC3E}">
        <p14:creationId xmlns:p14="http://schemas.microsoft.com/office/powerpoint/2010/main" val="49941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CF32B1C-B098-BC80-2D0C-B3BC1AD56C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713" t="47262" r="16573" b="12500"/>
          <a:stretch/>
        </p:blipFill>
        <p:spPr>
          <a:xfrm>
            <a:off x="8809" y="0"/>
            <a:ext cx="12183191" cy="5861438"/>
          </a:xfrm>
        </p:spPr>
      </p:pic>
      <p:pic>
        <p:nvPicPr>
          <p:cNvPr id="7" name="Billede 6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1957A30A-BAC3-659A-C333-B6A8DE3AD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" y="4313340"/>
            <a:ext cx="12200809" cy="2566862"/>
          </a:xfrm>
          <a:prstGeom prst="rect">
            <a:avLst/>
          </a:prstGeom>
        </p:spPr>
      </p:pic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7B66F1BB-F2D4-D2FE-2017-0F9848A50D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" y="0"/>
            <a:ext cx="12200816" cy="6880202"/>
          </a:xfrm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4E714B-E3D3-3C5A-1C2F-8E41E8BD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3184986"/>
            <a:ext cx="8076007" cy="923330"/>
          </a:xfrm>
        </p:spPr>
        <p:txBody>
          <a:bodyPr/>
          <a:lstStyle/>
          <a:p>
            <a:r>
              <a:rPr lang="da-DK" dirty="0"/>
              <a:t>Klyngens arbejde 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38D3AF98-DEFA-0FAA-A20E-A1DB1230F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2105" y="6277232"/>
            <a:ext cx="448924" cy="1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D210FD-9A84-B2DB-F185-593CB496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1890834"/>
            <a:ext cx="6879304" cy="3751283"/>
          </a:xfrm>
        </p:spPr>
        <p:txBody>
          <a:bodyPr/>
          <a:lstStyle/>
          <a:p>
            <a:r>
              <a:rPr lang="da-DK" b="1" dirty="0"/>
              <a:t>Intern kommunikation</a:t>
            </a:r>
          </a:p>
          <a:p>
            <a:pPr lvl="1"/>
            <a:r>
              <a:rPr lang="da-DK" dirty="0"/>
              <a:t>Mødeaftaler – begivenheder</a:t>
            </a:r>
          </a:p>
          <a:p>
            <a:pPr lvl="1"/>
            <a:r>
              <a:rPr lang="da-DK" dirty="0"/>
              <a:t>Dokumenter fx artikler, referater mv</a:t>
            </a:r>
          </a:p>
          <a:p>
            <a:pPr lvl="1"/>
            <a:r>
              <a:rPr lang="da-DK" dirty="0"/>
              <a:t>Aftaler om opfølgning</a:t>
            </a:r>
          </a:p>
          <a:p>
            <a:pPr lvl="1"/>
            <a:r>
              <a:rPr lang="da-DK" dirty="0"/>
              <a:t>Fælles kommunikation – beskeder mv.</a:t>
            </a:r>
          </a:p>
          <a:p>
            <a:pPr lvl="1"/>
            <a:endParaRPr lang="da-DK" dirty="0"/>
          </a:p>
          <a:p>
            <a:r>
              <a:rPr lang="da-DK" b="1" dirty="0"/>
              <a:t>Overblik over klyngen</a:t>
            </a:r>
          </a:p>
          <a:p>
            <a:pPr lvl="1"/>
            <a:r>
              <a:rPr lang="da-DK" dirty="0"/>
              <a:t>Man kan se alle klyngemedlemmer </a:t>
            </a:r>
          </a:p>
          <a:p>
            <a:pPr lvl="1"/>
            <a:r>
              <a:rPr lang="da-DK" dirty="0"/>
              <a:t>Nye bliver automatisk oprettet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marL="0" indent="0">
              <a:buNone/>
            </a:pPr>
            <a:r>
              <a:rPr lang="da-DK" dirty="0"/>
              <a:t>Tilgås via </a:t>
            </a:r>
            <a:r>
              <a:rPr lang="da-DK" dirty="0">
                <a:hlinkClick r:id="rId3"/>
              </a:rPr>
              <a:t>www.eKVIS.dk</a:t>
            </a:r>
            <a:r>
              <a:rPr lang="da-DK" dirty="0"/>
              <a:t>             Min klynge + log-in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022A83-B3E5-46B3-FAE1-6A6C840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485916" cy="701731"/>
          </a:xfrm>
        </p:spPr>
        <p:txBody>
          <a:bodyPr/>
          <a:lstStyle/>
          <a:p>
            <a:r>
              <a:rPr lang="da-DK" dirty="0"/>
              <a:t>Klyngeplatformen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EBBB22F-E0A6-F57D-C957-6D95F696E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398" y="682864"/>
            <a:ext cx="4109060" cy="568806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B2AFF22-7000-4DD2-BE23-AB9F0C462EA3}"/>
              </a:ext>
            </a:extLst>
          </p:cNvPr>
          <p:cNvSpPr/>
          <p:nvPr/>
        </p:nvSpPr>
        <p:spPr>
          <a:xfrm>
            <a:off x="9875519" y="896983"/>
            <a:ext cx="496389" cy="40059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72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376C5AE8-A554-E9C8-FA16-8D212DBFE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675964" y="2160998"/>
            <a:ext cx="2949475" cy="3214687"/>
          </a:xfr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4648BCD-A1C2-13FD-D966-75C142B0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Oplys din e-mailadresse</a:t>
            </a:r>
            <a:br>
              <a:rPr lang="da-DK" dirty="0"/>
            </a:br>
            <a:r>
              <a:rPr lang="da-DK" sz="3100" dirty="0"/>
              <a:t>- så du får besked, når der er nyt i din klynge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2300CAEF-3471-FB53-BD66-B34A5A8F2D2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7936795" y="2160998"/>
            <a:ext cx="4062462" cy="3214687"/>
          </a:xfr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3198203-7EC7-7CD5-26B9-272489F5B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403" y="2160998"/>
            <a:ext cx="3953427" cy="321468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63B4C4C0-4754-A67A-1F05-CCAE579A4A3B}"/>
              </a:ext>
            </a:extLst>
          </p:cNvPr>
          <p:cNvSpPr/>
          <p:nvPr/>
        </p:nvSpPr>
        <p:spPr>
          <a:xfrm>
            <a:off x="675964" y="4917399"/>
            <a:ext cx="792480" cy="34110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AD8D14B-452E-5582-21CC-2CE18B8BC07F}"/>
              </a:ext>
            </a:extLst>
          </p:cNvPr>
          <p:cNvSpPr txBox="1"/>
          <p:nvPr/>
        </p:nvSpPr>
        <p:spPr>
          <a:xfrm>
            <a:off x="675964" y="5590361"/>
            <a:ext cx="294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Barlow" panose="00000500000000000000" pitchFamily="2" charset="0"/>
              </a:rPr>
              <a:t>Klik på profil i nederste venstre hjørne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2EEEF7FD-3FB2-B46D-C1F8-3A8C8A5E8C4D}"/>
              </a:ext>
            </a:extLst>
          </p:cNvPr>
          <p:cNvSpPr txBox="1"/>
          <p:nvPr/>
        </p:nvSpPr>
        <p:spPr>
          <a:xfrm>
            <a:off x="3804403" y="5590361"/>
            <a:ext cx="294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Barlow" panose="00000500000000000000" pitchFamily="2" charset="0"/>
              </a:rPr>
              <a:t>Klik på den lille blyant for at rette oplysninger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8A48489-E3EC-1212-2C55-3178E8427EAA}"/>
              </a:ext>
            </a:extLst>
          </p:cNvPr>
          <p:cNvSpPr/>
          <p:nvPr/>
        </p:nvSpPr>
        <p:spPr>
          <a:xfrm>
            <a:off x="7492397" y="3429000"/>
            <a:ext cx="285876" cy="18070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3F483A6-A8FA-DE41-DB0D-B72DF58E9C61}"/>
              </a:ext>
            </a:extLst>
          </p:cNvPr>
          <p:cNvSpPr/>
          <p:nvPr/>
        </p:nvSpPr>
        <p:spPr>
          <a:xfrm>
            <a:off x="7916352" y="4476206"/>
            <a:ext cx="4275648" cy="53122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055FD859-A264-9B97-8113-2332EAE3A1AD}"/>
              </a:ext>
            </a:extLst>
          </p:cNvPr>
          <p:cNvSpPr txBox="1"/>
          <p:nvPr/>
        </p:nvSpPr>
        <p:spPr>
          <a:xfrm>
            <a:off x="7916352" y="5590361"/>
            <a:ext cx="388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Barlow" panose="00000500000000000000" pitchFamily="2" charset="0"/>
              </a:rPr>
              <a:t>Indtast e-mailadresse til notifikationer</a:t>
            </a:r>
          </a:p>
          <a:p>
            <a:r>
              <a:rPr lang="da-DK" sz="1600" dirty="0">
                <a:latin typeface="Barlow" panose="00000500000000000000" pitchFamily="2" charset="0"/>
              </a:rPr>
              <a:t>Klik Gem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A76E1FF-1610-43A3-102F-427AA42D2B9B}"/>
              </a:ext>
            </a:extLst>
          </p:cNvPr>
          <p:cNvSpPr/>
          <p:nvPr/>
        </p:nvSpPr>
        <p:spPr>
          <a:xfrm>
            <a:off x="11516036" y="3383895"/>
            <a:ext cx="397290" cy="29112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302812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4215</TotalTime>
  <Words>1227</Words>
  <Application>Microsoft Office PowerPoint</Application>
  <PresentationFormat>Widescreen</PresentationFormat>
  <Paragraphs>181</Paragraphs>
  <Slides>13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Arial</vt:lpstr>
      <vt:lpstr>Albert Sans Medium</vt:lpstr>
      <vt:lpstr>Barlow</vt:lpstr>
      <vt:lpstr>Albert Sans SemiBold</vt:lpstr>
      <vt:lpstr>Albert Sans Light</vt:lpstr>
      <vt:lpstr>Albert Sans ExtraBold</vt:lpstr>
      <vt:lpstr>Calibri</vt:lpstr>
      <vt:lpstr>Albert Sans Black</vt:lpstr>
      <vt:lpstr>eKvis</vt:lpstr>
      <vt:lpstr>Rammer og indhold for arbejdet i vores klynge - Oplæg til drøftelse i klyngen </vt:lpstr>
      <vt:lpstr>Hvad forstås ved en klynge </vt:lpstr>
      <vt:lpstr>Forventninger til klyngernes arbejde</vt:lpstr>
      <vt:lpstr>Økonomi</vt:lpstr>
      <vt:lpstr>Klyngekoordinatorens opgaver</vt:lpstr>
      <vt:lpstr>Hvordan vil vi arbejde i klyngen?</vt:lpstr>
      <vt:lpstr>Klyngens arbejde </vt:lpstr>
      <vt:lpstr>Klyngeplatformen</vt:lpstr>
      <vt:lpstr>Oplys din e-mailadresse - så du får besked, når der er nyt i din klynge</vt:lpstr>
      <vt:lpstr>Besvar indkaldelse til møde i klyngeplatformen</vt:lpstr>
      <vt:lpstr>Det gode klyngemøde</vt:lpstr>
      <vt:lpstr>Klyngepakker - formål</vt:lpstr>
      <vt:lpstr>Eksempler på emner til klyngedrøftelser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Anne Bukholt Pedersen</cp:lastModifiedBy>
  <cp:revision>306</cp:revision>
  <dcterms:created xsi:type="dcterms:W3CDTF">2023-07-04T06:57:44Z</dcterms:created>
  <dcterms:modified xsi:type="dcterms:W3CDTF">2024-04-22T13:49:05Z</dcterms:modified>
</cp:coreProperties>
</file>