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1"/>
  </p:notesMasterIdLst>
  <p:sldIdLst>
    <p:sldId id="265" r:id="rId2"/>
    <p:sldId id="259" r:id="rId3"/>
    <p:sldId id="2464" r:id="rId4"/>
    <p:sldId id="2444" r:id="rId5"/>
    <p:sldId id="409" r:id="rId6"/>
    <p:sldId id="2479" r:id="rId7"/>
    <p:sldId id="2463" r:id="rId8"/>
    <p:sldId id="2482" r:id="rId9"/>
    <p:sldId id="2483" r:id="rId10"/>
  </p:sldIdLst>
  <p:sldSz cx="12192000" cy="6858000"/>
  <p:notesSz cx="6797675" cy="9926638"/>
  <p:embeddedFontLst>
    <p:embeddedFont>
      <p:font typeface="Albert Sans Black" pitchFamily="2" charset="0"/>
      <p:bold r:id="rId12"/>
      <p:italic r:id="rId13"/>
      <p:boldItalic r:id="rId14"/>
    </p:embeddedFont>
    <p:embeddedFont>
      <p:font typeface="Albert Sans ExtraBold" pitchFamily="2" charset="0"/>
      <p:bold r:id="rId15"/>
      <p:italic r:id="rId16"/>
      <p:boldItalic r:id="rId17"/>
    </p:embeddedFont>
    <p:embeddedFont>
      <p:font typeface="Albert Sans Light" pitchFamily="2" charset="0"/>
      <p:regular r:id="rId18"/>
      <p:italic r:id="rId19"/>
    </p:embeddedFont>
    <p:embeddedFont>
      <p:font typeface="Albert Sans Medium" pitchFamily="2" charset="0"/>
      <p:regular r:id="rId20"/>
      <p:italic r:id="rId21"/>
    </p:embeddedFont>
    <p:embeddedFont>
      <p:font typeface="Albert Sans SemiBold" pitchFamily="2" charset="0"/>
      <p:regular r:id="rId22"/>
      <p:bold r:id="rId23"/>
      <p:italic r:id="rId24"/>
      <p:boldItalic r:id="rId25"/>
    </p:embeddedFont>
    <p:embeddedFont>
      <p:font typeface="Barlow" panose="00000500000000000000" pitchFamily="2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24ED2B-A240-A64C-7EA6-196F1DB1263D}" name="Anne Bukholt Pedersen" initials="AP" userId="S::abp@DADL.DK::1bbd3006-1b94-434b-b3b8-db3efe4a85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6810"/>
  </p:normalViewPr>
  <p:slideViewPr>
    <p:cSldViewPr snapToGrid="0">
      <p:cViewPr varScale="1">
        <p:scale>
          <a:sx n="106" d="100"/>
          <a:sy n="106" d="100"/>
        </p:scale>
        <p:origin x="110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Antal oprettede skemaer pr. måned for </a:t>
            </a:r>
            <a:r>
              <a:rPr lang="da-DK" u="sng" dirty="0"/>
              <a:t>alle</a:t>
            </a:r>
            <a:r>
              <a:rPr lang="da-DK" dirty="0"/>
              <a:t> praktiserende dermatologer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psoriasis!$A$67</c:f>
              <c:strCache>
                <c:ptCount val="1"/>
                <c:pt idx="0">
                  <c:v>Antal oprettede skemaer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psoriasis!$B$66:$M$66</c:f>
              <c:numCache>
                <c:formatCode>mmm\-yy</c:formatCode>
                <c:ptCount val="12"/>
                <c:pt idx="0">
                  <c:v>45017</c:v>
                </c:pt>
                <c:pt idx="1">
                  <c:v>45047</c:v>
                </c:pt>
                <c:pt idx="2">
                  <c:v>45078</c:v>
                </c:pt>
                <c:pt idx="3">
                  <c:v>45108</c:v>
                </c:pt>
                <c:pt idx="4">
                  <c:v>45139</c:v>
                </c:pt>
                <c:pt idx="5">
                  <c:v>45170</c:v>
                </c:pt>
                <c:pt idx="6">
                  <c:v>45200</c:v>
                </c:pt>
                <c:pt idx="7">
                  <c:v>45231</c:v>
                </c:pt>
                <c:pt idx="8">
                  <c:v>45261</c:v>
                </c:pt>
                <c:pt idx="9">
                  <c:v>45292</c:v>
                </c:pt>
                <c:pt idx="10">
                  <c:v>45323</c:v>
                </c:pt>
                <c:pt idx="11">
                  <c:v>45352</c:v>
                </c:pt>
              </c:numCache>
            </c:numRef>
          </c:cat>
          <c:val>
            <c:numRef>
              <c:f>psoriasis!$B$67:$M$67</c:f>
              <c:numCache>
                <c:formatCode>General</c:formatCode>
                <c:ptCount val="12"/>
                <c:pt idx="0">
                  <c:v>89</c:v>
                </c:pt>
                <c:pt idx="1">
                  <c:v>160</c:v>
                </c:pt>
                <c:pt idx="2">
                  <c:v>174</c:v>
                </c:pt>
                <c:pt idx="3">
                  <c:v>61</c:v>
                </c:pt>
                <c:pt idx="4">
                  <c:v>192</c:v>
                </c:pt>
                <c:pt idx="5">
                  <c:v>182</c:v>
                </c:pt>
                <c:pt idx="6">
                  <c:v>128</c:v>
                </c:pt>
                <c:pt idx="7">
                  <c:v>173</c:v>
                </c:pt>
                <c:pt idx="8">
                  <c:v>114</c:v>
                </c:pt>
                <c:pt idx="9">
                  <c:v>193</c:v>
                </c:pt>
                <c:pt idx="10">
                  <c:v>190</c:v>
                </c:pt>
                <c:pt idx="11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3-431F-9E2A-464C385E7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40978648"/>
        <c:axId val="640975696"/>
      </c:barChart>
      <c:lineChart>
        <c:grouping val="standard"/>
        <c:varyColors val="0"/>
        <c:ser>
          <c:idx val="1"/>
          <c:order val="1"/>
          <c:tx>
            <c:strRef>
              <c:f>psoriasis!$A$68</c:f>
              <c:strCache>
                <c:ptCount val="1"/>
                <c:pt idx="0">
                  <c:v>Gns. Antal oprettede skemaer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E3-431F-9E2A-464C385E7B2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E3-431F-9E2A-464C385E7B2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E3-431F-9E2A-464C385E7B2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E3-431F-9E2A-464C385E7B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E3-431F-9E2A-464C385E7B2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E3-431F-9E2A-464C385E7B2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E3-431F-9E2A-464C385E7B2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E3-431F-9E2A-464C385E7B2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E3-431F-9E2A-464C385E7B2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E3-431F-9E2A-464C385E7B2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E3-431F-9E2A-464C385E7B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psoriasis!$B$66:$M$66</c:f>
              <c:numCache>
                <c:formatCode>mmm\-yy</c:formatCode>
                <c:ptCount val="12"/>
                <c:pt idx="0">
                  <c:v>45017</c:v>
                </c:pt>
                <c:pt idx="1">
                  <c:v>45047</c:v>
                </c:pt>
                <c:pt idx="2">
                  <c:v>45078</c:v>
                </c:pt>
                <c:pt idx="3">
                  <c:v>45108</c:v>
                </c:pt>
                <c:pt idx="4">
                  <c:v>45139</c:v>
                </c:pt>
                <c:pt idx="5">
                  <c:v>45170</c:v>
                </c:pt>
                <c:pt idx="6">
                  <c:v>45200</c:v>
                </c:pt>
                <c:pt idx="7">
                  <c:v>45231</c:v>
                </c:pt>
                <c:pt idx="8">
                  <c:v>45261</c:v>
                </c:pt>
                <c:pt idx="9">
                  <c:v>45292</c:v>
                </c:pt>
                <c:pt idx="10">
                  <c:v>45323</c:v>
                </c:pt>
                <c:pt idx="11">
                  <c:v>45352</c:v>
                </c:pt>
              </c:numCache>
            </c:numRef>
          </c:cat>
          <c:val>
            <c:numRef>
              <c:f>psoriasis!$B$68:$M$68</c:f>
              <c:numCache>
                <c:formatCode>0.0</c:formatCode>
                <c:ptCount val="12"/>
                <c:pt idx="0">
                  <c:v>152.16666666666666</c:v>
                </c:pt>
                <c:pt idx="1">
                  <c:v>152.16666666666666</c:v>
                </c:pt>
                <c:pt idx="2">
                  <c:v>152.16666666666666</c:v>
                </c:pt>
                <c:pt idx="3">
                  <c:v>152.16666666666666</c:v>
                </c:pt>
                <c:pt idx="4">
                  <c:v>152.16666666666666</c:v>
                </c:pt>
                <c:pt idx="5">
                  <c:v>152.16666666666666</c:v>
                </c:pt>
                <c:pt idx="6">
                  <c:v>152.16666666666666</c:v>
                </c:pt>
                <c:pt idx="7">
                  <c:v>152.16666666666666</c:v>
                </c:pt>
                <c:pt idx="8">
                  <c:v>152.16666666666666</c:v>
                </c:pt>
                <c:pt idx="9">
                  <c:v>152.16666666666666</c:v>
                </c:pt>
                <c:pt idx="10">
                  <c:v>152.16666666666666</c:v>
                </c:pt>
                <c:pt idx="11">
                  <c:v>152.16666666666666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CE3-431F-9E2A-464C385E7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978648"/>
        <c:axId val="640975696"/>
      </c:lineChart>
      <c:dateAx>
        <c:axId val="640978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40975696"/>
        <c:crosses val="autoZero"/>
        <c:auto val="1"/>
        <c:lblOffset val="100"/>
        <c:baseTimeUnit val="months"/>
      </c:dateAx>
      <c:valAx>
        <c:axId val="64097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4097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F1160-14B4-42FB-8792-EB726BCA5CE1}" type="datetimeFigureOut">
              <a:rPr lang="da-DK" smtClean="0"/>
              <a:t>30-04-2024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9FA29-903A-45F0-92EC-044CA497248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761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9FA29-903A-45F0-92EC-044CA497248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05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E3053CC0-3B01-F1F7-F2E4-66D03A824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0BD3937B-6863-8784-577D-C0E87E3ED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F85143-C406-F089-83F0-4319E0A55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1958162"/>
            <a:ext cx="7603630" cy="1776585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lang="da-DK" sz="6000" b="1" i="0" dirty="0">
                <a:solidFill>
                  <a:schemeClr val="bg1"/>
                </a:solidFill>
                <a:latin typeface="Albert Sans ExtraBold" pitchFamily="2" charset="77"/>
              </a:defRPr>
            </a:lvl1pPr>
          </a:lstStyle>
          <a:p>
            <a:r>
              <a:rPr lang="da-DK" dirty="0"/>
              <a:t>Præsentations titel skrives her 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8031C8DF-FE8E-3248-D96A-FC9E59A58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542" y="3824023"/>
            <a:ext cx="7044775" cy="258532"/>
          </a:xfrm>
        </p:spPr>
        <p:txBody>
          <a:bodyPr anchor="b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Subtitel (Projekt/speciale …)</a:t>
            </a:r>
          </a:p>
        </p:txBody>
      </p:sp>
      <p:pic>
        <p:nvPicPr>
          <p:cNvPr id="18" name="Billede 17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337FB04E-8636-2A85-AD01-C53ADF44B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6" y="4274957"/>
            <a:ext cx="12200816" cy="2566863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3A83234B-F7E4-9140-4806-D57A2FA15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7555B9-C164-9D03-C159-FF57755D7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7280" y="463550"/>
            <a:ext cx="3010382" cy="26161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ENHEDEN FOR KVALITET I SPECIALLÆGEPRAKSIS</a:t>
            </a:r>
          </a:p>
        </p:txBody>
      </p:sp>
    </p:spTree>
    <p:extLst>
      <p:ext uri="{BB962C8B-B14F-4D97-AF65-F5344CB8AC3E}">
        <p14:creationId xmlns:p14="http://schemas.microsoft.com/office/powerpoint/2010/main" val="234851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2/3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CCBAFA59-4140-F6D5-369D-17EEDBC7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5364" y="2421036"/>
            <a:ext cx="2439363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DFA55EB5-F601-CAF7-2F68-0168B2D5A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363" y="1797951"/>
            <a:ext cx="2439363" cy="480131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Albert Sans Black" pitchFamily="2" charset="77"/>
              </a:defRPr>
            </a:lvl1pPr>
          </a:lstStyle>
          <a:p>
            <a:r>
              <a:rPr lang="da-DK" sz="280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61651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2 im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4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383444-AC37-55DF-C8AE-95A87EC1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682865"/>
            <a:ext cx="11250336" cy="948712"/>
          </a:xfrm>
        </p:spPr>
        <p:txBody>
          <a:bodyPr anchor="t"/>
          <a:lstStyle/>
          <a:p>
            <a:r>
              <a:rPr lang="da-DK" dirty="0"/>
              <a:t>Klik for at redigere overskrift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98DC2D07-A72D-CF1E-A840-B0AAF446F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6328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billede 20">
            <a:extLst>
              <a:ext uri="{FF2B5EF4-FFF2-40B4-BE49-F238E27FC236}">
                <a16:creationId xmlns:a16="http://schemas.microsoft.com/office/drawing/2014/main" id="{9E3774E3-458D-2365-E316-A4F9052C2A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242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9E45CC3D-5FFD-F36B-D3A3-DAF36BD9E8B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53947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1ED28DB-B1F8-928B-74EB-529C47E84E21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48617" y="3951897"/>
            <a:ext cx="3600000" cy="1857277"/>
          </a:xfrm>
          <a:prstGeom prst="roundRect">
            <a:avLst>
              <a:gd name="adj" fmla="val 10358"/>
            </a:avLst>
          </a:prstGeom>
          <a:solidFill>
            <a:schemeClr val="accent4"/>
          </a:solidFill>
        </p:spPr>
        <p:txBody>
          <a:bodyPr vert="horz" lIns="324000" tIns="251999" rIns="324000" bIns="251999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da-DK" dirty="0"/>
              <a:t>Klik for at redigere teksten i masteren. Højden på boksen tilpasser sig alt efter tekstmængde.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 un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132" y="4483207"/>
            <a:ext cx="755821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7558209" cy="331268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6C6AA92C-4F7D-05BE-FAF2-D98A7260FC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42055" y="477000"/>
            <a:ext cx="3366179" cy="195124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67D6278C-6F9B-9275-94FD-8159F8DD923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42057" y="3467983"/>
            <a:ext cx="3366178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0B0BFD-C04D-F02A-50AC-C873E530B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132" y="4112546"/>
            <a:ext cx="7558209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896259C-CE58-63CE-3616-0232A3762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055" y="2808468"/>
            <a:ext cx="3366179" cy="590931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8" name="Billede 7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0071C34A-10FD-44F3-5181-2042893CA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row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sort, skærmbillede&#10;&#10;Automatisk genereret beskrivelse">
            <a:extLst>
              <a:ext uri="{FF2B5EF4-FFF2-40B4-BE49-F238E27FC236}">
                <a16:creationId xmlns:a16="http://schemas.microsoft.com/office/drawing/2014/main" id="{5CA676BB-56CB-5EFA-114A-9CEB447D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302" y="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Albert Sans Light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E8566C6-79C6-C0EE-0130-4392413B3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B09F4AAC-9DC4-BA91-88BB-5951E85B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6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rød&#10;&#10;Automatisk genereret beskrivelse">
            <a:extLst>
              <a:ext uri="{FF2B5EF4-FFF2-40B4-BE49-F238E27FC236}">
                <a16:creationId xmlns:a16="http://schemas.microsoft.com/office/drawing/2014/main" id="{AC2FCFF1-538E-ED0F-C60D-C5E829431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89" y="-5393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Albert Sans Light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B2EC8494-13C7-1271-3E23-25B6C66F10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553708D7-B085-A967-A36D-1F599AFF12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>
            <a:extLst>
              <a:ext uri="{FF2B5EF4-FFF2-40B4-BE49-F238E27FC236}">
                <a16:creationId xmlns:a16="http://schemas.microsoft.com/office/drawing/2014/main" id="{DB438768-D223-2DC3-B733-F6EAA194B7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37B26D4-1E43-74BE-E9B1-033521F959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09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28DFDB-0895-B6E1-1A1B-3C43D71D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769488"/>
            <a:ext cx="8076007" cy="1754326"/>
          </a:xfrm>
        </p:spPr>
        <p:txBody>
          <a:bodyPr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lbert Sans ExtraBold" pitchFamily="2" charset="77"/>
              </a:defRPr>
            </a:lvl1pPr>
          </a:lstStyle>
          <a:p>
            <a:r>
              <a:rPr lang="da-DK" dirty="0" err="1"/>
              <a:t>Breaker</a:t>
            </a:r>
            <a:r>
              <a:rPr lang="da-DK" dirty="0"/>
              <a:t> slide</a:t>
            </a:r>
            <a:br>
              <a:rPr lang="da-DK" dirty="0"/>
            </a:br>
            <a:r>
              <a:rPr lang="da-DK" dirty="0"/>
              <a:t>Overskrift skrives her</a:t>
            </a:r>
          </a:p>
        </p:txBody>
      </p:sp>
      <p:pic>
        <p:nvPicPr>
          <p:cNvPr id="3" name="Billede 2" descr="Et billede, der indeholder Grafik&#10;&#10;Automatisk genereret beskrivelse">
            <a:extLst>
              <a:ext uri="{FF2B5EF4-FFF2-40B4-BE49-F238E27FC236}">
                <a16:creationId xmlns:a16="http://schemas.microsoft.com/office/drawing/2014/main" id="{D7F6EC8B-BB03-DF67-6ECD-A5FE474D8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1138"/>
            <a:ext cx="12200809" cy="2566862"/>
          </a:xfrm>
          <a:prstGeom prst="rect">
            <a:avLst/>
          </a:prstGeom>
        </p:spPr>
      </p:pic>
      <p:pic>
        <p:nvPicPr>
          <p:cNvPr id="10" name="Billede 9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712A9BC6-DDD9-83B6-895E-60C35554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0490743B-8900-62F4-25C0-D0CA6A115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1048624"/>
            <a:ext cx="11213487" cy="4634329"/>
          </a:xfrm>
        </p:spPr>
        <p:txBody>
          <a:bodyPr anchor="ctr"/>
          <a:lstStyle>
            <a:lvl1pPr>
              <a:defRPr b="0" i="0">
                <a:solidFill>
                  <a:schemeClr val="accent2"/>
                </a:solidFill>
                <a:latin typeface="Albert Sans Medium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4479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33F98-05D2-F791-5BFE-D578D3E9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2270978"/>
            <a:ext cx="11213487" cy="3970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2" name="Billede 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87406434-ED30-C4BB-9280-5E74E07B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opstil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DDF239-120A-B622-26EE-F1BB8057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126291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72141CFE-CC09-1A4D-0826-A096DFEA0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6BD69B1-31F3-A31F-F762-DE2101DD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4960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2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0883" cy="260994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3C8BFCA-B0A4-7085-086D-0FF4F786E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5BAA5A3-A0E0-C508-4B5A-8738909ADB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3576" y="2270978"/>
            <a:ext cx="5490883" cy="260994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95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DDCD315-02BA-7892-6BEA-FF51E22FDC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43870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F93712-A947-DD94-8A2F-580E8E20D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0" y="2270978"/>
            <a:ext cx="3600000" cy="3970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45AEC126-AB5C-79B9-EB97-7A22C833777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7541" y="2776308"/>
            <a:ext cx="3600000" cy="169584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304507-A945-B134-2894-7370BC2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11128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559BE144-EA76-2B88-0394-0B0155C49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1C95E0D-9CED-AFB1-A2D1-9C7AEED54F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95999" y="2270978"/>
            <a:ext cx="3600000" cy="3970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BB796A7A-BC66-B36A-083F-943F2381C53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96000" y="2776308"/>
            <a:ext cx="3600000" cy="169584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F8053E2A-E3ED-0BF0-FD8E-AA825C00FA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94459" y="2270978"/>
            <a:ext cx="3600000" cy="3970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080F621-32C1-8B57-9086-53A31BD16B0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94460" y="2776308"/>
            <a:ext cx="3600000" cy="169584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54604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halv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5648728" cy="59874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28C9C7F-90C8-B186-C733-7F539E0B3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0617" y="1410152"/>
            <a:ext cx="5314109" cy="867930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Albert Sans Black" pitchFamily="2" charset="77"/>
              </a:defRPr>
            </a:lvl1pPr>
          </a:lstStyle>
          <a:p>
            <a:r>
              <a:rPr lang="da-DK" sz="2800" dirty="0"/>
              <a:t>Klik for at redigere titeltypografien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542BFC-893B-EC8D-E5A2-89CD074D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3" y="9388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31837-28E5-923F-E4A4-9C5EB3EC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53" y="2399367"/>
            <a:ext cx="10515600" cy="355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1" r:id="rId3"/>
    <p:sldLayoutId id="2147483674" r:id="rId4"/>
    <p:sldLayoutId id="2147483663" r:id="rId5"/>
    <p:sldLayoutId id="2147483664" r:id="rId6"/>
    <p:sldLayoutId id="2147483673" r:id="rId7"/>
    <p:sldLayoutId id="2147483665" r:id="rId8"/>
    <p:sldLayoutId id="2147483668" r:id="rId9"/>
    <p:sldLayoutId id="2147483676" r:id="rId10"/>
    <p:sldLayoutId id="2147483675" r:id="rId11"/>
    <p:sldLayoutId id="2147483670" r:id="rId12"/>
    <p:sldLayoutId id="2147483671" r:id="rId13"/>
    <p:sldLayoutId id="2147483662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bert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Tx/>
        <a:buBlip>
          <a:blip r:embed="rId17"/>
        </a:buBlip>
        <a:defRPr sz="2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ge.com/assets/downloads/pdfs/guidelines/2017_s_0043_10256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-22202"/>
            <a:ext cx="12200816" cy="688020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2811417"/>
            <a:ext cx="9073178" cy="923330"/>
          </a:xfrm>
        </p:spPr>
        <p:txBody>
          <a:bodyPr/>
          <a:lstStyle/>
          <a:p>
            <a:r>
              <a:rPr lang="da-DK" dirty="0"/>
              <a:t>Indsæt emne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1018534B-0E4B-F117-160B-BD0000B19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Til brug for klyngemøde </a:t>
            </a:r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6" y="4291137"/>
            <a:ext cx="12200816" cy="2566863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8679CC-75E6-D19F-1BB6-FB68FF5B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701731"/>
          </a:xfrm>
        </p:spPr>
        <p:txBody>
          <a:bodyPr/>
          <a:lstStyle/>
          <a:p>
            <a:r>
              <a:rPr lang="da-DK" dirty="0"/>
              <a:t>Introduktion og formål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911F92F-38C2-0393-5AFA-8BC3DB294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1718717"/>
            <a:ext cx="10620113" cy="620169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Beskriv hvorfor emnet skal drøftes – se eksempel nedenfor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dirty="0"/>
              <a:t>Klyngepakken har fokus på at sikre god kvalitet af polypfjernelse i speciallægepraksis, på baggrund af seneste kliniske retningslinjer og anbefalinger om koloskopi og kontrol af polypper i tyktarmen.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Formålene er:</a:t>
            </a:r>
          </a:p>
          <a:p>
            <a:r>
              <a:rPr lang="da-DK" dirty="0">
                <a:latin typeface="Barlow" panose="00000500000000000000" pitchFamily="2" charset="0"/>
              </a:rPr>
              <a:t>Optimering af</a:t>
            </a:r>
            <a:r>
              <a:rPr lang="da-DK" sz="1800" dirty="0"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adenomdetektionsrate</a:t>
            </a:r>
            <a:r>
              <a:rPr lang="da-DK" dirty="0"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(ADR)</a:t>
            </a:r>
            <a:endParaRPr lang="da-DK" dirty="0"/>
          </a:p>
          <a:p>
            <a:r>
              <a:rPr lang="da-DK" dirty="0"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Drøfte teknik til fjernelse af polypper</a:t>
            </a:r>
          </a:p>
          <a:p>
            <a:r>
              <a:rPr lang="da-DK" dirty="0"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Sikre kontrolforløb i overensstemmelse med anbefalinger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714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4C52C980-21F3-E42C-9598-0774224C9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0" y="2325298"/>
            <a:ext cx="5490883" cy="2647904"/>
          </a:xfrm>
        </p:spPr>
        <p:txBody>
          <a:bodyPr/>
          <a:lstStyle/>
          <a:p>
            <a:r>
              <a:rPr lang="da-DK" sz="1800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Studier har vist at borgere </a:t>
            </a:r>
            <a:r>
              <a:rPr lang="da-DK" sz="1800" dirty="0" err="1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koloskoperet</a:t>
            </a:r>
            <a:r>
              <a:rPr lang="da-DK" sz="1800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af </a:t>
            </a:r>
            <a:r>
              <a:rPr lang="da-DK" sz="1800" dirty="0" err="1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koloskopører</a:t>
            </a:r>
            <a:r>
              <a:rPr lang="da-DK" sz="1800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med lav ADR har øget risiko for postkoloskopi </a:t>
            </a:r>
            <a:r>
              <a:rPr lang="da-DK" sz="1800" dirty="0" err="1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kolorektalcancer</a:t>
            </a:r>
            <a:r>
              <a:rPr lang="da-DK" sz="1800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(PCCRC).</a:t>
            </a:r>
          </a:p>
          <a:p>
            <a:r>
              <a:rPr lang="da-DK" sz="1800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Studierne udført på patienter hvor koloskopi var den primære undersøgelse, har vist at kritiske ADR i denne sammenhæng </a:t>
            </a:r>
            <a:r>
              <a:rPr lang="da-DK" sz="1800" dirty="0"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da-DK" sz="1800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20 % (1 ). Det er i </a:t>
            </a:r>
            <a:r>
              <a:rPr lang="da-DK" sz="1800" dirty="0"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denne gruppe estimeret, at en øgning</a:t>
            </a:r>
            <a:r>
              <a:rPr lang="da-DK" sz="1800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af ADR med 1% nedsætter PCCRC 3% (2).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F64654-EA1F-7A1F-3C7A-59273BE0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027519" cy="696154"/>
          </a:xfrm>
        </p:spPr>
        <p:txBody>
          <a:bodyPr/>
          <a:lstStyle/>
          <a:p>
            <a:r>
              <a:rPr lang="da-DK" dirty="0"/>
              <a:t>Hvad viser litteraturen?/Fakta om xx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A6D4FE-890D-96B9-8844-31D721E10D9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90569" y="2325298"/>
            <a:ext cx="5490883" cy="3153684"/>
          </a:xfrm>
        </p:spPr>
        <p:txBody>
          <a:bodyPr/>
          <a:lstStyle/>
          <a:p>
            <a:r>
              <a:rPr lang="da-DK" sz="1800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ADR/PDR er meget forskellig fra </a:t>
            </a:r>
            <a:r>
              <a:rPr lang="da-DK" sz="1800" dirty="0" err="1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koloskopør</a:t>
            </a:r>
            <a:r>
              <a:rPr lang="da-DK" sz="1800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til </a:t>
            </a:r>
            <a:r>
              <a:rPr lang="da-DK" sz="1800" dirty="0" err="1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koloskopør</a:t>
            </a:r>
            <a:r>
              <a:rPr lang="da-DK" sz="1800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da-DK" sz="1800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1800" dirty="0">
              <a:effectLst/>
              <a:latin typeface="Barlow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800" dirty="0"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er evidens for, at detektion, korrekt </a:t>
            </a:r>
            <a:r>
              <a:rPr lang="da-DK" sz="1800" dirty="0" err="1"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polypektomi</a:t>
            </a:r>
            <a:r>
              <a:rPr lang="da-DK" sz="1800" dirty="0"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samt kontrolkoloskopi med veldefinerede intervaller reducerer incidens af </a:t>
            </a:r>
            <a:r>
              <a:rPr lang="da-DK" sz="1800" dirty="0" err="1"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kolorektalcancer</a:t>
            </a:r>
            <a:r>
              <a:rPr lang="da-DK" sz="1800" dirty="0"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(3)</a:t>
            </a:r>
            <a:endParaRPr lang="da-DK" sz="1800" dirty="0">
              <a:latin typeface="Barlow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1800" dirty="0">
              <a:latin typeface="Barlow" panose="00000500000000000000" pitchFamily="2" charset="0"/>
              <a:ea typeface="Verdana" panose="020B0604030504040204" pitchFamily="34" charset="0"/>
            </a:endParaRPr>
          </a:p>
          <a:p>
            <a:endParaRPr lang="da-DK" sz="1800" dirty="0">
              <a:latin typeface="Barlow" panose="00000500000000000000" pitchFamily="2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a-DK" dirty="0">
              <a:latin typeface="Barlow" panose="00000500000000000000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7F69486-8612-60D0-1AD4-FCB63850BB94}"/>
              </a:ext>
            </a:extLst>
          </p:cNvPr>
          <p:cNvSpPr txBox="1"/>
          <p:nvPr/>
        </p:nvSpPr>
        <p:spPr>
          <a:xfrm>
            <a:off x="687977" y="5080630"/>
            <a:ext cx="9170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Barlow" panose="00000500000000000000" pitchFamily="2" charset="0"/>
              </a:rPr>
              <a:t>1. Michal F Kaminski et al. Increased rate of Adenoma Detection Associates with Reduced Risk  of colorectal cancer and Death. </a:t>
            </a:r>
            <a:r>
              <a:rPr lang="en-US" sz="1000" i="1" dirty="0" err="1">
                <a:latin typeface="Barlow" panose="00000500000000000000" pitchFamily="2" charset="0"/>
              </a:rPr>
              <a:t>Gastrontrology</a:t>
            </a:r>
            <a:r>
              <a:rPr lang="en-US" sz="1000" i="1" dirty="0">
                <a:latin typeface="Barlow" panose="00000500000000000000" pitchFamily="2" charset="0"/>
              </a:rPr>
              <a:t> 2017 Jul; 153(1) 98 - 105</a:t>
            </a:r>
            <a:endParaRPr lang="da-DK" sz="1000" i="1" dirty="0">
              <a:latin typeface="Barlow" panose="00000500000000000000" pitchFamily="2" charset="0"/>
            </a:endParaRPr>
          </a:p>
          <a:p>
            <a:r>
              <a:rPr lang="da-DK" sz="1000" i="1" dirty="0">
                <a:latin typeface="Barlow" panose="00000500000000000000" pitchFamily="2" charset="0"/>
              </a:rPr>
              <a:t>2. Douglas A Corley et al. </a:t>
            </a:r>
            <a:r>
              <a:rPr lang="da-DK" sz="1000" i="1" dirty="0" err="1">
                <a:latin typeface="Barlow" panose="00000500000000000000" pitchFamily="2" charset="0"/>
              </a:rPr>
              <a:t>Adenoma</a:t>
            </a:r>
            <a:r>
              <a:rPr lang="da-DK" sz="1000" i="1" dirty="0">
                <a:latin typeface="Barlow" panose="00000500000000000000" pitchFamily="2" charset="0"/>
              </a:rPr>
              <a:t> </a:t>
            </a:r>
            <a:r>
              <a:rPr lang="da-DK" sz="1000" i="1" dirty="0" err="1">
                <a:latin typeface="Barlow" panose="00000500000000000000" pitchFamily="2" charset="0"/>
              </a:rPr>
              <a:t>Detection</a:t>
            </a:r>
            <a:r>
              <a:rPr lang="da-DK" sz="1000" i="1" dirty="0">
                <a:latin typeface="Barlow" panose="00000500000000000000" pitchFamily="2" charset="0"/>
              </a:rPr>
              <a:t> Rate and the Risk of </a:t>
            </a:r>
            <a:r>
              <a:rPr lang="da-DK" sz="1000" i="1" dirty="0" err="1">
                <a:latin typeface="Barlow" panose="00000500000000000000" pitchFamily="2" charset="0"/>
              </a:rPr>
              <a:t>colorectal</a:t>
            </a:r>
            <a:r>
              <a:rPr lang="da-DK" sz="1000" i="1" dirty="0">
                <a:latin typeface="Barlow" panose="00000500000000000000" pitchFamily="2" charset="0"/>
              </a:rPr>
              <a:t> Cancer and Death. N </a:t>
            </a:r>
            <a:r>
              <a:rPr lang="da-DK" sz="1000" i="1" dirty="0" err="1">
                <a:latin typeface="Barlow" panose="00000500000000000000" pitchFamily="2" charset="0"/>
              </a:rPr>
              <a:t>Engl</a:t>
            </a:r>
            <a:r>
              <a:rPr lang="da-DK" sz="1000" i="1" dirty="0">
                <a:latin typeface="Barlow" panose="00000500000000000000" pitchFamily="2" charset="0"/>
              </a:rPr>
              <a:t> J Med 2014 Apr.3;370(14)1298 -306</a:t>
            </a:r>
          </a:p>
          <a:p>
            <a:r>
              <a:rPr lang="da-DK" sz="1000" i="1" dirty="0">
                <a:latin typeface="Barlow" panose="00000500000000000000" pitchFamily="2" charset="0"/>
              </a:rPr>
              <a:t>3.Zauber AG et al. </a:t>
            </a:r>
            <a:r>
              <a:rPr lang="da-DK" sz="1000" i="1" dirty="0" err="1">
                <a:latin typeface="Barlow" panose="00000500000000000000" pitchFamily="2" charset="0"/>
              </a:rPr>
              <a:t>Colonoscopic</a:t>
            </a:r>
            <a:r>
              <a:rPr lang="da-DK" sz="1000" i="1" dirty="0">
                <a:latin typeface="Barlow" panose="00000500000000000000" pitchFamily="2" charset="0"/>
              </a:rPr>
              <a:t> </a:t>
            </a:r>
            <a:r>
              <a:rPr lang="da-DK" sz="1000" i="1" dirty="0" err="1">
                <a:latin typeface="Barlow" panose="00000500000000000000" pitchFamily="2" charset="0"/>
              </a:rPr>
              <a:t>polypectomy</a:t>
            </a:r>
            <a:r>
              <a:rPr lang="da-DK" sz="1000" i="1" dirty="0">
                <a:latin typeface="Barlow" panose="00000500000000000000" pitchFamily="2" charset="0"/>
              </a:rPr>
              <a:t> and long term </a:t>
            </a:r>
            <a:r>
              <a:rPr lang="da-DK" sz="1000" i="1" dirty="0" err="1">
                <a:latin typeface="Barlow" panose="00000500000000000000" pitchFamily="2" charset="0"/>
              </a:rPr>
              <a:t>prevention</a:t>
            </a:r>
            <a:r>
              <a:rPr lang="da-DK" sz="1000" i="1" dirty="0">
                <a:latin typeface="Barlow" panose="00000500000000000000" pitchFamily="2" charset="0"/>
              </a:rPr>
              <a:t> of </a:t>
            </a:r>
            <a:r>
              <a:rPr lang="da-DK" sz="1000" i="1" dirty="0" err="1">
                <a:latin typeface="Barlow" panose="00000500000000000000" pitchFamily="2" charset="0"/>
              </a:rPr>
              <a:t>colorectal</a:t>
            </a:r>
            <a:r>
              <a:rPr lang="da-DK" sz="1000" i="1" dirty="0">
                <a:latin typeface="Barlow" panose="00000500000000000000" pitchFamily="2" charset="0"/>
              </a:rPr>
              <a:t> – cancer </a:t>
            </a:r>
            <a:r>
              <a:rPr lang="da-DK" sz="1000" i="1" dirty="0" err="1">
                <a:latin typeface="Barlow" panose="00000500000000000000" pitchFamily="2" charset="0"/>
              </a:rPr>
              <a:t>deaths</a:t>
            </a:r>
            <a:r>
              <a:rPr lang="da-DK" sz="1000" i="1" dirty="0">
                <a:latin typeface="Barlow" panose="00000500000000000000" pitchFamily="2" charset="0"/>
              </a:rPr>
              <a:t>. N </a:t>
            </a:r>
            <a:r>
              <a:rPr lang="da-DK" sz="1000" i="1" dirty="0" err="1">
                <a:latin typeface="Barlow" panose="00000500000000000000" pitchFamily="2" charset="0"/>
              </a:rPr>
              <a:t>Engl</a:t>
            </a:r>
            <a:r>
              <a:rPr lang="da-DK" sz="1000" i="1" dirty="0">
                <a:latin typeface="Barlow" panose="00000500000000000000" pitchFamily="2" charset="0"/>
              </a:rPr>
              <a:t> J Med. 2012;366:687 - 696</a:t>
            </a:r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24BEA44E-80A0-97DF-8BFC-4122BADD11EE}"/>
              </a:ext>
            </a:extLst>
          </p:cNvPr>
          <p:cNvSpPr txBox="1">
            <a:spLocks/>
          </p:cNvSpPr>
          <p:nvPr/>
        </p:nvSpPr>
        <p:spPr>
          <a:xfrm>
            <a:off x="497540" y="1436068"/>
            <a:ext cx="9777742" cy="829971"/>
          </a:xfrm>
          <a:prstGeom prst="rect">
            <a:avLst/>
          </a:prstGeom>
        </p:spPr>
        <p:txBody>
          <a:bodyPr vert="horz" wrap="square" lIns="91440" tIns="45720" rIns="91440" bIns="45720" numCol="1" rtlCol="0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3"/>
              </a:buBlip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da-DK" dirty="0"/>
              <a:t>Præsenter central viden – se eksempel nedenfor</a:t>
            </a:r>
          </a:p>
          <a:p>
            <a:pPr marL="0" indent="0">
              <a:buFontTx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904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24B8D02-BFFE-C359-7086-2108242D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401088"/>
            <a:ext cx="11516407" cy="1200329"/>
          </a:xfrm>
        </p:spPr>
        <p:txBody>
          <a:bodyPr/>
          <a:lstStyle/>
          <a:p>
            <a:r>
              <a:rPr lang="da-DK" sz="4000" dirty="0"/>
              <a:t>Eksempel på at indsætte </a:t>
            </a:r>
            <a:r>
              <a:rPr lang="da-DK" sz="4000" dirty="0" err="1"/>
              <a:t>flowchart</a:t>
            </a:r>
            <a:r>
              <a:rPr lang="da-DK" sz="4000" dirty="0"/>
              <a:t>, billede o. lign.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A0D15FE-3A4C-775F-7850-092273D01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6575" y="2211786"/>
            <a:ext cx="3875357" cy="1595309"/>
          </a:xfrm>
        </p:spPr>
        <p:txBody>
          <a:bodyPr/>
          <a:lstStyle/>
          <a:p>
            <a:r>
              <a:rPr lang="da-DK" sz="1800" dirty="0"/>
              <a:t>Hvilke polypper fjerner du selv?</a:t>
            </a:r>
          </a:p>
          <a:p>
            <a:r>
              <a:rPr lang="da-DK" sz="1800" dirty="0"/>
              <a:t>Hvilken metode anvender du?</a:t>
            </a:r>
          </a:p>
          <a:p>
            <a:r>
              <a:rPr lang="da-DK" sz="1800" dirty="0"/>
              <a:t>Hvornår sendes patienten videre til hospitalet?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BA75C649-8AFB-2BDA-7F38-D2E9259B6C77}"/>
              </a:ext>
            </a:extLst>
          </p:cNvPr>
          <p:cNvSpPr txBox="1">
            <a:spLocks/>
          </p:cNvSpPr>
          <p:nvPr/>
        </p:nvSpPr>
        <p:spPr>
          <a:xfrm>
            <a:off x="7931495" y="1712216"/>
            <a:ext cx="3600000" cy="397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200" b="1" dirty="0"/>
              <a:t>Spørgsmål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E561294-C4DC-FF56-992C-B7362CC4EA4D}"/>
              </a:ext>
            </a:extLst>
          </p:cNvPr>
          <p:cNvSpPr txBox="1"/>
          <p:nvPr/>
        </p:nvSpPr>
        <p:spPr>
          <a:xfrm>
            <a:off x="497542" y="6293927"/>
            <a:ext cx="55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i="1" dirty="0">
                <a:latin typeface="Barlow" panose="00000500000000000000" pitchFamily="2" charset="0"/>
              </a:rPr>
              <a:t>21. ESGE – Europæiske selskab for </a:t>
            </a:r>
            <a:r>
              <a:rPr lang="da-DK" sz="1000" i="1" dirty="0" err="1">
                <a:latin typeface="Barlow" panose="00000500000000000000" pitchFamily="2" charset="0"/>
              </a:rPr>
              <a:t>Gastroenterologisk</a:t>
            </a:r>
            <a:r>
              <a:rPr lang="da-DK" sz="1000" i="1" dirty="0">
                <a:latin typeface="Barlow" panose="00000500000000000000" pitchFamily="2" charset="0"/>
              </a:rPr>
              <a:t> endoskopi, 2017:</a:t>
            </a:r>
          </a:p>
          <a:p>
            <a:r>
              <a:rPr lang="da-DK" sz="1000" i="1" dirty="0">
                <a:latin typeface="Barlow" panose="00000500000000000000" pitchFamily="2" charset="0"/>
                <a:hlinkClick r:id="rId3"/>
              </a:rPr>
              <a:t>https://www.esge.com/assets/downloads/pdfs/guidelines/2017_s_0043_102569.pdf</a:t>
            </a:r>
            <a:r>
              <a:rPr lang="da-DK" sz="1000" i="1" dirty="0">
                <a:latin typeface="Barlow" panose="00000500000000000000" pitchFamily="2" charset="0"/>
              </a:rPr>
              <a:t> </a:t>
            </a:r>
          </a:p>
        </p:txBody>
      </p:sp>
      <p:pic>
        <p:nvPicPr>
          <p:cNvPr id="9" name="Billede 8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F6317CC5-625C-7EC4-9FC7-4D559138A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69" y="1463728"/>
            <a:ext cx="7265948" cy="46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7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A9E6E134-2CC5-1FF4-4237-795AF75B87E5}"/>
              </a:ext>
            </a:extLst>
          </p:cNvPr>
          <p:cNvSpPr txBox="1">
            <a:spLocks/>
          </p:cNvSpPr>
          <p:nvPr/>
        </p:nvSpPr>
        <p:spPr>
          <a:xfrm>
            <a:off x="497542" y="682864"/>
            <a:ext cx="11213487" cy="14681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lbert Sans Black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Data om XX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27F918-8134-4FB0-8EEF-D014068EE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520421"/>
              </p:ext>
            </p:extLst>
          </p:nvPr>
        </p:nvGraphicFramePr>
        <p:xfrm>
          <a:off x="5951219" y="1320917"/>
          <a:ext cx="4715645" cy="267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6F20B022-CF3A-C2E2-85CD-488E01F96EC0}"/>
              </a:ext>
            </a:extLst>
          </p:cNvPr>
          <p:cNvSpPr/>
          <p:nvPr/>
        </p:nvSpPr>
        <p:spPr>
          <a:xfrm>
            <a:off x="408542" y="1675236"/>
            <a:ext cx="4779094" cy="3883592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800" dirty="0"/>
              <a:t>Data for klyngen XX i perioden XX</a:t>
            </a:r>
            <a:br>
              <a:rPr lang="da-DK" sz="1800" dirty="0"/>
            </a:br>
            <a:endParaRPr lang="da-DK" sz="1800" dirty="0"/>
          </a:p>
          <a:p>
            <a:r>
              <a:rPr lang="da-DK" sz="16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er 14 klinikker i klyngen: </a:t>
            </a:r>
            <a:br>
              <a:rPr lang="da-DK" sz="16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1600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6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klinikker har ikke bestilt skemaer de sidste 6 måneder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6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klinikker har samlet bestilt følgende antal skemaer de sidste 6 måneder fordelt således: </a:t>
            </a:r>
            <a:br>
              <a:rPr lang="da-DK" sz="16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6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2-7-8-9-15-26-29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6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specialet er der i gennemsnit bestilt 4-6 skemaer pr. måned i samme periode</a:t>
            </a:r>
          </a:p>
          <a:p>
            <a:pPr algn="ctr"/>
            <a:endParaRPr lang="da-DK" dirty="0"/>
          </a:p>
        </p:txBody>
      </p:sp>
      <p:sp>
        <p:nvSpPr>
          <p:cNvPr id="2" name="Pladsholder til indhold 7">
            <a:extLst>
              <a:ext uri="{FF2B5EF4-FFF2-40B4-BE49-F238E27FC236}">
                <a16:creationId xmlns:a16="http://schemas.microsoft.com/office/drawing/2014/main" id="{00C133E0-8698-58CA-378F-4A2245EDDD89}"/>
              </a:ext>
            </a:extLst>
          </p:cNvPr>
          <p:cNvSpPr txBox="1">
            <a:spLocks/>
          </p:cNvSpPr>
          <p:nvPr/>
        </p:nvSpPr>
        <p:spPr>
          <a:xfrm>
            <a:off x="5951219" y="4198546"/>
            <a:ext cx="5362539" cy="15405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3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/>
              <a:t>Hvilke tendenser er der ud fra data?</a:t>
            </a:r>
          </a:p>
          <a:p>
            <a:r>
              <a:rPr lang="da-DK" sz="1800" dirty="0"/>
              <a:t>Hvilke erfaringer har de klinikker, som har bestilt skemaer?</a:t>
            </a:r>
          </a:p>
          <a:p>
            <a:r>
              <a:rPr lang="da-DK" sz="1800" dirty="0"/>
              <a:t>Hvilke udfordringer har de klinikker, som ikke har bestilt skemaer?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606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A9012A-2369-916A-AF7C-2334713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985324" cy="701731"/>
          </a:xfrm>
        </p:spPr>
        <p:txBody>
          <a:bodyPr/>
          <a:lstStyle/>
          <a:p>
            <a:r>
              <a:rPr lang="da-DK" dirty="0"/>
              <a:t>Drøftelse af XX 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8DB8AA-97A8-89CF-325A-C2AF0B056956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da-DK"/>
              <a:t>FAKTA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9434EB8-762A-B446-5327-86BC0C2B4C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292919" y="2203188"/>
            <a:ext cx="3600000" cy="397032"/>
          </a:xfrm>
        </p:spPr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A5B3EC2-363F-1980-8888-158B0C4E5D7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292919" y="2809416"/>
            <a:ext cx="3600000" cy="3486083"/>
          </a:xfrm>
        </p:spPr>
        <p:txBody>
          <a:bodyPr/>
          <a:lstStyle/>
          <a:p>
            <a:r>
              <a:rPr lang="da-DK" sz="1800" dirty="0"/>
              <a:t>Hvordan sikrer du at patienten er sufficient udrenset?</a:t>
            </a:r>
          </a:p>
          <a:p>
            <a:r>
              <a:rPr lang="da-DK" sz="1800" dirty="0"/>
              <a:t>Hvilken information giver du til patienter inden koloskopi herunder information om udrensning?</a:t>
            </a:r>
          </a:p>
          <a:p>
            <a:r>
              <a:rPr lang="da-DK" sz="1800" dirty="0"/>
              <a:t>Hvordan håndteres det, hvis en patient ikke er sufficient udrenset?</a:t>
            </a:r>
          </a:p>
          <a:p>
            <a:pPr marL="0" indent="0">
              <a:buNone/>
            </a:pPr>
            <a:endParaRPr lang="da-DK" sz="2400" dirty="0"/>
          </a:p>
          <a:p>
            <a:endParaRPr lang="da-DK" dirty="0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3FE31B00-6032-B22A-1857-931E5AAA100C}"/>
              </a:ext>
            </a:extLst>
          </p:cNvPr>
          <p:cNvSpPr/>
          <p:nvPr/>
        </p:nvSpPr>
        <p:spPr>
          <a:xfrm>
            <a:off x="497542" y="1892825"/>
            <a:ext cx="7596919" cy="462901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Det er en forudsætning for identifikation af </a:t>
            </a:r>
            <a:r>
              <a:rPr lang="da-DK" dirty="0" err="1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kolorektale</a:t>
            </a:r>
            <a:r>
              <a:rPr lang="da-DK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læsioner  - herunder polypper, at patienten er sufficient udrenset.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effectLst/>
              <a:latin typeface="Barlow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Et tandemstudie med </a:t>
            </a:r>
            <a:r>
              <a:rPr lang="da-DK" dirty="0" err="1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rekoloskopi</a:t>
            </a:r>
            <a:r>
              <a:rPr lang="da-DK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inden for 3 måneder hos patienter der ved indekskoloskopien havde insufficient udrensning viste 3 gange større "miss – rate" hos de insufficient udrensede sammenlignet med sufficient udrensede (</a:t>
            </a:r>
            <a:r>
              <a:rPr lang="da-DK" dirty="0"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da-DK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latin typeface="Barlow" panose="00000500000000000000" pitchFamily="2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Studier har vist fordele ved den såkaldte split </a:t>
            </a:r>
            <a:r>
              <a:rPr lang="da-DK" dirty="0" err="1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dose</a:t>
            </a:r>
            <a:r>
              <a:rPr lang="da-DK" dirty="0">
                <a:effectLst/>
                <a:latin typeface="Barlow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udrensning (5). Metoden anbefales af såvel ESGE som ASGE.</a:t>
            </a:r>
            <a:endParaRPr lang="da-DK" dirty="0">
              <a:latin typeface="Barlow" panose="00000500000000000000" pitchFamily="2" charset="0"/>
            </a:endParaRPr>
          </a:p>
          <a:p>
            <a:br>
              <a:rPr lang="da-DK" sz="2400" dirty="0">
                <a:solidFill>
                  <a:schemeClr val="bg1"/>
                </a:solidFill>
              </a:rPr>
            </a:br>
            <a:endParaRPr lang="da-DK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Barlow" panose="00000500000000000000" pitchFamily="2" charset="0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: Hong SN et al. The Effect of the Bowel Preparation status on the Risk of Missing Polyp and Adenomas during Screening Colonoscopy: A Tandem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colonoscopic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Study.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Gastrointest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Endosc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2011; 73: 1207 -1214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Barlow" panose="00000500000000000000" pitchFamily="2" charset="0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Kallestrup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K et al. Split  - dose Regimen with Bisacodyl Increases the Quality of Bowel Preparation for Colonoscopy. Gastroenterol Nur 2021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jan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- Feb 01;44(1)14 -20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tekst 5">
            <a:extLst>
              <a:ext uri="{FF2B5EF4-FFF2-40B4-BE49-F238E27FC236}">
                <a16:creationId xmlns:a16="http://schemas.microsoft.com/office/drawing/2014/main" id="{38C19BDE-4CAA-DAA9-8E9C-E61E64D53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662" y="1288561"/>
            <a:ext cx="11213487" cy="535531"/>
          </a:xfrm>
        </p:spPr>
        <p:txBody>
          <a:bodyPr/>
          <a:lstStyle/>
          <a:p>
            <a:r>
              <a:rPr lang="da-DK" sz="1600" b="0" dirty="0"/>
              <a:t>Her kan du indsætte fakta, udsagn, anbefalinger, lovstof eller lign i kassen og formulere relevante spørgsmål til drøftelse i kassen til højre – som i eksemplet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16965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87B9262-3660-FF54-CD30-C88611739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546700"/>
            <a:ext cx="11213487" cy="3299365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Kan bruges, hvis klyngen selv medbringer data…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Tag udgangspunkt i de opgørelser I har medbragt</a:t>
            </a:r>
            <a:br>
              <a:rPr lang="da-DK" dirty="0"/>
            </a:br>
            <a:endParaRPr lang="da-DK" dirty="0"/>
          </a:p>
          <a:p>
            <a:r>
              <a:rPr lang="da-DK" dirty="0"/>
              <a:t>Hvad ved I om egen ADR?</a:t>
            </a:r>
          </a:p>
          <a:p>
            <a:r>
              <a:rPr lang="da-DK" dirty="0"/>
              <a:t>Hvad er forklaringen på forskellene i aktivitet?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290BC5-69F2-96D5-5FCA-BCA144EF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982252" cy="701731"/>
          </a:xfrm>
        </p:spPr>
        <p:txBody>
          <a:bodyPr/>
          <a:lstStyle/>
          <a:p>
            <a:r>
              <a:rPr lang="da-DK" dirty="0"/>
              <a:t>Drøftelse af egne data om XX</a:t>
            </a:r>
          </a:p>
        </p:txBody>
      </p:sp>
    </p:spTree>
    <p:extLst>
      <p:ext uri="{BB962C8B-B14F-4D97-AF65-F5344CB8AC3E}">
        <p14:creationId xmlns:p14="http://schemas.microsoft.com/office/powerpoint/2010/main" val="210949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65F4E1-9B92-B9A5-D00E-D5A5BE94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905564" cy="701731"/>
          </a:xfrm>
        </p:spPr>
        <p:txBody>
          <a:bodyPr/>
          <a:lstStyle/>
          <a:p>
            <a:r>
              <a:rPr lang="da-DK" dirty="0"/>
              <a:t>Drøftelse af XX</a:t>
            </a:r>
          </a:p>
        </p:txBody>
      </p:sp>
      <p:sp>
        <p:nvSpPr>
          <p:cNvPr id="3" name="Pladsholder til indhold 7">
            <a:extLst>
              <a:ext uri="{FF2B5EF4-FFF2-40B4-BE49-F238E27FC236}">
                <a16:creationId xmlns:a16="http://schemas.microsoft.com/office/drawing/2014/main" id="{DA8F870C-726D-0395-9816-2CFEA5AC2366}"/>
              </a:ext>
            </a:extLst>
          </p:cNvPr>
          <p:cNvSpPr txBox="1">
            <a:spLocks/>
          </p:cNvSpPr>
          <p:nvPr/>
        </p:nvSpPr>
        <p:spPr>
          <a:xfrm>
            <a:off x="497542" y="2285181"/>
            <a:ext cx="9706747" cy="41053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/>
              <a:t>Foretager I både indekskoloskopi og kontroller? </a:t>
            </a:r>
          </a:p>
          <a:p>
            <a:r>
              <a:rPr lang="da-DK" sz="2400" dirty="0"/>
              <a:t>Hvad er årsagerne til at skemaet evt. ikke følges? </a:t>
            </a:r>
          </a:p>
          <a:p>
            <a:r>
              <a:rPr lang="da-DK" sz="2400" dirty="0"/>
              <a:t>Indkalder I til kontroller selv eller henvises fra egen læge?</a:t>
            </a:r>
          </a:p>
          <a:p>
            <a:r>
              <a:rPr lang="da-DK" sz="2400" dirty="0"/>
              <a:t>Hvordan er jeres procedure når mik-svar kommer?</a:t>
            </a:r>
          </a:p>
          <a:p>
            <a:r>
              <a:rPr lang="da-DK" sz="2400" dirty="0"/>
              <a:t>Hvordan sikrer I, at patienten informeres om planen for kontrol?</a:t>
            </a:r>
          </a:p>
          <a:p>
            <a:r>
              <a:rPr lang="da-DK" sz="2400" dirty="0"/>
              <a:t>Hvordan sikres information i overgangene - afdelingen/egen læge? </a:t>
            </a:r>
          </a:p>
          <a:p>
            <a:r>
              <a:rPr lang="da-DK" sz="2400" dirty="0"/>
              <a:t>Hvordan sættes patienter på pause i screeningsprogrammet?</a:t>
            </a:r>
            <a:endParaRPr lang="da-DK" dirty="0"/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FEE2CFC1-DF6A-ED13-7F58-B57513B469CE}"/>
              </a:ext>
            </a:extLst>
          </p:cNvPr>
          <p:cNvSpPr txBox="1">
            <a:spLocks/>
          </p:cNvSpPr>
          <p:nvPr/>
        </p:nvSpPr>
        <p:spPr>
          <a:xfrm>
            <a:off x="497542" y="1595197"/>
            <a:ext cx="3820618" cy="397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Spørgsmål til drøftelse</a:t>
            </a:r>
          </a:p>
        </p:txBody>
      </p:sp>
    </p:spTree>
    <p:extLst>
      <p:ext uri="{BB962C8B-B14F-4D97-AF65-F5344CB8AC3E}">
        <p14:creationId xmlns:p14="http://schemas.microsoft.com/office/powerpoint/2010/main" val="114615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66F22A9-91EB-29A5-D7E8-C21FE326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619128"/>
            <a:ext cx="11213487" cy="4630498"/>
          </a:xfrm>
        </p:spPr>
        <p:txBody>
          <a:bodyPr/>
          <a:lstStyle/>
          <a:p>
            <a:r>
              <a:rPr lang="da-DK" sz="2400" dirty="0"/>
              <a:t>Er der noget vi skal have fulgt op på?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Hvem gør det?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Hvordan formidles det? (mail, besked i klyngeplatformen, ved næste møde?)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Skal emnet på igen? Hvornår? Skal der samles data på ny?</a:t>
            </a:r>
          </a:p>
          <a:p>
            <a:r>
              <a:rPr lang="da-DK" sz="2400" dirty="0"/>
              <a:t>Opfølgning hjemme i klinikken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Hvordan fortsætter I i egen klinik på baggrund af vores drøftelse i klyngen?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Er der noget konkret I vil følge op på? </a:t>
            </a:r>
            <a:br>
              <a:rPr lang="da-DK" sz="2400" dirty="0"/>
            </a:br>
            <a:r>
              <a:rPr lang="da-DK" sz="2400" dirty="0"/>
              <a:t>- arbejdsgange</a:t>
            </a:r>
            <a:br>
              <a:rPr lang="da-DK" sz="2400" dirty="0"/>
            </a:br>
            <a:r>
              <a:rPr lang="da-DK" sz="2400" dirty="0"/>
              <a:t>- registrering</a:t>
            </a:r>
            <a:br>
              <a:rPr lang="da-DK" sz="2400" dirty="0"/>
            </a:br>
            <a:r>
              <a:rPr lang="da-DK" sz="2400" dirty="0"/>
              <a:t>- personalet</a:t>
            </a:r>
            <a:br>
              <a:rPr lang="da-DK" sz="2400" dirty="0"/>
            </a:br>
            <a:endParaRPr lang="da-DK" sz="2400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B85EB69-5948-F269-931B-DD82CC96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701731"/>
          </a:xfrm>
        </p:spPr>
        <p:txBody>
          <a:bodyPr/>
          <a:lstStyle/>
          <a:p>
            <a:r>
              <a:rPr lang="da-DK" dirty="0"/>
              <a:t>Opsamling </a:t>
            </a:r>
          </a:p>
        </p:txBody>
      </p:sp>
    </p:spTree>
    <p:extLst>
      <p:ext uri="{BB962C8B-B14F-4D97-AF65-F5344CB8AC3E}">
        <p14:creationId xmlns:p14="http://schemas.microsoft.com/office/powerpoint/2010/main" val="2639042506"/>
      </p:ext>
    </p:extLst>
  </p:cSld>
  <p:clrMapOvr>
    <a:masterClrMapping/>
  </p:clrMapOvr>
</p:sld>
</file>

<file path=ppt/theme/theme1.xml><?xml version="1.0" encoding="utf-8"?>
<a:theme xmlns:a="http://schemas.openxmlformats.org/drawingml/2006/main" name="eKvis">
  <a:themeElements>
    <a:clrScheme name="eKvis">
      <a:dk1>
        <a:srgbClr val="000000"/>
      </a:dk1>
      <a:lt1>
        <a:srgbClr val="FFFFFF"/>
      </a:lt1>
      <a:dk2>
        <a:srgbClr val="44546A"/>
      </a:dk2>
      <a:lt2>
        <a:srgbClr val="D9E1E8"/>
      </a:lt2>
      <a:accent1>
        <a:srgbClr val="BED2E0"/>
      </a:accent1>
      <a:accent2>
        <a:srgbClr val="0D364E"/>
      </a:accent2>
      <a:accent3>
        <a:srgbClr val="3C657D"/>
      </a:accent3>
      <a:accent4>
        <a:srgbClr val="C82A54"/>
      </a:accent4>
      <a:accent5>
        <a:srgbClr val="9B2346"/>
      </a:accent5>
      <a:accent6>
        <a:srgbClr val="584D53"/>
      </a:accent6>
      <a:hlink>
        <a:srgbClr val="0D364E"/>
      </a:hlink>
      <a:folHlink>
        <a:srgbClr val="0D3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vis" id="{2EBAE8E2-A94F-ED4A-98F2-5B4C9C275845}" vid="{1C6977EE-0820-2242-A2C6-6A1E74CA99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eKvis</Template>
  <TotalTime>7675</TotalTime>
  <Words>852</Words>
  <Application>Microsoft Office PowerPoint</Application>
  <PresentationFormat>Widescreen</PresentationFormat>
  <Paragraphs>80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20" baseType="lpstr">
      <vt:lpstr>Calibri</vt:lpstr>
      <vt:lpstr>Albert Sans Medium</vt:lpstr>
      <vt:lpstr>Wingdings</vt:lpstr>
      <vt:lpstr>Segoe UI</vt:lpstr>
      <vt:lpstr>Barlow</vt:lpstr>
      <vt:lpstr>Arial</vt:lpstr>
      <vt:lpstr>Albert Sans Light</vt:lpstr>
      <vt:lpstr>Albert Sans SemiBold</vt:lpstr>
      <vt:lpstr>Albert Sans ExtraBold</vt:lpstr>
      <vt:lpstr>Albert Sans Black</vt:lpstr>
      <vt:lpstr>eKvis</vt:lpstr>
      <vt:lpstr>Indsæt emne</vt:lpstr>
      <vt:lpstr>Introduktion og formål</vt:lpstr>
      <vt:lpstr>Hvad viser litteraturen?/Fakta om xx</vt:lpstr>
      <vt:lpstr>Eksempel på at indsætte flowchart, billede o. lign.</vt:lpstr>
      <vt:lpstr>PowerPoint-præsentation</vt:lpstr>
      <vt:lpstr>Drøftelse af XX </vt:lpstr>
      <vt:lpstr>Drøftelse af egne data om XX</vt:lpstr>
      <vt:lpstr>Drøftelse af XX</vt:lpstr>
      <vt:lpstr>Opsamling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Gry Bøndergaard</dc:creator>
  <cp:lastModifiedBy>Charlotte Ranzau Dall</cp:lastModifiedBy>
  <cp:revision>334</cp:revision>
  <cp:lastPrinted>2024-03-13T14:04:30Z</cp:lastPrinted>
  <dcterms:created xsi:type="dcterms:W3CDTF">2023-07-04T06:57:44Z</dcterms:created>
  <dcterms:modified xsi:type="dcterms:W3CDTF">2024-04-30T11:49:43Z</dcterms:modified>
</cp:coreProperties>
</file>