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7"/>
  </p:notesMasterIdLst>
  <p:sldIdLst>
    <p:sldId id="265" r:id="rId2"/>
    <p:sldId id="2445" r:id="rId3"/>
    <p:sldId id="2464" r:id="rId4"/>
    <p:sldId id="2459" r:id="rId5"/>
    <p:sldId id="2479" r:id="rId6"/>
    <p:sldId id="2481" r:id="rId7"/>
    <p:sldId id="2473" r:id="rId8"/>
    <p:sldId id="2475" r:id="rId9"/>
    <p:sldId id="2480" r:id="rId10"/>
    <p:sldId id="2476" r:id="rId11"/>
    <p:sldId id="2477" r:id="rId12"/>
    <p:sldId id="2463" r:id="rId13"/>
    <p:sldId id="2482" r:id="rId14"/>
    <p:sldId id="2453" r:id="rId15"/>
    <p:sldId id="2483" r:id="rId16"/>
  </p:sldIdLst>
  <p:sldSz cx="12192000" cy="6858000"/>
  <p:notesSz cx="6858000" cy="9144000"/>
  <p:embeddedFontLst>
    <p:embeddedFont>
      <p:font typeface="Albert Sans Medium" pitchFamily="2" charset="0"/>
      <p:regular r:id="rId18"/>
      <p:italic r:id="rId19"/>
    </p:embeddedFont>
    <p:embeddedFont>
      <p:font typeface="Albert Sans SemiBold" pitchFamily="2" charset="0"/>
      <p:regular r:id="rId20"/>
      <p:bold r:id="rId21"/>
      <p:italic r:id="rId22"/>
      <p:boldItalic r:id="rId23"/>
    </p:embeddedFont>
    <p:embeddedFont>
      <p:font typeface="Barlow" panose="00000500000000000000" pitchFamily="2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3"/>
    <p:restoredTop sz="96810"/>
  </p:normalViewPr>
  <p:slideViewPr>
    <p:cSldViewPr snapToGrid="0">
      <p:cViewPr varScale="1">
        <p:scale>
          <a:sx n="107" d="100"/>
          <a:sy n="107" d="100"/>
        </p:scale>
        <p:origin x="112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5FBE-94E4-4728-979E-3DB2647F785A}" type="datetimeFigureOut">
              <a:rPr lang="da-DK" smtClean="0"/>
              <a:t>02-07-2024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714C-E829-4ACA-AB9A-FB5F722415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60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9FA29-903A-45F0-92EC-044CA497248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05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3053CC0-3B01-F1F7-F2E4-66D03A824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0BD3937B-6863-8784-577D-C0E87E3ED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F85143-C406-F089-83F0-4319E0A55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194468"/>
            <a:ext cx="7603630" cy="1776585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lang="da-DK" sz="6000" b="1" i="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Præsentations titel skrives her 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8031C8DF-FE8E-3248-D96A-FC9E59A58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542" y="4274957"/>
            <a:ext cx="7044775" cy="258532"/>
          </a:xfrm>
        </p:spPr>
        <p:txBody>
          <a:bodyPr anchor="b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Subtitel (Projekt/speciale …)</a:t>
            </a:r>
          </a:p>
        </p:txBody>
      </p:sp>
      <p:pic>
        <p:nvPicPr>
          <p:cNvPr id="18" name="Billede 17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337FB04E-8636-2A85-AD01-C53ADF44B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6" y="4274957"/>
            <a:ext cx="12200816" cy="2605245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3A83234B-F7E4-9140-4806-D57A2FA15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7555B9-C164-9D03-C159-FF57755D7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7280" y="463550"/>
            <a:ext cx="3010382" cy="26161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ENHEDEN FOR KVALITET I SPECIALLÆGEPRAKSIS</a:t>
            </a:r>
          </a:p>
        </p:txBody>
      </p:sp>
    </p:spTree>
    <p:extLst>
      <p:ext uri="{BB962C8B-B14F-4D97-AF65-F5344CB8AC3E}">
        <p14:creationId xmlns:p14="http://schemas.microsoft.com/office/powerpoint/2010/main" val="23485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halv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5648728" cy="59874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8C9C7F-90C8-B186-C733-7F539E0B3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0617" y="1410152"/>
            <a:ext cx="5314109" cy="867930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+mn-lt"/>
              </a:defRPr>
            </a:lvl1pPr>
          </a:lstStyle>
          <a:p>
            <a:r>
              <a:rPr lang="da-DK" sz="2800" dirty="0"/>
              <a:t>Klik for at redigere titeltypografien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2/3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CCBAFA59-4140-F6D5-369D-17EEDBC7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5364" y="2421036"/>
            <a:ext cx="2439363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DFA55EB5-F601-CAF7-2F68-0168B2D5A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363" y="1797951"/>
            <a:ext cx="2439363" cy="480131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+mn-lt"/>
              </a:defRPr>
            </a:lvl1pPr>
          </a:lstStyle>
          <a:p>
            <a:r>
              <a:rPr lang="da-DK" sz="280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61651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2 im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383444-AC37-55DF-C8AE-95A87EC1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682865"/>
            <a:ext cx="11250336" cy="948712"/>
          </a:xfrm>
        </p:spPr>
        <p:txBody>
          <a:bodyPr anchor="t"/>
          <a:lstStyle/>
          <a:p>
            <a:r>
              <a:rPr lang="da-DK" dirty="0"/>
              <a:t>Klik for at redigere overskrift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98DC2D07-A72D-CF1E-A840-B0AAF446F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6328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20">
            <a:extLst>
              <a:ext uri="{FF2B5EF4-FFF2-40B4-BE49-F238E27FC236}">
                <a16:creationId xmlns:a16="http://schemas.microsoft.com/office/drawing/2014/main" id="{9E3774E3-458D-2365-E316-A4F9052C2A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242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9E45CC3D-5FFD-F36B-D3A3-DAF36BD9E8B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5394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1ED28DB-B1F8-928B-74EB-529C47E84E21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48617" y="3951897"/>
            <a:ext cx="3600000" cy="1857277"/>
          </a:xfrm>
          <a:prstGeom prst="roundRect">
            <a:avLst>
              <a:gd name="adj" fmla="val 10358"/>
            </a:avLst>
          </a:prstGeom>
          <a:solidFill>
            <a:schemeClr val="accent4"/>
          </a:solidFill>
        </p:spPr>
        <p:txBody>
          <a:bodyPr vert="horz" lIns="324000" tIns="251999" rIns="324000" bIns="251999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da-DK" dirty="0"/>
              <a:t>Klik for at redigere teksten i masteren. Højden på boksen tilpasser sig alt efter tekstmængde.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 un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132" y="4483207"/>
            <a:ext cx="755821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7558209" cy="331268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6C6AA92C-4F7D-05BE-FAF2-D98A7260FC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42055" y="477000"/>
            <a:ext cx="3366179" cy="195124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67D6278C-6F9B-9275-94FD-8159F8DD923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2057" y="3467983"/>
            <a:ext cx="3366178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0B0BFD-C04D-F02A-50AC-C873E530B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132" y="4112546"/>
            <a:ext cx="7558209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896259C-CE58-63CE-3616-0232A3762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055" y="2808468"/>
            <a:ext cx="3366179" cy="590931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0071C34A-10FD-44F3-5181-2042893CA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row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sort, skærmbillede&#10;&#10;Automatisk genereret beskrivelse">
            <a:extLst>
              <a:ext uri="{FF2B5EF4-FFF2-40B4-BE49-F238E27FC236}">
                <a16:creationId xmlns:a16="http://schemas.microsoft.com/office/drawing/2014/main" id="{5CA676BB-56CB-5EFA-114A-9CEB447D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302" y="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8566C6-79C6-C0EE-0130-4392413B3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B09F4AAC-9DC4-BA91-88BB-5951E85B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rød&#10;&#10;Automatisk genereret beskrivelse">
            <a:extLst>
              <a:ext uri="{FF2B5EF4-FFF2-40B4-BE49-F238E27FC236}">
                <a16:creationId xmlns:a16="http://schemas.microsoft.com/office/drawing/2014/main" id="{AC2FCFF1-538E-ED0F-C60D-C5E829431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89" y="-5393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B2EC8494-13C7-1271-3E23-25B6C66F10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553708D7-B085-A967-A36D-1F599AFF12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13" y="1413101"/>
            <a:ext cx="10972800" cy="57551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4417" y="2060849"/>
            <a:ext cx="10972800" cy="4176440"/>
          </a:xfrm>
        </p:spPr>
        <p:txBody>
          <a:bodyPr/>
          <a:lstStyle>
            <a:lvl1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 sz="2400"/>
            </a:lvl1pPr>
            <a:lvl2pPr marL="7429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a-DK" altLang="da-DK"/>
              <a:t>DRFO’s Årsmøde 29. okt. 2015</a:t>
            </a:r>
          </a:p>
        </p:txBody>
      </p:sp>
    </p:spTree>
    <p:extLst>
      <p:ext uri="{BB962C8B-B14F-4D97-AF65-F5344CB8AC3E}">
        <p14:creationId xmlns:p14="http://schemas.microsoft.com/office/powerpoint/2010/main" val="222534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4417" y="2204765"/>
            <a:ext cx="5384800" cy="403252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12417" y="2204764"/>
            <a:ext cx="5384800" cy="4032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dato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E107-6AC4-42B8-9140-AE114AFCAA3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748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DB438768-D223-2DC3-B733-F6EAA194B7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7B26D4-1E43-74BE-E9B1-033521F959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9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28DFDB-0895-B6E1-1A1B-3C43D71D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769488"/>
            <a:ext cx="8076007" cy="1754326"/>
          </a:xfrm>
        </p:spPr>
        <p:txBody>
          <a:bodyPr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 err="1"/>
              <a:t>Breaker</a:t>
            </a:r>
            <a:r>
              <a:rPr lang="da-DK" dirty="0"/>
              <a:t> slide</a:t>
            </a:r>
            <a:br>
              <a:rPr lang="da-DK" dirty="0"/>
            </a:br>
            <a:r>
              <a:rPr lang="da-DK" dirty="0"/>
              <a:t>Overskrift skrives her</a:t>
            </a:r>
          </a:p>
        </p:txBody>
      </p:sp>
      <p:pic>
        <p:nvPicPr>
          <p:cNvPr id="3" name="Billede 2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D7F6EC8B-BB03-DF67-6ECD-A5FE474D8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1138"/>
            <a:ext cx="12200809" cy="2566862"/>
          </a:xfrm>
          <a:prstGeom prst="rect">
            <a:avLst/>
          </a:prstGeom>
        </p:spPr>
      </p:pic>
      <p:pic>
        <p:nvPicPr>
          <p:cNvPr id="10" name="Billede 9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712A9BC6-DDD9-83B6-895E-60C35554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opstil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DDF239-120A-B622-26EE-F1BB8057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325268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-</a:t>
            </a:r>
            <a:r>
              <a:rPr lang="da-DK" dirty="0" err="1"/>
              <a:t>kjkjv</a:t>
            </a:r>
            <a:endParaRPr lang="da-DK" dirty="0"/>
          </a:p>
          <a:p>
            <a:pPr lvl="1"/>
            <a:r>
              <a:rPr lang="da-DK" dirty="0"/>
              <a:t>M – </a:t>
            </a:r>
            <a:r>
              <a:rPr lang="da-DK" dirty="0" err="1"/>
              <a:t>jk-jb</a:t>
            </a:r>
            <a:endParaRPr lang="da-DK" dirty="0"/>
          </a:p>
          <a:p>
            <a:pPr lvl="0"/>
            <a:r>
              <a:rPr lang="da-DK" dirty="0" err="1"/>
              <a:t>oduibfowbow</a:t>
            </a:r>
            <a:endParaRPr lang="da-DK" dirty="0"/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 err="1"/>
              <a:t>Kjb</a:t>
            </a:r>
            <a:endParaRPr lang="da-DK" dirty="0"/>
          </a:p>
          <a:p>
            <a:pPr lvl="0"/>
            <a:r>
              <a:rPr lang="da-DK" dirty="0" err="1"/>
              <a:t>Lbkbæ</a:t>
            </a:r>
            <a:endParaRPr lang="da-DK" dirty="0"/>
          </a:p>
          <a:p>
            <a:pPr lvl="1"/>
            <a:r>
              <a:rPr lang="da-DK" dirty="0" err="1"/>
              <a:t>øljbævæiv</a:t>
            </a:r>
            <a:endParaRPr lang="da-DK" dirty="0"/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72141CFE-CC09-1A4D-0826-A096DFEA0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6BD69B1-31F3-A31F-F762-DE2101D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701731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394960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0490743B-8900-62F4-25C0-D0CA6A115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048624"/>
            <a:ext cx="11213487" cy="4634329"/>
          </a:xfrm>
        </p:spPr>
        <p:txBody>
          <a:bodyPr anchor="ctr"/>
          <a:lstStyle>
            <a:lvl1pPr>
              <a:defRPr b="0" i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4479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33F98-05D2-F791-5BFE-D578D3E9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2270978"/>
            <a:ext cx="1121348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6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2" name="Billede 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87406434-ED30-C4BB-9280-5E74E07B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2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3C8BFCA-B0A4-7085-086D-0FF4F786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5BAA5A3-A0E0-C508-4B5A-8738909ADB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3576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5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6595EDE0-AFF5-FB1E-156B-4FA04919D0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51857" y="227992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5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7485478" cy="1346010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561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F93712-A947-DD94-8A2F-580E8E20D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0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45AEC126-AB5C-79B9-EB97-7A22C8337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7541" y="2776308"/>
            <a:ext cx="3600000" cy="2156488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 err="1"/>
              <a:t>Ækd</a:t>
            </a:r>
            <a:r>
              <a:rPr lang="da-DK" dirty="0"/>
              <a:t> cn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, </a:t>
            </a:r>
            <a:r>
              <a:rPr lang="da-DK" dirty="0" err="1"/>
              <a:t>cæk</a:t>
            </a:r>
            <a:r>
              <a:rPr lang="da-DK" dirty="0"/>
              <a:t> 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304507-A945-B134-2894-7370BC2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11128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559BE144-EA76-2B88-0394-0B0155C49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1C95E0D-9CED-AFB1-A2D1-9C7AEED54F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599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BB796A7A-BC66-B36A-083F-943F2381C53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9600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F8053E2A-E3ED-0BF0-FD8E-AA825C00FA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9445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080F621-32C1-8B57-9086-53A31BD16B0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9446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54604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542BFC-893B-EC8D-E5A2-89CD074D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3" y="938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31837-28E5-923F-E4A4-9C5EB3EC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53" y="2399367"/>
            <a:ext cx="10515600" cy="355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1" r:id="rId4"/>
    <p:sldLayoutId id="2147483674" r:id="rId5"/>
    <p:sldLayoutId id="2147483664" r:id="rId6"/>
    <p:sldLayoutId id="2147483673" r:id="rId7"/>
    <p:sldLayoutId id="2147483677" r:id="rId8"/>
    <p:sldLayoutId id="2147483665" r:id="rId9"/>
    <p:sldLayoutId id="2147483668" r:id="rId10"/>
    <p:sldLayoutId id="2147483676" r:id="rId11"/>
    <p:sldLayoutId id="2147483675" r:id="rId12"/>
    <p:sldLayoutId id="2147483670" r:id="rId13"/>
    <p:sldLayoutId id="2147483671" r:id="rId14"/>
    <p:sldLayoutId id="2147483662" r:id="rId15"/>
    <p:sldLayoutId id="2147483672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Tx/>
        <a:buBlip>
          <a:blip r:embed="rId20"/>
        </a:buBlip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geskriftet.dk/videnskab/kunstig-intelligens-til-detektion-og-diagnostik-af-colonpolypper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ge.com/assets/downloads/pdfs/guidelines/2017_s_0043_10256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anskpatologi.org/wp-content/uploads/2016/02/Screenings-og-adenomkontrol-program-tyk-og-endtarmskr%C3%A6ft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-22202"/>
            <a:ext cx="12200816" cy="688020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149424"/>
            <a:ext cx="9073178" cy="2585323"/>
          </a:xfrm>
        </p:spPr>
        <p:txBody>
          <a:bodyPr/>
          <a:lstStyle/>
          <a:p>
            <a:r>
              <a:rPr lang="da-DK" dirty="0" err="1"/>
              <a:t>Endoskopisk</a:t>
            </a:r>
            <a:r>
              <a:rPr lang="da-DK" dirty="0"/>
              <a:t> polypfjernelse i tyktarm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1018534B-0E4B-F117-160B-BD0000B19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Til brug for klyngemøde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14B899-D678-8D45-A9BF-3FF9EC37D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6" y="4272677"/>
            <a:ext cx="12200816" cy="258532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A9012A-2369-916A-AF7C-2334713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9508607" cy="701731"/>
          </a:xfrm>
        </p:spPr>
        <p:txBody>
          <a:bodyPr/>
          <a:lstStyle/>
          <a:p>
            <a:r>
              <a:rPr lang="da-DK" dirty="0"/>
              <a:t>Anvendelse af kunstig intelligens  </a:t>
            </a:r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8DB8AA-97A8-89CF-325A-C2AF0B056956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da-DK"/>
              <a:t>FAKTA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9434EB8-762A-B446-5327-86BC0C2B4C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92919" y="2203188"/>
            <a:ext cx="3600000" cy="397032"/>
          </a:xfrm>
        </p:spPr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A5B3EC2-363F-1980-8888-158B0C4E5D7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292919" y="2809416"/>
            <a:ext cx="3177822" cy="1467068"/>
          </a:xfrm>
        </p:spPr>
        <p:txBody>
          <a:bodyPr/>
          <a:lstStyle/>
          <a:p>
            <a:r>
              <a:rPr lang="da-DK" sz="1800" dirty="0"/>
              <a:t>Hvad er dine erfaringer med anvendelse af kunstig intelligens ifm. polypdetektion?</a:t>
            </a:r>
          </a:p>
          <a:p>
            <a:endParaRPr lang="da-DK" sz="1800" dirty="0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3FE31B00-6032-B22A-1857-931E5AAA100C}"/>
              </a:ext>
            </a:extLst>
          </p:cNvPr>
          <p:cNvSpPr/>
          <p:nvPr/>
        </p:nvSpPr>
        <p:spPr>
          <a:xfrm>
            <a:off x="497541" y="1589649"/>
            <a:ext cx="7723005" cy="499403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Computer </a:t>
            </a:r>
            <a:r>
              <a:rPr lang="da-DK" sz="2000" dirty="0" err="1">
                <a:solidFill>
                  <a:schemeClr val="bg1"/>
                </a:solidFill>
              </a:rPr>
              <a:t>Aided</a:t>
            </a:r>
            <a:r>
              <a:rPr lang="da-DK" sz="2000" dirty="0">
                <a:solidFill>
                  <a:schemeClr val="bg1"/>
                </a:solidFill>
              </a:rPr>
              <a:t> Systems (</a:t>
            </a:r>
            <a:r>
              <a:rPr lang="da-DK" sz="2000" dirty="0" err="1">
                <a:solidFill>
                  <a:schemeClr val="bg1"/>
                </a:solidFill>
              </a:rPr>
              <a:t>CADe</a:t>
            </a:r>
            <a:r>
              <a:rPr lang="da-DK" sz="2000" dirty="0">
                <a:solidFill>
                  <a:schemeClr val="bg1"/>
                </a:solidFill>
              </a:rPr>
              <a:t>) øger ADR</a:t>
            </a: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Brug af kunstig intelligens (</a:t>
            </a:r>
            <a:r>
              <a:rPr lang="da-DK" sz="2000" dirty="0" err="1">
                <a:solidFill>
                  <a:schemeClr val="bg1"/>
                </a:solidFill>
              </a:rPr>
              <a:t>CADe</a:t>
            </a:r>
            <a:r>
              <a:rPr lang="da-DK" sz="2000" dirty="0">
                <a:solidFill>
                  <a:schemeClr val="bg1"/>
                </a:solidFill>
              </a:rPr>
              <a:t>) ved koloskopi øger ADR signifikant med 8-15%</a:t>
            </a: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Det er vurderet, at 80% af de polypper som kunstig intelligens identificerede også var synlige på skærmen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Vil du vide mere: </a:t>
            </a:r>
            <a:r>
              <a:rPr lang="da-DK" sz="200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https://ugeskriftet.dk/videnskab/kunstig-intelligens-til-detektion-og-diagnostik-af-colonpolypper</a:t>
            </a:r>
            <a:r>
              <a:rPr lang="da-DK" sz="2000" i="1" dirty="0">
                <a:solidFill>
                  <a:schemeClr val="bg1"/>
                </a:solidFill>
              </a:rPr>
              <a:t> </a:t>
            </a:r>
            <a:endParaRPr lang="da-DK" sz="2000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sz="10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.Thomas K L Lui et al. Is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artificial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intelligence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the final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answer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missed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polyps in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colonoscopy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World j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Gastroenterol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2020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sep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21; 26(35): 5248 - 5255</a:t>
            </a:r>
            <a:endParaRPr lang="da-DK" sz="1000" i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0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Jeremy R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Glissen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al. Deep learning computer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aided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Polyp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Detection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Reduces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Adenoma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 miss  - Rate: a United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staes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Multicenter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Randomized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Tandem 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Colonoscopy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(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CADeT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- CS - Trial.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Clin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Gastroenterol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Hepatol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2021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Sept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14;s 1542  - 3365(21) 00979 - 3</a:t>
            </a:r>
            <a:endParaRPr lang="da-DK" sz="1000" i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i="1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da-DK" sz="12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6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A9012A-2369-916A-AF7C-2334713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/>
              <a:t>Yderligere fakta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8DB8AA-97A8-89CF-325A-C2AF0B056956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da-DK"/>
              <a:t>FAKTA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9434EB8-762A-B446-5327-86BC0C2B4C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91380" y="2212242"/>
            <a:ext cx="3600000" cy="397032"/>
          </a:xfrm>
        </p:spPr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A5B3EC2-363F-1980-8888-158B0C4E5D7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491380" y="2776308"/>
            <a:ext cx="3600000" cy="2111347"/>
          </a:xfrm>
        </p:spPr>
        <p:txBody>
          <a:bodyPr/>
          <a:lstStyle/>
          <a:p>
            <a:r>
              <a:rPr lang="da-DK" sz="1800" dirty="0"/>
              <a:t>Anvender du </a:t>
            </a:r>
            <a:r>
              <a:rPr lang="da-DK" sz="1800" dirty="0" err="1"/>
              <a:t>Buscupan</a:t>
            </a:r>
            <a:r>
              <a:rPr lang="da-DK" sz="1800" dirty="0"/>
              <a:t>?</a:t>
            </a:r>
          </a:p>
          <a:p>
            <a:r>
              <a:rPr lang="da-DK" sz="1800" dirty="0"/>
              <a:t>I hvilket omfang bruger du sygeplejersken som ”ekstra øjne”?</a:t>
            </a:r>
          </a:p>
          <a:p>
            <a:endParaRPr lang="da-DK" sz="2400" dirty="0"/>
          </a:p>
          <a:p>
            <a:endParaRPr lang="da-DK" dirty="0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3FE31B00-6032-B22A-1857-931E5AAA100C}"/>
              </a:ext>
            </a:extLst>
          </p:cNvPr>
          <p:cNvSpPr/>
          <p:nvPr/>
        </p:nvSpPr>
        <p:spPr>
          <a:xfrm>
            <a:off x="497538" y="1729585"/>
            <a:ext cx="7904077" cy="478891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Der er ikke evidens for øget ADR ved brug af </a:t>
            </a:r>
            <a:r>
              <a:rPr lang="da-DK" sz="2000" dirty="0" err="1">
                <a:solidFill>
                  <a:schemeClr val="bg1"/>
                </a:solidFill>
              </a:rPr>
              <a:t>Buscupan</a:t>
            </a:r>
            <a:r>
              <a:rPr lang="da-DK" sz="2000" dirty="0">
                <a:solidFill>
                  <a:schemeClr val="bg1"/>
                </a:solidFill>
              </a:rPr>
              <a:t>. Der kan være andre fordele ved anvendelsen af </a:t>
            </a:r>
            <a:r>
              <a:rPr lang="da-DK" sz="2000" dirty="0" err="1">
                <a:solidFill>
                  <a:schemeClr val="bg1"/>
                </a:solidFill>
              </a:rPr>
              <a:t>Buscopan</a:t>
            </a:r>
            <a:r>
              <a:rPr lang="da-DK" sz="2000" dirty="0">
                <a:solidFill>
                  <a:schemeClr val="bg1"/>
                </a:solidFill>
              </a:rPr>
              <a:t>, eksempelvis ved terapi</a:t>
            </a: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1000" i="1" dirty="0">
                <a:solidFill>
                  <a:schemeClr val="tx1"/>
                </a:solidFill>
                <a:ea typeface="Verdana" panose="020B0604030504040204" pitchFamily="34" charset="0"/>
              </a:rPr>
              <a:t>16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Lee TJ et al.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colonoscopic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factors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associated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adenoma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detection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 a national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colorectal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cancer screening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Endocopy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2014 Mar; 46(3)203 -11 </a:t>
            </a:r>
            <a:b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0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17.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Khalid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Hureibi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al.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Does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Hyoscin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improve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polyp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detection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colonoscopy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Systematic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meta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randomized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trials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Ann Med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Surg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(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Lond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) 2018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oct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19;36:41 – 46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000" i="1" dirty="0"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ea typeface="Verdana" panose="020B0604030504040204" pitchFamily="34" charset="0"/>
                <a:cs typeface="Times New Roman" panose="02020603050405020304" pitchFamily="18" charset="0"/>
              </a:rPr>
              <a:t>ADR og PDR kan øges hvis sygeplejerske er medundersøger</a:t>
            </a:r>
            <a:br>
              <a:rPr lang="da-DK" dirty="0"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a-DK" sz="1000" i="1" dirty="0">
                <a:solidFill>
                  <a:schemeClr val="tx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18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Harry R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Aslanian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al. Nurse observation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colonoscopy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increases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polyp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detection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a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randomized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prospektive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Am J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Gastroenterol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2013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Feb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; 108(2) 166 – 172  </a:t>
            </a:r>
            <a:b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0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Chang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Kyun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Lee et al. Participation by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experienced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nurses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increases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detection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rate of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polyps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 screening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colonoscopy:a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multicentre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prospective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randomized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Gastrintest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Endosc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2011Nov:74(5) 1094 – 102 </a:t>
            </a:r>
            <a:b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0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Aihong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Liu et al.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Gastrointestinal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Nurse assistance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duting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colonoscopy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and polyp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detection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A PRISMA –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compliant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meta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randomized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controlled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trials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Medicine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(Baltimore) 2020</a:t>
            </a:r>
            <a:endParaRPr lang="da-DK" sz="1000" i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100" i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da-DK" sz="11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br>
              <a:rPr lang="da-DK" sz="2400" dirty="0">
                <a:solidFill>
                  <a:schemeClr val="bg1"/>
                </a:solidFill>
              </a:rPr>
            </a:br>
            <a:endParaRPr lang="da-DK" sz="2400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3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87B9262-3660-FF54-CD30-C88611739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836411"/>
            <a:ext cx="11213487" cy="373230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Tag udgangspunkt i de opgørelser I har medbragt</a:t>
            </a:r>
            <a:br>
              <a:rPr lang="da-DK" dirty="0"/>
            </a:br>
            <a:endParaRPr lang="da-DK" dirty="0"/>
          </a:p>
          <a:p>
            <a:r>
              <a:rPr lang="da-DK" dirty="0"/>
              <a:t>Hvad ved I om egen ADR?</a:t>
            </a:r>
          </a:p>
          <a:p>
            <a:r>
              <a:rPr lang="da-DK" dirty="0"/>
              <a:t>Hvad er forklaringen på forskellene i aktivitet?</a:t>
            </a:r>
          </a:p>
          <a:p>
            <a:endParaRPr lang="da-DK" dirty="0"/>
          </a:p>
          <a:p>
            <a:r>
              <a:rPr lang="da-DK" dirty="0"/>
              <a:t>Opgør:</a:t>
            </a:r>
          </a:p>
          <a:p>
            <a:r>
              <a:rPr lang="da-DK" dirty="0"/>
              <a:t>Total antal koloskopier de seneste 12 måneder (evt. kontrolstatistik, ydelser)</a:t>
            </a:r>
          </a:p>
          <a:p>
            <a:r>
              <a:rPr lang="da-DK" dirty="0"/>
              <a:t>Total antal patienter, hvor der er fjernet polypper fra tyktarm de seneste 12 måneder</a:t>
            </a:r>
          </a:p>
          <a:p>
            <a:r>
              <a:rPr lang="da-DK" dirty="0"/>
              <a:t>Total antal patienter, hvor der er fjernet polypper fra endetarm de seneste 12 måneder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290BC5-69F2-96D5-5FCA-BCA144EF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82252" cy="701731"/>
          </a:xfrm>
        </p:spPr>
        <p:txBody>
          <a:bodyPr/>
          <a:lstStyle/>
          <a:p>
            <a:r>
              <a:rPr lang="da-DK" dirty="0"/>
              <a:t>Drøftelse af </a:t>
            </a:r>
            <a:r>
              <a:rPr lang="da-DK" sz="4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polypektomi</a:t>
            </a:r>
            <a:r>
              <a:rPr lang="da-DK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-aktivitet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949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24B8D02-BFFE-C359-7086-2108242D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538632" cy="701731"/>
          </a:xfrm>
        </p:spPr>
        <p:txBody>
          <a:bodyPr/>
          <a:lstStyle/>
          <a:p>
            <a:r>
              <a:rPr lang="da-DK" dirty="0"/>
              <a:t>Polypfjernelse iht. europæisk guideline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A0D15FE-3A4C-775F-7850-092273D01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6575" y="2211786"/>
            <a:ext cx="3875357" cy="1595309"/>
          </a:xfrm>
        </p:spPr>
        <p:txBody>
          <a:bodyPr/>
          <a:lstStyle/>
          <a:p>
            <a:r>
              <a:rPr lang="da-DK" sz="1800" dirty="0"/>
              <a:t>Hvilke polypper fjerner du selv?</a:t>
            </a:r>
          </a:p>
          <a:p>
            <a:r>
              <a:rPr lang="da-DK" sz="1800" dirty="0"/>
              <a:t>Hvilken metode anvender du?</a:t>
            </a:r>
          </a:p>
          <a:p>
            <a:r>
              <a:rPr lang="da-DK" sz="1800" dirty="0"/>
              <a:t>Hvornår sendes patienten videre til hospitalet?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BA75C649-8AFB-2BDA-7F38-D2E9259B6C77}"/>
              </a:ext>
            </a:extLst>
          </p:cNvPr>
          <p:cNvSpPr txBox="1">
            <a:spLocks/>
          </p:cNvSpPr>
          <p:nvPr/>
        </p:nvSpPr>
        <p:spPr>
          <a:xfrm>
            <a:off x="7931495" y="1712216"/>
            <a:ext cx="3600000" cy="397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200" b="1" dirty="0"/>
              <a:t>Spørgsmål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E561294-C4DC-FF56-992C-B7362CC4EA4D}"/>
              </a:ext>
            </a:extLst>
          </p:cNvPr>
          <p:cNvSpPr txBox="1"/>
          <p:nvPr/>
        </p:nvSpPr>
        <p:spPr>
          <a:xfrm>
            <a:off x="497542" y="6293927"/>
            <a:ext cx="55984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i="1" dirty="0"/>
              <a:t>21. ESGE – Europæiske selskab for </a:t>
            </a:r>
            <a:r>
              <a:rPr lang="da-DK" sz="1000" i="1" dirty="0" err="1"/>
              <a:t>Gastroenterologisk</a:t>
            </a:r>
            <a:r>
              <a:rPr lang="da-DK" sz="1000" i="1" dirty="0"/>
              <a:t> endoskopi, 2017:</a:t>
            </a:r>
          </a:p>
          <a:p>
            <a:r>
              <a:rPr lang="da-DK" sz="1000" i="1" dirty="0">
                <a:hlinkClick r:id="rId3"/>
              </a:rPr>
              <a:t>https://www.esge.com/assets/downloads/pdfs/guidelines/2017_s_0043_102569.pdf</a:t>
            </a:r>
            <a:r>
              <a:rPr lang="da-DK" sz="1000" i="1" dirty="0"/>
              <a:t> </a:t>
            </a:r>
          </a:p>
          <a:p>
            <a:r>
              <a:rPr lang="da-DK" sz="1000" i="1" dirty="0"/>
              <a:t>(Der er en ny revideret vejledning på vej fra ESGE 2024) </a:t>
            </a:r>
          </a:p>
        </p:txBody>
      </p:sp>
      <p:pic>
        <p:nvPicPr>
          <p:cNvPr id="9" name="Billede 8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F6317CC5-625C-7EC4-9FC7-4D559138A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69" y="1463728"/>
            <a:ext cx="7265948" cy="46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7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65F4E1-9B92-B9A5-D00E-D5A5BE94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565839"/>
            <a:ext cx="10905564" cy="701731"/>
          </a:xfrm>
        </p:spPr>
        <p:txBody>
          <a:bodyPr/>
          <a:lstStyle/>
          <a:p>
            <a:r>
              <a:rPr lang="da-DK" dirty="0"/>
              <a:t>Polypkontrol – </a:t>
            </a:r>
            <a:r>
              <a:rPr lang="da-DK" sz="2800" dirty="0"/>
              <a:t>Dansk guideline i screeningsprogram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0E06A5-FFF4-6FF9-BF30-E8185DA0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131" y="1267570"/>
            <a:ext cx="7013404" cy="4929896"/>
          </a:xfrm>
          <a:prstGeom prst="rect">
            <a:avLst/>
          </a:prstGeom>
        </p:spPr>
      </p:pic>
      <p:sp>
        <p:nvSpPr>
          <p:cNvPr id="3" name="Pladsholder til indhold 7">
            <a:extLst>
              <a:ext uri="{FF2B5EF4-FFF2-40B4-BE49-F238E27FC236}">
                <a16:creationId xmlns:a16="http://schemas.microsoft.com/office/drawing/2014/main" id="{DA8F870C-726D-0395-9816-2CFEA5AC2366}"/>
              </a:ext>
            </a:extLst>
          </p:cNvPr>
          <p:cNvSpPr txBox="1">
            <a:spLocks/>
          </p:cNvSpPr>
          <p:nvPr/>
        </p:nvSpPr>
        <p:spPr>
          <a:xfrm>
            <a:off x="8274811" y="2184726"/>
            <a:ext cx="3820617" cy="39904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7F52FF4-AFC2-8C17-D37E-1C765E6237C6}"/>
              </a:ext>
            </a:extLst>
          </p:cNvPr>
          <p:cNvSpPr txBox="1"/>
          <p:nvPr/>
        </p:nvSpPr>
        <p:spPr>
          <a:xfrm>
            <a:off x="497541" y="6243354"/>
            <a:ext cx="10502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000" dirty="0"/>
              <a:t>22</a:t>
            </a:r>
            <a:r>
              <a:rPr lang="da-DK" sz="1000" dirty="0">
                <a:effectLst/>
              </a:rPr>
              <a:t>. Screenings- og </a:t>
            </a:r>
            <a:r>
              <a:rPr lang="da-DK" sz="1000" dirty="0" err="1">
                <a:effectLst/>
              </a:rPr>
              <a:t>adenomkrontrol</a:t>
            </a:r>
            <a:r>
              <a:rPr lang="da-DK" sz="1000" dirty="0">
                <a:effectLst/>
              </a:rPr>
              <a:t> program for tyk- og endetarmskræft - guideline for koloskopi og patologi, 2014:</a:t>
            </a:r>
            <a:br>
              <a:rPr lang="da-DK" sz="1000" dirty="0">
                <a:effectLst/>
              </a:rPr>
            </a:br>
            <a:r>
              <a:rPr lang="da-DK" sz="1000" dirty="0">
                <a:effectLst/>
                <a:hlinkClick r:id="rId4"/>
              </a:rPr>
              <a:t>https://danskpatologi.org/wp-content/uploads/2016/02/Screenings-og-adenomkontrol-program-tyk-og-endtarmskr%C3%A6ft.pdf</a:t>
            </a:r>
            <a:r>
              <a:rPr lang="da-DK" sz="1000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6570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65F4E1-9B92-B9A5-D00E-D5A5BE94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05564" cy="701731"/>
          </a:xfrm>
        </p:spPr>
        <p:txBody>
          <a:bodyPr/>
          <a:lstStyle/>
          <a:p>
            <a:r>
              <a:rPr lang="da-DK" dirty="0"/>
              <a:t>Polypkontrol</a:t>
            </a:r>
          </a:p>
        </p:txBody>
      </p:sp>
      <p:sp>
        <p:nvSpPr>
          <p:cNvPr id="3" name="Pladsholder til indhold 7">
            <a:extLst>
              <a:ext uri="{FF2B5EF4-FFF2-40B4-BE49-F238E27FC236}">
                <a16:creationId xmlns:a16="http://schemas.microsoft.com/office/drawing/2014/main" id="{DA8F870C-726D-0395-9816-2CFEA5AC2366}"/>
              </a:ext>
            </a:extLst>
          </p:cNvPr>
          <p:cNvSpPr txBox="1">
            <a:spLocks/>
          </p:cNvSpPr>
          <p:nvPr/>
        </p:nvSpPr>
        <p:spPr>
          <a:xfrm>
            <a:off x="497542" y="2285181"/>
            <a:ext cx="9706747" cy="41053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latin typeface="+mn-lt"/>
              </a:rPr>
              <a:t>Foretager I både indekskoloskopi og kontroller? </a:t>
            </a:r>
          </a:p>
          <a:p>
            <a:r>
              <a:rPr lang="da-DK" sz="2000" dirty="0">
                <a:latin typeface="+mn-lt"/>
              </a:rPr>
              <a:t>Hvad er årsagerne til at skemaet evt. ikke følges? </a:t>
            </a:r>
          </a:p>
          <a:p>
            <a:r>
              <a:rPr lang="da-DK" sz="2000" dirty="0">
                <a:latin typeface="+mn-lt"/>
              </a:rPr>
              <a:t>Indkalder I til kontroller selv eller henvises fra egen læge?</a:t>
            </a:r>
          </a:p>
          <a:p>
            <a:r>
              <a:rPr lang="da-DK" sz="2000" dirty="0">
                <a:latin typeface="+mn-lt"/>
              </a:rPr>
              <a:t>Hvordan er jeres procedure når histologi-svar kommer?</a:t>
            </a:r>
          </a:p>
          <a:p>
            <a:r>
              <a:rPr lang="da-DK" sz="2000" dirty="0">
                <a:latin typeface="+mn-lt"/>
              </a:rPr>
              <a:t>Hvordan sikrer I, at patienten informeres om planen for kontrol?</a:t>
            </a:r>
          </a:p>
          <a:p>
            <a:r>
              <a:rPr lang="da-DK" sz="2000" dirty="0">
                <a:latin typeface="+mn-lt"/>
              </a:rPr>
              <a:t>Hvordan sikres information i overgangene - afdelingen/egen læge? </a:t>
            </a:r>
          </a:p>
          <a:p>
            <a:r>
              <a:rPr lang="da-DK" sz="2000" dirty="0">
                <a:latin typeface="+mn-lt"/>
              </a:rPr>
              <a:t>Hvordan sættes patienter på pause i screeningsprogrammet?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FEE2CFC1-DF6A-ED13-7F58-B57513B469CE}"/>
              </a:ext>
            </a:extLst>
          </p:cNvPr>
          <p:cNvSpPr txBox="1">
            <a:spLocks/>
          </p:cNvSpPr>
          <p:nvPr/>
        </p:nvSpPr>
        <p:spPr>
          <a:xfrm>
            <a:off x="497542" y="1595197"/>
            <a:ext cx="3820618" cy="397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>
                <a:latin typeface="+mn-lt"/>
              </a:rPr>
              <a:t>Spørgsmål til drøftelse</a:t>
            </a:r>
          </a:p>
        </p:txBody>
      </p:sp>
    </p:spTree>
    <p:extLst>
      <p:ext uri="{BB962C8B-B14F-4D97-AF65-F5344CB8AC3E}">
        <p14:creationId xmlns:p14="http://schemas.microsoft.com/office/powerpoint/2010/main" val="114615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8679CC-75E6-D19F-1BB6-FB68FF5B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/>
              <a:t>Introduktion og formål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911F92F-38C2-0393-5AFA-8BC3DB294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1718717"/>
            <a:ext cx="10620113" cy="469872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Klyngepakken har fokus på at sikre god kvalitet af polypfjernelse i speciallægepraksis, på baggrund af seneste kliniske retningslinjer og anbefalinger om koloskopi og kontrol af polypper i tyktarmen.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Formålene er:</a:t>
            </a:r>
          </a:p>
          <a:p>
            <a:r>
              <a:rPr lang="da-DK" dirty="0"/>
              <a:t>Optimering af</a:t>
            </a:r>
            <a:r>
              <a:rPr lang="da-DK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ea typeface="Verdana" panose="020B0604030504040204" pitchFamily="34" charset="0"/>
                <a:cs typeface="Verdana" panose="020B0604030504040204" pitchFamily="34" charset="0"/>
              </a:rPr>
              <a:t>adenomdetektionsrate</a:t>
            </a:r>
            <a:r>
              <a:rPr lang="da-DK" dirty="0">
                <a:ea typeface="Verdana" panose="020B0604030504040204" pitchFamily="34" charset="0"/>
                <a:cs typeface="Verdana" panose="020B0604030504040204" pitchFamily="34" charset="0"/>
              </a:rPr>
              <a:t> (ADR)</a:t>
            </a:r>
            <a:endParaRPr lang="da-DK" dirty="0"/>
          </a:p>
          <a:p>
            <a:r>
              <a:rPr lang="da-DK" dirty="0">
                <a:ea typeface="Verdana" panose="020B0604030504040204" pitchFamily="34" charset="0"/>
                <a:cs typeface="Verdana" panose="020B0604030504040204" pitchFamily="34" charset="0"/>
              </a:rPr>
              <a:t>Drøfte teknik til fjernelse af polypper</a:t>
            </a:r>
          </a:p>
          <a:p>
            <a:r>
              <a:rPr lang="da-DK" dirty="0">
                <a:ea typeface="Verdana" panose="020B0604030504040204" pitchFamily="34" charset="0"/>
                <a:cs typeface="Verdana" panose="020B0604030504040204" pitchFamily="34" charset="0"/>
              </a:rPr>
              <a:t>Sikre kontrolforløb i overensstemmelse med anbefalinger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510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4C52C980-21F3-E42C-9598-0774224C9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926946"/>
            <a:ext cx="5490883" cy="2897203"/>
          </a:xfrm>
        </p:spPr>
        <p:txBody>
          <a:bodyPr/>
          <a:lstStyle/>
          <a:p>
            <a:r>
              <a:rPr lang="da-DK" sz="18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Studier af screeningskoloskopier har vist at borgere der undersøges af </a:t>
            </a:r>
            <a:r>
              <a:rPr lang="da-DK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koloskopører</a:t>
            </a:r>
            <a:r>
              <a:rPr lang="da-DK" sz="18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med lav ADR har øget risiko for postkoloskopi </a:t>
            </a:r>
            <a:r>
              <a:rPr lang="da-DK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kolorektalcancer</a:t>
            </a:r>
            <a:r>
              <a:rPr lang="da-DK" sz="18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(PCCRC).</a:t>
            </a:r>
          </a:p>
          <a:p>
            <a:r>
              <a:rPr lang="da-DK" sz="18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Studierne udført på patienter hvor koloskopi var den primære undersøgelse, har vist at kritiske ADR i denne sammenhæng </a:t>
            </a:r>
            <a:r>
              <a:rPr lang="da-DK" sz="1800" dirty="0"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da-DK" sz="18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25 % (1 ). Det er i </a:t>
            </a:r>
            <a:r>
              <a:rPr lang="da-DK" sz="1800" dirty="0">
                <a:ea typeface="Verdana" panose="020B0604030504040204" pitchFamily="34" charset="0"/>
                <a:cs typeface="Verdana" panose="020B0604030504040204" pitchFamily="34" charset="0"/>
              </a:rPr>
              <a:t>denne gruppe estimeret, at en øgning</a:t>
            </a:r>
            <a:r>
              <a:rPr lang="da-DK" sz="18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af ADR med 1% nedsætter PCCRC 3% (2).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F64654-EA1F-7A1F-3C7A-59273BE0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/>
              <a:t>Hvad viser litteraturen?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A6D4FE-890D-96B9-8844-31D721E10D9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3578" y="1926946"/>
            <a:ext cx="5490883" cy="2876685"/>
          </a:xfrm>
        </p:spPr>
        <p:txBody>
          <a:bodyPr/>
          <a:lstStyle/>
          <a:p>
            <a:r>
              <a:rPr lang="da-DK" sz="18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ADR/PDR er meget forskellig fra </a:t>
            </a:r>
            <a:r>
              <a:rPr lang="da-DK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koloskopør</a:t>
            </a:r>
            <a:r>
              <a:rPr lang="da-DK" sz="18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til </a:t>
            </a:r>
            <a:r>
              <a:rPr lang="da-DK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koloskopør</a:t>
            </a:r>
            <a:r>
              <a:rPr lang="da-DK" sz="18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da-DK" sz="18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18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800" dirty="0">
                <a:ea typeface="Verdana" panose="020B0604030504040204" pitchFamily="34" charset="0"/>
                <a:cs typeface="Verdana" panose="020B0604030504040204" pitchFamily="34" charset="0"/>
              </a:rPr>
              <a:t>Der er evidens for, at detektion, korrekt </a:t>
            </a:r>
            <a:r>
              <a:rPr lang="da-DK" sz="1800" dirty="0" err="1">
                <a:ea typeface="Verdana" panose="020B0604030504040204" pitchFamily="34" charset="0"/>
                <a:cs typeface="Verdana" panose="020B0604030504040204" pitchFamily="34" charset="0"/>
              </a:rPr>
              <a:t>polypektomi</a:t>
            </a:r>
            <a:r>
              <a:rPr lang="da-DK" sz="1800" dirty="0">
                <a:ea typeface="Verdana" panose="020B0604030504040204" pitchFamily="34" charset="0"/>
                <a:cs typeface="Verdana" panose="020B0604030504040204" pitchFamily="34" charset="0"/>
              </a:rPr>
              <a:t> samt kontrolkoloskopi med veldefinerede intervaller reducerer incidens af </a:t>
            </a:r>
            <a:r>
              <a:rPr lang="da-DK" sz="1800" dirty="0" err="1">
                <a:ea typeface="Verdana" panose="020B0604030504040204" pitchFamily="34" charset="0"/>
                <a:cs typeface="Verdana" panose="020B0604030504040204" pitchFamily="34" charset="0"/>
              </a:rPr>
              <a:t>kolorektalcancer</a:t>
            </a:r>
            <a:r>
              <a:rPr lang="da-DK" sz="1800" dirty="0">
                <a:ea typeface="Verdana" panose="020B0604030504040204" pitchFamily="34" charset="0"/>
                <a:cs typeface="Verdana" panose="020B0604030504040204" pitchFamily="34" charset="0"/>
              </a:rPr>
              <a:t> (3)</a:t>
            </a:r>
            <a:endParaRPr lang="da-DK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1800" dirty="0">
              <a:ea typeface="Verdana" panose="020B0604030504040204" pitchFamily="34" charset="0"/>
            </a:endParaRPr>
          </a:p>
          <a:p>
            <a:endParaRPr lang="da-DK" sz="1800" dirty="0">
              <a:latin typeface="Barlow" panose="000005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a-DK" dirty="0">
              <a:latin typeface="Barlow" panose="00000500000000000000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7F69486-8612-60D0-1AD4-FCB63850BB94}"/>
              </a:ext>
            </a:extLst>
          </p:cNvPr>
          <p:cNvSpPr txBox="1"/>
          <p:nvPr/>
        </p:nvSpPr>
        <p:spPr>
          <a:xfrm>
            <a:off x="687977" y="5080630"/>
            <a:ext cx="9170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1. Michal F Kaminski et al. Increased rate of Adenoma Detection Associates with Reduced Risk  of colorectal cancer and Death. </a:t>
            </a:r>
            <a:r>
              <a:rPr lang="en-US" sz="1000" dirty="0" err="1"/>
              <a:t>Gastrontrology</a:t>
            </a:r>
            <a:r>
              <a:rPr lang="en-US" sz="1000" dirty="0"/>
              <a:t> 2017 Jul; 153(1) 98 - 105</a:t>
            </a:r>
            <a:endParaRPr lang="da-DK" sz="1000" dirty="0"/>
          </a:p>
          <a:p>
            <a:r>
              <a:rPr lang="da-DK" sz="1000" dirty="0"/>
              <a:t>2. Douglas A Corley et al. </a:t>
            </a:r>
            <a:r>
              <a:rPr lang="da-DK" sz="1000" dirty="0" err="1"/>
              <a:t>Adenoma</a:t>
            </a:r>
            <a:r>
              <a:rPr lang="da-DK" sz="1000" dirty="0"/>
              <a:t> </a:t>
            </a:r>
            <a:r>
              <a:rPr lang="da-DK" sz="1000" dirty="0" err="1"/>
              <a:t>Detection</a:t>
            </a:r>
            <a:r>
              <a:rPr lang="da-DK" sz="1000" dirty="0"/>
              <a:t> Rate and the Risk of </a:t>
            </a:r>
            <a:r>
              <a:rPr lang="da-DK" sz="1000" dirty="0" err="1"/>
              <a:t>colorectal</a:t>
            </a:r>
            <a:r>
              <a:rPr lang="da-DK" sz="1000" dirty="0"/>
              <a:t> Cancer and Death. N </a:t>
            </a:r>
            <a:r>
              <a:rPr lang="da-DK" sz="1000" dirty="0" err="1"/>
              <a:t>Engl</a:t>
            </a:r>
            <a:r>
              <a:rPr lang="da-DK" sz="1000" dirty="0"/>
              <a:t> J Med 2014 Apr.3;370(14)1298 -306</a:t>
            </a:r>
          </a:p>
          <a:p>
            <a:r>
              <a:rPr lang="da-DK" sz="1000" dirty="0"/>
              <a:t>3.Zauber AG et al. </a:t>
            </a:r>
            <a:r>
              <a:rPr lang="da-DK" sz="1000" dirty="0" err="1"/>
              <a:t>Colonoscopic</a:t>
            </a:r>
            <a:r>
              <a:rPr lang="da-DK" sz="1000" dirty="0"/>
              <a:t> </a:t>
            </a:r>
            <a:r>
              <a:rPr lang="da-DK" sz="1000" dirty="0" err="1"/>
              <a:t>polypectomy</a:t>
            </a:r>
            <a:r>
              <a:rPr lang="da-DK" sz="1000" dirty="0"/>
              <a:t> and long term </a:t>
            </a:r>
            <a:r>
              <a:rPr lang="da-DK" sz="1000" dirty="0" err="1"/>
              <a:t>prevention</a:t>
            </a:r>
            <a:r>
              <a:rPr lang="da-DK" sz="1000" dirty="0"/>
              <a:t> of </a:t>
            </a:r>
            <a:r>
              <a:rPr lang="da-DK" sz="1000" dirty="0" err="1"/>
              <a:t>colorectal</a:t>
            </a:r>
            <a:r>
              <a:rPr lang="da-DK" sz="1000" dirty="0"/>
              <a:t> – cancer </a:t>
            </a:r>
            <a:r>
              <a:rPr lang="da-DK" sz="1000" dirty="0" err="1"/>
              <a:t>deaths</a:t>
            </a:r>
            <a:r>
              <a:rPr lang="da-DK" sz="1000" dirty="0"/>
              <a:t>. N </a:t>
            </a:r>
            <a:r>
              <a:rPr lang="da-DK" sz="1000" dirty="0" err="1"/>
              <a:t>Engl</a:t>
            </a:r>
            <a:r>
              <a:rPr lang="da-DK" sz="1000" dirty="0"/>
              <a:t> J Med. 2012;366:687 - 696</a:t>
            </a:r>
          </a:p>
        </p:txBody>
      </p:sp>
    </p:spTree>
    <p:extLst>
      <p:ext uri="{BB962C8B-B14F-4D97-AF65-F5344CB8AC3E}">
        <p14:creationId xmlns:p14="http://schemas.microsoft.com/office/powerpoint/2010/main" val="77904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D0D5177-E9BD-FC13-048E-0CAA88AAB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643270"/>
            <a:ext cx="11213487" cy="4175502"/>
          </a:xfrm>
        </p:spPr>
        <p:txBody>
          <a:bodyPr/>
          <a:lstStyle/>
          <a:p>
            <a:r>
              <a:rPr lang="da-DK" dirty="0"/>
              <a:t>Detektion af polypper i tyktarmen</a:t>
            </a:r>
          </a:p>
          <a:p>
            <a:pPr lvl="1"/>
            <a:r>
              <a:rPr lang="da-DK" dirty="0"/>
              <a:t>Udrensning</a:t>
            </a:r>
          </a:p>
          <a:p>
            <a:pPr lvl="1"/>
            <a:r>
              <a:rPr lang="da-DK" dirty="0"/>
              <a:t>Tilbagetrækningstid</a:t>
            </a:r>
          </a:p>
          <a:p>
            <a:pPr lvl="1"/>
            <a:r>
              <a:rPr lang="da-DK" dirty="0" err="1"/>
              <a:t>Doublepass</a:t>
            </a:r>
            <a:endParaRPr lang="da-DK" dirty="0"/>
          </a:p>
          <a:p>
            <a:pPr lvl="1"/>
            <a:r>
              <a:rPr lang="da-DK" dirty="0" err="1"/>
              <a:t>Retroflektion</a:t>
            </a:r>
            <a:endParaRPr lang="da-DK" dirty="0"/>
          </a:p>
          <a:p>
            <a:pPr lvl="1"/>
            <a:r>
              <a:rPr lang="da-DK" dirty="0"/>
              <a:t>Uddannelse og feedback</a:t>
            </a:r>
          </a:p>
          <a:p>
            <a:pPr lvl="1"/>
            <a:r>
              <a:rPr lang="da-DK" dirty="0"/>
              <a:t>Kunstig intelligens </a:t>
            </a:r>
          </a:p>
          <a:p>
            <a:r>
              <a:rPr lang="da-DK" dirty="0"/>
              <a:t>Drøftelse af aktivitet og forskelle i aktivitet</a:t>
            </a:r>
          </a:p>
          <a:p>
            <a:r>
              <a:rPr lang="da-DK" dirty="0"/>
              <a:t>Teknik til fjernelse af polypper</a:t>
            </a:r>
          </a:p>
          <a:p>
            <a:r>
              <a:rPr lang="da-DK" dirty="0"/>
              <a:t>Kontrol af patienter med polypper</a:t>
            </a:r>
          </a:p>
          <a:p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E78F9DB-5A28-1689-66C3-31E56CF1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/>
              <a:t>Emner til drøftelse i klyngen</a:t>
            </a:r>
          </a:p>
        </p:txBody>
      </p:sp>
    </p:spTree>
    <p:extLst>
      <p:ext uri="{BB962C8B-B14F-4D97-AF65-F5344CB8AC3E}">
        <p14:creationId xmlns:p14="http://schemas.microsoft.com/office/powerpoint/2010/main" val="36937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A9012A-2369-916A-AF7C-2334713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985324" cy="1311128"/>
          </a:xfrm>
        </p:spPr>
        <p:txBody>
          <a:bodyPr/>
          <a:lstStyle/>
          <a:p>
            <a:r>
              <a:rPr lang="da-DK" dirty="0"/>
              <a:t>Sufficient udrensning øger ADR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8DB8AA-97A8-89CF-325A-C2AF0B056956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da-DK"/>
              <a:t>FAKTA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9434EB8-762A-B446-5327-86BC0C2B4C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92919" y="2203188"/>
            <a:ext cx="3600000" cy="397032"/>
          </a:xfrm>
        </p:spPr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A5B3EC2-363F-1980-8888-158B0C4E5D7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292919" y="2809416"/>
            <a:ext cx="3600000" cy="3486083"/>
          </a:xfrm>
        </p:spPr>
        <p:txBody>
          <a:bodyPr/>
          <a:lstStyle/>
          <a:p>
            <a:r>
              <a:rPr lang="da-DK" sz="1800" dirty="0"/>
              <a:t>Hvordan sikrer du at patienten er sufficient udrenset?</a:t>
            </a:r>
          </a:p>
          <a:p>
            <a:r>
              <a:rPr lang="da-DK" sz="1800" dirty="0"/>
              <a:t>Hvilken information giver du til patienter inden koloskopi herunder information om udrensning?</a:t>
            </a:r>
          </a:p>
          <a:p>
            <a:r>
              <a:rPr lang="da-DK" sz="1800" dirty="0"/>
              <a:t>Hvordan håndteres det, hvis en patient ikke er sufficient udrenset?</a:t>
            </a:r>
          </a:p>
          <a:p>
            <a:pPr marL="0" indent="0">
              <a:buNone/>
            </a:pPr>
            <a:endParaRPr lang="da-DK" sz="2400" dirty="0"/>
          </a:p>
          <a:p>
            <a:endParaRPr lang="da-DK" dirty="0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3FE31B00-6032-B22A-1857-931E5AAA100C}"/>
              </a:ext>
            </a:extLst>
          </p:cNvPr>
          <p:cNvSpPr/>
          <p:nvPr/>
        </p:nvSpPr>
        <p:spPr>
          <a:xfrm>
            <a:off x="588074" y="1666488"/>
            <a:ext cx="7596919" cy="462901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Det er en forudsætning for identifikation af </a:t>
            </a:r>
            <a:r>
              <a:rPr lang="da-DK" sz="20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kolorektale</a:t>
            </a: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læsioner  - herunder polypper, at patienten er sufficient udrenset.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Et tandemstudie med re-koloskopi inden for 3 måneder hos patienter der ved indekskoloskopien havde insufficient udrensning viste 3 gange større "miss – rate" hos de insufficient udrensede sammenlignet med sufficient udrensede (</a:t>
            </a:r>
            <a:r>
              <a:rPr lang="da-DK" sz="2000" dirty="0"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Studier har vist fordele ved den såkaldte split </a:t>
            </a:r>
            <a:r>
              <a:rPr lang="da-DK" sz="20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dose</a:t>
            </a: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udrensning (5). Metoden anbefales af såvel ESGE som ASGE.</a:t>
            </a:r>
            <a:endParaRPr lang="da-DK" sz="2000" dirty="0"/>
          </a:p>
          <a:p>
            <a:br>
              <a:rPr lang="da-DK" sz="2400" dirty="0">
                <a:solidFill>
                  <a:schemeClr val="bg1"/>
                </a:solidFill>
              </a:rPr>
            </a:br>
            <a:endParaRPr lang="da-DK" sz="12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Hong SN et al. The Effect of the Bowel Preparation status on the Risk of Missing Polyp and Adenomas during Screening Colonoscopy: A Tandem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colonoscopic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Study.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Gastrointest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Endosc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2011; 73: 1207 -1214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Kallestrup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K et al. Split  - dose Regimen with Bisacodyl Increases the Quality of Bowel Preparation for Colonoscopy. Gastroenterol Nur 2021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jan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- Feb 01;44(1)14 -20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A9012A-2369-916A-AF7C-2334713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985324" cy="701731"/>
          </a:xfrm>
        </p:spPr>
        <p:txBody>
          <a:bodyPr/>
          <a:lstStyle/>
          <a:p>
            <a:r>
              <a:rPr lang="da-DK" dirty="0"/>
              <a:t>Tilbagetrækningstid øger ADR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8DB8AA-97A8-89CF-325A-C2AF0B056956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da-DK"/>
              <a:t>FAKTA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9434EB8-762A-B446-5327-86BC0C2B4C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92919" y="2203188"/>
            <a:ext cx="3600000" cy="397032"/>
          </a:xfrm>
        </p:spPr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A5B3EC2-363F-1980-8888-158B0C4E5D7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292919" y="2809416"/>
            <a:ext cx="3600000" cy="2111347"/>
          </a:xfrm>
        </p:spPr>
        <p:txBody>
          <a:bodyPr/>
          <a:lstStyle/>
          <a:p>
            <a:r>
              <a:rPr lang="da-DK" sz="1800" dirty="0"/>
              <a:t>Hvordan sikres tilstrækkelig tilbagetrækningstid?</a:t>
            </a:r>
          </a:p>
          <a:p>
            <a:r>
              <a:rPr lang="da-DK" sz="1800" dirty="0"/>
              <a:t>Monitorerer du tilbagetrækningstiden?</a:t>
            </a:r>
          </a:p>
          <a:p>
            <a:pPr marL="0" indent="0">
              <a:buNone/>
            </a:pPr>
            <a:endParaRPr lang="da-DK" sz="2400" dirty="0"/>
          </a:p>
          <a:p>
            <a:endParaRPr lang="da-DK" dirty="0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3FE31B00-6032-B22A-1857-931E5AAA100C}"/>
              </a:ext>
            </a:extLst>
          </p:cNvPr>
          <p:cNvSpPr/>
          <p:nvPr/>
        </p:nvSpPr>
        <p:spPr>
          <a:xfrm>
            <a:off x="497539" y="1729585"/>
            <a:ext cx="7596919" cy="499714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Det tager tid at lave en koloskopi af høj kvalitet. Studier har ganske entydigt vist en association mellem tid brugt på tilbagetrækning af </a:t>
            </a:r>
            <a:r>
              <a:rPr lang="da-DK" sz="20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koloskopet</a:t>
            </a: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og ADR.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ea typeface="Verdana" panose="020B0604030504040204" pitchFamily="34" charset="0"/>
                <a:cs typeface="Verdana" panose="020B0604030504040204" pitchFamily="34" charset="0"/>
              </a:rPr>
              <a:t>Studier har vist, at en tilbagetrækningstid ≥6min. har signifikant forøget ADR og detektion af </a:t>
            </a:r>
            <a:r>
              <a:rPr lang="da-DK" sz="2000" dirty="0" err="1">
                <a:ea typeface="Verdana" panose="020B0604030504040204" pitchFamily="34" charset="0"/>
                <a:cs typeface="Verdana" panose="020B0604030504040204" pitchFamily="34" charset="0"/>
              </a:rPr>
              <a:t>serrate</a:t>
            </a:r>
            <a:r>
              <a:rPr lang="da-DK" sz="2000" dirty="0">
                <a:ea typeface="Verdana" panose="020B0604030504040204" pitchFamily="34" charset="0"/>
                <a:cs typeface="Verdana" panose="020B0604030504040204" pitchFamily="34" charset="0"/>
              </a:rPr>
              <a:t> læsioner sammenlignet med kortere tilbagetrækningstid. </a:t>
            </a:r>
            <a:r>
              <a:rPr lang="da-DK" sz="2000" dirty="0"/>
              <a:t>≥ 6min. anvendes som indikator for koloskopikvalitet i flere databaser</a:t>
            </a:r>
            <a:r>
              <a:rPr lang="da-DK" sz="20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Studier viser at tilbagetrækningstid 9 vs. 6 min. signifikant øger ADR </a:t>
            </a:r>
            <a:r>
              <a:rPr lang="sv-SE" sz="2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(42.3% vs 33.5%, P = 0.02)</a:t>
            </a:r>
            <a:r>
              <a:rPr lang="da-DK" sz="2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</a:rPr>
              <a:t>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Butterly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L et al. Serrated and adenomatous polyp detection increased with longer withdrawal time: Results from The New Hampshire Colonoscopy Registry. AM J Gastroenterol 2014 MAR; 109(3) 417 – 426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Bhurwal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A et al. A comparison of 9 – min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colonoscopic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withdrawal time and 6 – min withdrawal time: A systematic review and Meta – analysis. J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Gastrenterol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Hepatol 2021 oct 7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doi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10.1111/JGH. 1570.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9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A9012A-2369-916A-AF7C-2334713B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Positionsændring øger ADR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8DB8AA-97A8-89CF-325A-C2AF0B056956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da-DK"/>
              <a:t>FAKTA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9434EB8-762A-B446-5327-86BC0C2B4C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92919" y="2203188"/>
            <a:ext cx="3600000" cy="397032"/>
          </a:xfrm>
        </p:spPr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A5B3EC2-363F-1980-8888-158B0C4E5D7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292919" y="2809416"/>
            <a:ext cx="3005806" cy="2738185"/>
          </a:xfrm>
        </p:spPr>
        <p:txBody>
          <a:bodyPr/>
          <a:lstStyle/>
          <a:p>
            <a:r>
              <a:rPr lang="da-DK" sz="1800" dirty="0"/>
              <a:t>Hvor ofte ændrer du patientens position?</a:t>
            </a:r>
          </a:p>
          <a:p>
            <a:r>
              <a:rPr lang="da-DK" sz="1800" dirty="0"/>
              <a:t>Hvad gør du med immobile patienter?</a:t>
            </a:r>
          </a:p>
          <a:p>
            <a:r>
              <a:rPr lang="da-DK" sz="1800" dirty="0"/>
              <a:t>Har du tips til god positionsændring?</a:t>
            </a:r>
          </a:p>
          <a:p>
            <a:endParaRPr lang="da-DK" sz="2400" dirty="0"/>
          </a:p>
          <a:p>
            <a:endParaRPr lang="da-DK" dirty="0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3FE31B00-6032-B22A-1857-931E5AAA100C}"/>
              </a:ext>
            </a:extLst>
          </p:cNvPr>
          <p:cNvSpPr/>
          <p:nvPr/>
        </p:nvSpPr>
        <p:spPr>
          <a:xfrm>
            <a:off x="497539" y="1729585"/>
            <a:ext cx="7596919" cy="462901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a-DK" sz="2000" dirty="0">
                <a:solidFill>
                  <a:schemeClr val="bg1"/>
                </a:solidFill>
              </a:rPr>
              <a:t>Studier har vist at ADR kan øges med op til 10 % ved dynamisk positionsændring, eksempelvis:</a:t>
            </a: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Venstre </a:t>
            </a:r>
            <a:r>
              <a:rPr lang="da-DK" sz="2000" dirty="0" err="1">
                <a:solidFill>
                  <a:schemeClr val="bg1"/>
                </a:solidFill>
              </a:rPr>
              <a:t>colon</a:t>
            </a:r>
            <a:r>
              <a:rPr lang="da-DK" sz="2000" dirty="0">
                <a:solidFill>
                  <a:schemeClr val="bg1"/>
                </a:solidFill>
              </a:rPr>
              <a:t>-halvdel og </a:t>
            </a:r>
            <a:r>
              <a:rPr lang="da-DK" sz="2000" dirty="0" err="1">
                <a:solidFill>
                  <a:schemeClr val="bg1"/>
                </a:solidFill>
              </a:rPr>
              <a:t>fleksur</a:t>
            </a:r>
            <a:r>
              <a:rPr lang="da-DK" sz="2000" dirty="0">
                <a:solidFill>
                  <a:schemeClr val="bg1"/>
                </a:solidFill>
              </a:rPr>
              <a:t> = HØ sideleje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</a:rPr>
              <a:t>Transversum</a:t>
            </a:r>
            <a:r>
              <a:rPr lang="da-DK" sz="2000" dirty="0">
                <a:solidFill>
                  <a:schemeClr val="bg1"/>
                </a:solidFill>
              </a:rPr>
              <a:t> = rygleje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Kolon ascendens og højre </a:t>
            </a:r>
            <a:r>
              <a:rPr lang="da-DK" sz="2000" dirty="0" err="1">
                <a:solidFill>
                  <a:schemeClr val="bg1"/>
                </a:solidFill>
              </a:rPr>
              <a:t>fleksur</a:t>
            </a:r>
            <a:r>
              <a:rPr lang="da-DK" sz="2000" dirty="0">
                <a:solidFill>
                  <a:schemeClr val="bg1"/>
                </a:solidFill>
              </a:rPr>
              <a:t> = VE sideleje</a:t>
            </a: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i="1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i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8. James E East et al. Dynamic Position Changes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colonoscope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Withdrawal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increase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adenoma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detection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a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randomized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cross - over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trial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Gastrintes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Endosc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2011 Mar; 73(3) 456 - 63</a:t>
            </a:r>
            <a:endParaRPr lang="da-DK" sz="1000" i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7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A9012A-2369-916A-AF7C-2334713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 err="1"/>
              <a:t>Doublepass</a:t>
            </a:r>
            <a:r>
              <a:rPr lang="da-DK" dirty="0"/>
              <a:t> og retrofleksion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8DB8AA-97A8-89CF-325A-C2AF0B056956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da-DK"/>
              <a:t>FAKTA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9434EB8-762A-B446-5327-86BC0C2B4C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92919" y="2203188"/>
            <a:ext cx="3600000" cy="397032"/>
          </a:xfrm>
        </p:spPr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A5B3EC2-363F-1980-8888-158B0C4E5D7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292919" y="2809416"/>
            <a:ext cx="3600000" cy="2028248"/>
          </a:xfrm>
        </p:spPr>
        <p:txBody>
          <a:bodyPr/>
          <a:lstStyle/>
          <a:p>
            <a:r>
              <a:rPr lang="da-DK" sz="1800" dirty="0"/>
              <a:t>Hvem har erfaringer/fif? </a:t>
            </a:r>
          </a:p>
          <a:p>
            <a:r>
              <a:rPr lang="da-DK" sz="1800" dirty="0"/>
              <a:t>Har kvaliteten af </a:t>
            </a:r>
            <a:r>
              <a:rPr lang="da-DK" sz="1800" dirty="0" err="1"/>
              <a:t>skopet</a:t>
            </a:r>
            <a:r>
              <a:rPr lang="da-DK" sz="1800" dirty="0"/>
              <a:t> nogen betydning?</a:t>
            </a:r>
          </a:p>
          <a:p>
            <a:r>
              <a:rPr lang="da-DK" sz="1800" dirty="0"/>
              <a:t>Hvilken betydning har retrofleksion for patienten?</a:t>
            </a:r>
          </a:p>
          <a:p>
            <a:endParaRPr lang="da-DK" dirty="0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3FE31B00-6032-B22A-1857-931E5AAA100C}"/>
              </a:ext>
            </a:extLst>
          </p:cNvPr>
          <p:cNvSpPr/>
          <p:nvPr/>
        </p:nvSpPr>
        <p:spPr>
          <a:xfrm>
            <a:off x="497542" y="1589649"/>
            <a:ext cx="7596916" cy="499403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bg1"/>
                </a:solidFill>
              </a:rPr>
              <a:t>Doublepass</a:t>
            </a:r>
            <a:r>
              <a:rPr lang="da-DK" sz="2000" dirty="0">
                <a:solidFill>
                  <a:schemeClr val="bg1"/>
                </a:solidFill>
              </a:rPr>
              <a:t> med lejeændring øger formentlig ADR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Retrofleksion i </a:t>
            </a:r>
            <a:r>
              <a:rPr lang="da-DK" sz="2000" dirty="0" err="1">
                <a:solidFill>
                  <a:schemeClr val="bg1"/>
                </a:solidFill>
              </a:rPr>
              <a:t>rectum</a:t>
            </a:r>
            <a:r>
              <a:rPr lang="da-DK" sz="2000" dirty="0">
                <a:solidFill>
                  <a:schemeClr val="bg1"/>
                </a:solidFill>
              </a:rPr>
              <a:t> kan øge fund af </a:t>
            </a:r>
            <a:r>
              <a:rPr lang="da-DK" sz="2000" dirty="0" err="1">
                <a:solidFill>
                  <a:schemeClr val="bg1"/>
                </a:solidFill>
              </a:rPr>
              <a:t>adenomer</a:t>
            </a:r>
            <a:r>
              <a:rPr lang="da-DK" sz="2000" dirty="0">
                <a:solidFill>
                  <a:schemeClr val="bg1"/>
                </a:solidFill>
              </a:rPr>
              <a:t>, som ikke er opdaget ved indføring af endoskopet eller eksploration inden </a:t>
            </a:r>
            <a:r>
              <a:rPr lang="da-DK" sz="2000" dirty="0" err="1">
                <a:solidFill>
                  <a:schemeClr val="bg1"/>
                </a:solidFill>
              </a:rPr>
              <a:t>skopien</a:t>
            </a:r>
            <a:endParaRPr lang="da-DK" sz="2000" dirty="0">
              <a:solidFill>
                <a:schemeClr val="bg1"/>
              </a:solidFill>
            </a:endParaRPr>
          </a:p>
          <a:p>
            <a:endParaRPr lang="da-DK" sz="2000" i="1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200" i="1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000" i="1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000" i="1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9. Ai X et al.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af a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second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examination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of the right side of the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 screening and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surveillance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colonoscopy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a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systematic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and Meta –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Eur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J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Gastronterol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Hepatol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2018 feb,30(2) 181 – 186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10. JM Hansson et al. 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Rectal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Retroflexion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An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essential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part of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gastrointestinal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endoscopic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examination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Dis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Colon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Rectum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2001 </a:t>
            </a:r>
            <a:r>
              <a:rPr lang="da-DK" sz="1000" i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Nov</a:t>
            </a:r>
            <a:r>
              <a:rPr lang="da-DK" sz="1000" i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; 44(11) 1706 – 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0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i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da-DK" sz="12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3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A9012A-2369-916A-AF7C-2334713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985324" cy="701731"/>
          </a:xfrm>
        </p:spPr>
        <p:txBody>
          <a:bodyPr/>
          <a:lstStyle/>
          <a:p>
            <a:r>
              <a:rPr lang="da-DK" dirty="0"/>
              <a:t>Uddannelse og feedback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8DB8AA-97A8-89CF-325A-C2AF0B056956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da-DK"/>
              <a:t>FAKTA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9434EB8-762A-B446-5327-86BC0C2B4C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92919" y="2203188"/>
            <a:ext cx="3600000" cy="397032"/>
          </a:xfrm>
        </p:spPr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A5B3EC2-363F-1980-8888-158B0C4E5D7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292919" y="2809416"/>
            <a:ext cx="3600000" cy="3365024"/>
          </a:xfrm>
        </p:spPr>
        <p:txBody>
          <a:bodyPr/>
          <a:lstStyle/>
          <a:p>
            <a:r>
              <a:rPr lang="da-DK" sz="1800" dirty="0"/>
              <a:t>Hvordan sikrer du, at du er opdateret?</a:t>
            </a:r>
          </a:p>
          <a:p>
            <a:r>
              <a:rPr lang="da-DK" sz="1800" dirty="0"/>
              <a:t>Hvilke kurser eller arrangementer, som omhandler endoskopi, kan anbefales?</a:t>
            </a:r>
          </a:p>
          <a:p>
            <a:r>
              <a:rPr lang="da-DK" sz="1800" dirty="0"/>
              <a:t>Er supervision en mulighed?</a:t>
            </a:r>
          </a:p>
          <a:p>
            <a:endParaRPr lang="da-DK" sz="1800" dirty="0"/>
          </a:p>
          <a:p>
            <a:pPr marL="0" indent="0">
              <a:buNone/>
            </a:pPr>
            <a:endParaRPr lang="da-DK" sz="2400" dirty="0"/>
          </a:p>
          <a:p>
            <a:endParaRPr lang="da-DK" dirty="0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3FE31B00-6032-B22A-1857-931E5AAA100C}"/>
              </a:ext>
            </a:extLst>
          </p:cNvPr>
          <p:cNvSpPr/>
          <p:nvPr/>
        </p:nvSpPr>
        <p:spPr>
          <a:xfrm>
            <a:off x="497539" y="1729585"/>
            <a:ext cx="7596919" cy="462901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effectLst/>
              <a:latin typeface="Barlow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Det er vist i flere studier at uddannelse i </a:t>
            </a:r>
            <a:r>
              <a:rPr lang="da-DK" sz="20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koloskopisk</a:t>
            </a: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teknik kan medvirke til at øge ADR.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 kortvarig undervisningsseance med vægt på tilbagetrækningstid, indgift af </a:t>
            </a:r>
            <a:r>
              <a:rPr lang="da-DK" sz="20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Buscupan</a:t>
            </a: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positionsændring samt </a:t>
            </a:r>
            <a:r>
              <a:rPr lang="da-DK" sz="20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rektal</a:t>
            </a: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0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retroflektion</a:t>
            </a: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øger ADR hos uddannede.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Feedback på og monitorering af tilbagetrækningstid øger ADR.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da-DK" sz="24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11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. Rajasekhar PT et al. 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multicentre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pragmatic study of an evidence based intervention to improve adenoma detection: The quality improvement in colonoscopy study. Endoscopy 2015 Mar;47(3) 217 – 224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12. Nielsen AB et al. Impact of feed back and monitoring on colonoscopy withdrawal times and polyp detection rates BMJ open Gastroenterol 2017 Jun 1; 4(1)e000142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</a:rPr>
              <a:t>13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Umsha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Boregowda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et al. Impact of feed back on adenoma detection rate : a systematic review and Meta  - analysis. Ann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Gastrontrol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2021; 34(2) 214 – 223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9558"/>
      </p:ext>
    </p:extLst>
  </p:cSld>
  <p:clrMapOvr>
    <a:masterClrMapping/>
  </p:clrMapOvr>
</p:sld>
</file>

<file path=ppt/theme/theme1.xml><?xml version="1.0" encoding="utf-8"?>
<a:theme xmlns:a="http://schemas.openxmlformats.org/drawingml/2006/main" name="eKvis">
  <a:themeElements>
    <a:clrScheme name="eKvis">
      <a:dk1>
        <a:srgbClr val="000000"/>
      </a:dk1>
      <a:lt1>
        <a:srgbClr val="FFFFFF"/>
      </a:lt1>
      <a:dk2>
        <a:srgbClr val="44546A"/>
      </a:dk2>
      <a:lt2>
        <a:srgbClr val="D9E1E8"/>
      </a:lt2>
      <a:accent1>
        <a:srgbClr val="BED2E0"/>
      </a:accent1>
      <a:accent2>
        <a:srgbClr val="0D364E"/>
      </a:accent2>
      <a:accent3>
        <a:srgbClr val="3C657D"/>
      </a:accent3>
      <a:accent4>
        <a:srgbClr val="C82A54"/>
      </a:accent4>
      <a:accent5>
        <a:srgbClr val="9B2346"/>
      </a:accent5>
      <a:accent6>
        <a:srgbClr val="584D53"/>
      </a:accent6>
      <a:hlink>
        <a:srgbClr val="0D364E"/>
      </a:hlink>
      <a:folHlink>
        <a:srgbClr val="0D3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vis" id="{2EBAE8E2-A94F-ED4A-98F2-5B4C9C275845}" vid="{1C6977EE-0820-2242-A2C6-6A1E74CA99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eKvis</Template>
  <TotalTime>3591</TotalTime>
  <Words>1732</Words>
  <Application>Microsoft Office PowerPoint</Application>
  <PresentationFormat>Widescreen</PresentationFormat>
  <Paragraphs>162</Paragraphs>
  <Slides>15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4" baseType="lpstr">
      <vt:lpstr>Verdana</vt:lpstr>
      <vt:lpstr>Albert Sans SemiBold</vt:lpstr>
      <vt:lpstr>Arial</vt:lpstr>
      <vt:lpstr>Calibri</vt:lpstr>
      <vt:lpstr>Wingdings</vt:lpstr>
      <vt:lpstr>Times New Roman</vt:lpstr>
      <vt:lpstr>Albert Sans Medium</vt:lpstr>
      <vt:lpstr>Barlow</vt:lpstr>
      <vt:lpstr>eKvis</vt:lpstr>
      <vt:lpstr>Endoskopisk polypfjernelse i tyktarm</vt:lpstr>
      <vt:lpstr>Introduktion og formål</vt:lpstr>
      <vt:lpstr>Hvad viser litteraturen?</vt:lpstr>
      <vt:lpstr>Emner til drøftelse i klyngen</vt:lpstr>
      <vt:lpstr>Sufficient udrensning øger ADR</vt:lpstr>
      <vt:lpstr>Tilbagetrækningstid øger ADR</vt:lpstr>
      <vt:lpstr>Positionsændring øger ADR</vt:lpstr>
      <vt:lpstr>Doublepass og retrofleksion</vt:lpstr>
      <vt:lpstr>Uddannelse og feedback</vt:lpstr>
      <vt:lpstr>Anvendelse af kunstig intelligens  </vt:lpstr>
      <vt:lpstr>Yderligere fakta</vt:lpstr>
      <vt:lpstr>Drøftelse af polypektomi-aktivitet </vt:lpstr>
      <vt:lpstr>Polypfjernelse iht. europæisk guideline</vt:lpstr>
      <vt:lpstr>Polypkontrol – Dansk guideline i screeningsprogram</vt:lpstr>
      <vt:lpstr>Polypkontrol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Gry Bøndergaard</dc:creator>
  <cp:lastModifiedBy>Lisbet Plambech Andersen</cp:lastModifiedBy>
  <cp:revision>305</cp:revision>
  <dcterms:created xsi:type="dcterms:W3CDTF">2023-07-04T06:57:44Z</dcterms:created>
  <dcterms:modified xsi:type="dcterms:W3CDTF">2024-07-02T10:31:44Z</dcterms:modified>
</cp:coreProperties>
</file>