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1"/>
  </p:notesMasterIdLst>
  <p:sldIdLst>
    <p:sldId id="453" r:id="rId2"/>
    <p:sldId id="272" r:id="rId3"/>
    <p:sldId id="288" r:id="rId4"/>
    <p:sldId id="455" r:id="rId5"/>
    <p:sldId id="282" r:id="rId6"/>
    <p:sldId id="289" r:id="rId7"/>
    <p:sldId id="293" r:id="rId8"/>
    <p:sldId id="277" r:id="rId9"/>
    <p:sldId id="457" r:id="rId10"/>
  </p:sldIdLst>
  <p:sldSz cx="12192000" cy="6858000"/>
  <p:notesSz cx="6797675" cy="9926638"/>
  <p:embeddedFontLst>
    <p:embeddedFont>
      <p:font typeface="Albert Sans Medium" pitchFamily="2" charset="0"/>
      <p:regular r:id="rId12"/>
      <p:italic r:id="rId13"/>
    </p:embeddedFont>
    <p:embeddedFont>
      <p:font typeface="Albert Sans SemiBold" pitchFamily="2" charset="0"/>
      <p:regular r:id="rId14"/>
      <p:bold r:id="rId15"/>
      <p:italic r:id="rId16"/>
      <p:boldItalic r:id="rId1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C1FAD2-84D8-04C2-5C97-4AFEBA449FBC}" name="Charlotte Ranzau Dall" initials="CD" userId="S::crd@DADL.DK::0e40b1c1-8dfc-459b-9e44-c4d8674207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"/>
    <p:restoredTop sz="96810"/>
  </p:normalViewPr>
  <p:slideViewPr>
    <p:cSldViewPr snapToGrid="0">
      <p:cViewPr varScale="1">
        <p:scale>
          <a:sx n="106" d="100"/>
          <a:sy n="106" d="100"/>
        </p:scale>
        <p:origin x="10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06-09-2024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13" y="1413101"/>
            <a:ext cx="10972800" cy="57551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417" y="2060849"/>
            <a:ext cx="10972800" cy="4176440"/>
          </a:xfr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a-DK" altLang="da-DK"/>
              <a:t>DRFO’s Årsmøde 29. okt. 2015</a:t>
            </a:r>
          </a:p>
        </p:txBody>
      </p:sp>
    </p:spTree>
    <p:extLst>
      <p:ext uri="{BB962C8B-B14F-4D97-AF65-F5344CB8AC3E}">
        <p14:creationId xmlns:p14="http://schemas.microsoft.com/office/powerpoint/2010/main" val="22253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417" y="2204765"/>
            <a:ext cx="5384800" cy="40325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12417" y="2204764"/>
            <a:ext cx="5384800" cy="403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dato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E107-6AC4-42B8-9140-AE114AFCAA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4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20"/>
        </a:buBlip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kvis@dadl.d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2811417"/>
            <a:ext cx="7603630" cy="923330"/>
          </a:xfrm>
        </p:spPr>
        <p:txBody>
          <a:bodyPr/>
          <a:lstStyle/>
          <a:p>
            <a:r>
              <a:rPr lang="da-DK" dirty="0"/>
              <a:t>Polymyalgi 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Til brug ved klyngemøde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0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502" y="1759132"/>
            <a:ext cx="11213487" cy="3354765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Klyngepakkens formål </a:t>
            </a:r>
            <a:r>
              <a:rPr lang="da-DK" dirty="0"/>
              <a:t>er at drøfte udredning og behandling af patienter med PMR jf. opdateret national behandlingsvejledning: </a:t>
            </a:r>
            <a:r>
              <a:rPr lang="da-DK" dirty="0" err="1"/>
              <a:t>Kæmpecelleartrit</a:t>
            </a:r>
            <a:r>
              <a:rPr lang="da-DK" dirty="0"/>
              <a:t> og </a:t>
            </a:r>
            <a:r>
              <a:rPr lang="da-DK" dirty="0" err="1"/>
              <a:t>polymyalgia</a:t>
            </a:r>
            <a:r>
              <a:rPr lang="da-DK" dirty="0"/>
              <a:t> </a:t>
            </a:r>
            <a:r>
              <a:rPr lang="da-DK" dirty="0" err="1"/>
              <a:t>reumatika</a:t>
            </a:r>
            <a:r>
              <a:rPr lang="da-DK" dirty="0"/>
              <a:t>, oktober 2023 og med udgangspunkt i klinikkens egne data om patientforløbene.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Klyngepakken sætter fokus på:</a:t>
            </a:r>
          </a:p>
          <a:p>
            <a:r>
              <a:rPr lang="da-DK" dirty="0"/>
              <a:t>Visitation, udredning og </a:t>
            </a:r>
            <a:r>
              <a:rPr lang="da-DK" dirty="0" err="1"/>
              <a:t>diagnostisering</a:t>
            </a:r>
            <a:endParaRPr lang="da-DK" dirty="0"/>
          </a:p>
          <a:p>
            <a:r>
              <a:rPr lang="da-DK" dirty="0"/>
              <a:t>Behandling med </a:t>
            </a:r>
            <a:r>
              <a:rPr lang="da-DK" dirty="0" err="1"/>
              <a:t>Prednisolon</a:t>
            </a:r>
            <a:r>
              <a:rPr lang="da-DK" dirty="0"/>
              <a:t> – herunder bi- og følgevirkninger</a:t>
            </a:r>
          </a:p>
          <a:p>
            <a:r>
              <a:rPr lang="da-DK" dirty="0"/>
              <a:t>Patientinformation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/>
          <a:lstStyle/>
          <a:p>
            <a:r>
              <a:rPr lang="da-DK" dirty="0"/>
              <a:t>Formål</a:t>
            </a:r>
          </a:p>
        </p:txBody>
      </p:sp>
    </p:spTree>
    <p:extLst>
      <p:ext uri="{BB962C8B-B14F-4D97-AF65-F5344CB8AC3E}">
        <p14:creationId xmlns:p14="http://schemas.microsoft.com/office/powerpoint/2010/main" val="145711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27DFE37-B8FF-3434-F0D8-7352C7C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35" y="350184"/>
            <a:ext cx="10183852" cy="1311128"/>
          </a:xfrm>
        </p:spPr>
        <p:txBody>
          <a:bodyPr/>
          <a:lstStyle/>
          <a:p>
            <a:r>
              <a:rPr lang="da-DK" dirty="0"/>
              <a:t>Visitation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3F1A0EE-B9C9-3BC6-62F1-929D8A6FFF6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937500" y="1382171"/>
            <a:ext cx="3600000" cy="369332"/>
          </a:xfrm>
        </p:spPr>
        <p:txBody>
          <a:bodyPr/>
          <a:lstStyle/>
          <a:p>
            <a:r>
              <a:rPr lang="da-DK" dirty="0"/>
              <a:t>Drøftelser 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43E64AD-5E38-ADCA-CC9E-6F84E20C3D33}"/>
              </a:ext>
            </a:extLst>
          </p:cNvPr>
          <p:cNvSpPr/>
          <p:nvPr/>
        </p:nvSpPr>
        <p:spPr>
          <a:xfrm>
            <a:off x="531508" y="1166671"/>
            <a:ext cx="7081325" cy="50607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a-DK" sz="1800" dirty="0"/>
          </a:p>
          <a:p>
            <a:r>
              <a:rPr lang="da-DK" sz="1800" dirty="0"/>
              <a:t>Forudsætning for henvisning af ny patient til PMR-udredning i reumatologisk regi</a:t>
            </a:r>
          </a:p>
          <a:p>
            <a:endParaRPr lang="da-DK" sz="1800" dirty="0">
              <a:solidFill>
                <a:schemeClr val="bg1"/>
              </a:solidFill>
            </a:endParaRPr>
          </a:p>
          <a:p>
            <a:r>
              <a:rPr lang="da-DK" sz="1800" dirty="0">
                <a:solidFill>
                  <a:schemeClr val="bg1"/>
                </a:solidFill>
              </a:rPr>
              <a:t>1. Alder &gt;50 år (ofte ældre) og</a:t>
            </a:r>
          </a:p>
          <a:p>
            <a:r>
              <a:rPr lang="da-DK" sz="1800" dirty="0">
                <a:solidFill>
                  <a:schemeClr val="bg1"/>
                </a:solidFill>
              </a:rPr>
              <a:t>2. Nyopståede, </a:t>
            </a:r>
            <a:r>
              <a:rPr lang="da-DK" sz="1800" dirty="0" err="1">
                <a:solidFill>
                  <a:schemeClr val="bg1"/>
                </a:solidFill>
              </a:rPr>
              <a:t>uforklarede</a:t>
            </a:r>
            <a:r>
              <a:rPr lang="da-DK" sz="1800" dirty="0">
                <a:solidFill>
                  <a:schemeClr val="bg1"/>
                </a:solidFill>
              </a:rPr>
              <a:t>, proksimale, symmetriske muskelsmerter og</a:t>
            </a:r>
            <a:br>
              <a:rPr lang="da-DK" sz="18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3. </a:t>
            </a:r>
            <a:r>
              <a:rPr lang="da-DK" sz="1800" dirty="0" err="1">
                <a:solidFill>
                  <a:schemeClr val="bg1"/>
                </a:solidFill>
              </a:rPr>
              <a:t>Uforklaret</a:t>
            </a:r>
            <a:r>
              <a:rPr lang="da-DK" sz="1800" dirty="0">
                <a:solidFill>
                  <a:schemeClr val="bg1"/>
                </a:solidFill>
              </a:rPr>
              <a:t>, forhøjet CRP</a:t>
            </a:r>
            <a:br>
              <a:rPr lang="da-DK" sz="18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4. Hvis ikke alle 1-3 er opfyldt og mistanken om PMR opretholdes, så kan lægen kontakte reumatologisk speciallæge på reumatologisk afdeling og konferere grundlaget for henvisning</a:t>
            </a:r>
            <a:br>
              <a:rPr lang="da-DK" sz="18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5. Henvisende læge undlader </a:t>
            </a:r>
            <a:r>
              <a:rPr lang="da-DK" sz="1800" dirty="0" err="1">
                <a:solidFill>
                  <a:schemeClr val="bg1"/>
                </a:solidFill>
              </a:rPr>
              <a:t>Prednisolon</a:t>
            </a:r>
            <a:r>
              <a:rPr lang="da-DK" sz="1800" dirty="0">
                <a:solidFill>
                  <a:schemeClr val="bg1"/>
                </a:solidFill>
              </a:rPr>
              <a:t> behandling, så diagnosen kan vurderes i reumatologisk regi.</a:t>
            </a: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r>
              <a:rPr lang="da-DK" sz="1100" dirty="0">
                <a:solidFill>
                  <a:schemeClr val="accent2"/>
                </a:solidFill>
              </a:rPr>
              <a:t>Kilde: National behandlingsvejledning: </a:t>
            </a:r>
            <a:r>
              <a:rPr lang="da-DK" sz="1100" dirty="0" err="1">
                <a:solidFill>
                  <a:schemeClr val="accent2"/>
                </a:solidFill>
              </a:rPr>
              <a:t>Kæmpecellearterit</a:t>
            </a:r>
            <a:r>
              <a:rPr lang="da-DK" sz="1100" dirty="0">
                <a:solidFill>
                  <a:schemeClr val="accent2"/>
                </a:solidFill>
              </a:rPr>
              <a:t> og </a:t>
            </a:r>
            <a:r>
              <a:rPr lang="da-DK" sz="1100" dirty="0" err="1">
                <a:solidFill>
                  <a:schemeClr val="accent2"/>
                </a:solidFill>
              </a:rPr>
              <a:t>polymyalgia</a:t>
            </a:r>
            <a:r>
              <a:rPr lang="da-DK" sz="1100" dirty="0">
                <a:solidFill>
                  <a:schemeClr val="accent2"/>
                </a:solidFill>
              </a:rPr>
              <a:t> </a:t>
            </a:r>
            <a:r>
              <a:rPr lang="da-DK" sz="1100" dirty="0" err="1">
                <a:solidFill>
                  <a:schemeClr val="accent2"/>
                </a:solidFill>
              </a:rPr>
              <a:t>reumatika</a:t>
            </a:r>
            <a:r>
              <a:rPr lang="da-DK" sz="1100" dirty="0">
                <a:solidFill>
                  <a:schemeClr val="accent2"/>
                </a:solidFill>
              </a:rPr>
              <a:t>, oktober 2023</a:t>
            </a:r>
          </a:p>
          <a:p>
            <a:endParaRPr lang="da-DK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5">
            <a:extLst>
              <a:ext uri="{FF2B5EF4-FFF2-40B4-BE49-F238E27FC236}">
                <a16:creationId xmlns:a16="http://schemas.microsoft.com/office/drawing/2014/main" id="{AC82F746-7426-19D9-D070-1818F6E8F45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937500" y="1841693"/>
            <a:ext cx="3927250" cy="3354995"/>
          </a:xfrm>
        </p:spPr>
        <p:txBody>
          <a:bodyPr/>
          <a:lstStyle/>
          <a:p>
            <a:pPr lvl="0"/>
            <a:r>
              <a:rPr lang="da-DK" dirty="0"/>
              <a:t>Hvordan visiterer I patienterne, når de henvender sig for at bestille tid?</a:t>
            </a:r>
          </a:p>
          <a:p>
            <a:r>
              <a:rPr lang="da-DK" dirty="0"/>
              <a:t>Er det de rette patienter, som I får henvist?</a:t>
            </a:r>
          </a:p>
          <a:p>
            <a:r>
              <a:rPr lang="da-DK" dirty="0"/>
              <a:t>Får I dem på rette tidspunkt ift. symptomer og diagnostik hos egen læge?</a:t>
            </a:r>
          </a:p>
          <a:p>
            <a:r>
              <a:rPr lang="da-DK" dirty="0"/>
              <a:t>Har I en god dialog med egen læge om henvisninger?</a:t>
            </a:r>
          </a:p>
        </p:txBody>
      </p:sp>
    </p:spTree>
    <p:extLst>
      <p:ext uri="{BB962C8B-B14F-4D97-AF65-F5344CB8AC3E}">
        <p14:creationId xmlns:p14="http://schemas.microsoft.com/office/powerpoint/2010/main" val="365284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27DFE37-B8FF-3434-F0D8-7352C7C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98" y="359014"/>
            <a:ext cx="10183852" cy="1311128"/>
          </a:xfrm>
        </p:spPr>
        <p:txBody>
          <a:bodyPr/>
          <a:lstStyle/>
          <a:p>
            <a:r>
              <a:rPr lang="da-DK" dirty="0"/>
              <a:t>Udredning via diagnostiske test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3F1A0EE-B9C9-3BC6-62F1-929D8A6FFF6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94458" y="1456734"/>
            <a:ext cx="3774635" cy="646331"/>
          </a:xfrm>
        </p:spPr>
        <p:txBody>
          <a:bodyPr/>
          <a:lstStyle/>
          <a:p>
            <a:r>
              <a:rPr lang="da-DK" dirty="0"/>
              <a:t>Drøftelser af egne data i Sentinel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C82F746-7426-19D9-D070-1818F6E8F45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094457" y="1889656"/>
            <a:ext cx="3698557" cy="4632037"/>
          </a:xfrm>
        </p:spPr>
        <p:txBody>
          <a:bodyPr/>
          <a:lstStyle/>
          <a:p>
            <a:r>
              <a:rPr lang="da-DK" dirty="0"/>
              <a:t>Hvor mange % af jeres patienter udfører I/klyngen UL på?</a:t>
            </a:r>
          </a:p>
          <a:p>
            <a:r>
              <a:rPr lang="da-DK" dirty="0"/>
              <a:t>Hvor mange % af jeres/klyngens patienter har fået udført PET-CT indenfor 6 måneder?</a:t>
            </a:r>
          </a:p>
          <a:p>
            <a:r>
              <a:rPr lang="da-DK" dirty="0"/>
              <a:t>Hvor mange % af jeres/klyngens patienter har fået udført CT-TAB indenfor 6 måneder?</a:t>
            </a:r>
          </a:p>
          <a:p>
            <a:r>
              <a:rPr lang="da-DK" dirty="0"/>
              <a:t>Hvilke gevinster eller fordele/ulemper er der ved at bruge de diagnostiske test? 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43E64AD-5E38-ADCA-CC9E-6F84E20C3D33}"/>
              </a:ext>
            </a:extLst>
          </p:cNvPr>
          <p:cNvSpPr/>
          <p:nvPr/>
        </p:nvSpPr>
        <p:spPr>
          <a:xfrm>
            <a:off x="398985" y="1222218"/>
            <a:ext cx="7160660" cy="527676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a-DK" sz="2000" b="0" i="0" dirty="0">
                <a:solidFill>
                  <a:schemeClr val="bg1"/>
                </a:solidFill>
                <a:effectLst/>
              </a:rPr>
              <a:t>Billeddiagnostisk undersøgelse er ikke obligatorisk i PMR-diagnostikken, men kan hos nogle bestyrke diagnosen, afsløre en samtidig subklinisk GCA eller stille en differentialdiagnose. </a:t>
            </a:r>
          </a:p>
          <a:p>
            <a:pPr algn="l"/>
            <a:endParaRPr lang="da-DK" sz="2000" dirty="0">
              <a:solidFill>
                <a:schemeClr val="bg1"/>
              </a:solidFill>
            </a:endParaRPr>
          </a:p>
          <a:p>
            <a:pPr algn="l"/>
            <a:r>
              <a:rPr lang="da-DK" sz="2000" b="0" i="0" dirty="0">
                <a:solidFill>
                  <a:schemeClr val="bg1"/>
                </a:solidFill>
                <a:effectLst/>
              </a:rPr>
              <a:t>De inflammatoriske,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muskuloskeletale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fund ved UL, PET-CT og MR er karakteristiske for PMR, men hverken specifikke eller obligatoriske</a:t>
            </a:r>
            <a:r>
              <a:rPr lang="da-DK" sz="2000" b="0" i="0" baseline="30000" dirty="0">
                <a:solidFill>
                  <a:schemeClr val="bg1"/>
                </a:solidFill>
                <a:effectLst/>
              </a:rPr>
              <a:t>23–38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.</a:t>
            </a:r>
          </a:p>
          <a:p>
            <a:pPr algn="l"/>
            <a:endParaRPr lang="da-DK" sz="20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da-DK" sz="2000" b="0" i="0" dirty="0">
                <a:solidFill>
                  <a:schemeClr val="bg1"/>
                </a:solidFill>
                <a:effectLst/>
              </a:rPr>
              <a:t>Ved UL ses hyppigt skulder- og/eller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hofteledsartrit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, biceps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tenosynovit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(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artrit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),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subacromial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-,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subdeltoid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-,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trochanter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-,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ileopsoas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- og/eller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ischiogluteal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bursit</a:t>
            </a:r>
            <a:r>
              <a:rPr lang="da-DK" sz="2000" b="0" i="0" baseline="30000" dirty="0">
                <a:solidFill>
                  <a:schemeClr val="bg1"/>
                </a:solidFill>
                <a:effectLst/>
              </a:rPr>
              <a:t>23,24,31,32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. </a:t>
            </a:r>
          </a:p>
          <a:p>
            <a:pPr algn="l"/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b="0" i="0" dirty="0">
                <a:solidFill>
                  <a:schemeClr val="bg1"/>
                </a:solidFill>
                <a:effectLst/>
              </a:rPr>
              <a:t>På PET ses ofte også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flourdeoxyglucose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optag ved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sternoclaviculære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led,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ileopectinale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bursa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og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interspinalt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 (lumbalt og </a:t>
            </a:r>
            <a:r>
              <a:rPr lang="da-DK" sz="2000" b="0" i="0" dirty="0" err="1">
                <a:solidFill>
                  <a:schemeClr val="bg1"/>
                </a:solidFill>
                <a:effectLst/>
              </a:rPr>
              <a:t>cervikalt</a:t>
            </a:r>
            <a:r>
              <a:rPr lang="da-DK" sz="2000" b="0" i="0" dirty="0">
                <a:solidFill>
                  <a:schemeClr val="bg1"/>
                </a:solidFill>
                <a:effectLst/>
              </a:rPr>
              <a:t>)</a:t>
            </a:r>
            <a:r>
              <a:rPr lang="da-DK" sz="2000" b="0" i="0" baseline="30000" dirty="0">
                <a:solidFill>
                  <a:schemeClr val="bg1"/>
                </a:solidFill>
                <a:effectLst/>
              </a:rPr>
              <a:t>33–36</a:t>
            </a:r>
          </a:p>
          <a:p>
            <a:r>
              <a:rPr lang="da-DK" sz="1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Kilde: N</a:t>
            </a:r>
            <a:r>
              <a:rPr lang="da-DK" sz="1000" dirty="0">
                <a:solidFill>
                  <a:schemeClr val="accent2"/>
                </a:solidFill>
              </a:rPr>
              <a:t>ational behandlingsvejledning: </a:t>
            </a:r>
            <a:r>
              <a:rPr lang="da-DK" sz="1000" dirty="0" err="1">
                <a:solidFill>
                  <a:schemeClr val="accent2"/>
                </a:solidFill>
              </a:rPr>
              <a:t>Kæmpecellearterit</a:t>
            </a:r>
            <a:r>
              <a:rPr lang="da-DK" sz="1000" dirty="0">
                <a:solidFill>
                  <a:schemeClr val="accent2"/>
                </a:solidFill>
              </a:rPr>
              <a:t> og </a:t>
            </a:r>
            <a:r>
              <a:rPr lang="da-DK" sz="1000" dirty="0" err="1">
                <a:solidFill>
                  <a:schemeClr val="accent2"/>
                </a:solidFill>
              </a:rPr>
              <a:t>polymyalgia</a:t>
            </a:r>
            <a:r>
              <a:rPr lang="da-DK" sz="1000" dirty="0">
                <a:solidFill>
                  <a:schemeClr val="accent2"/>
                </a:solidFill>
              </a:rPr>
              <a:t> </a:t>
            </a:r>
            <a:r>
              <a:rPr lang="da-DK" sz="1000" dirty="0" err="1">
                <a:solidFill>
                  <a:schemeClr val="accent2"/>
                </a:solidFill>
              </a:rPr>
              <a:t>reumatika</a:t>
            </a:r>
            <a:r>
              <a:rPr lang="da-DK" sz="1000" dirty="0">
                <a:solidFill>
                  <a:schemeClr val="accent2"/>
                </a:solidFill>
              </a:rPr>
              <a:t>, oktober 2023</a:t>
            </a:r>
            <a:endParaRPr lang="da-DK" sz="1000" dirty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a-DK" sz="2000" b="0" i="0" baseline="30000" dirty="0">
              <a:solidFill>
                <a:schemeClr val="bg1"/>
              </a:solidFill>
              <a:effectLst/>
            </a:endParaRPr>
          </a:p>
          <a:p>
            <a:endParaRPr lang="da-DK" sz="2000" i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3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27DFE37-B8FF-3434-F0D8-7352C7C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495300"/>
            <a:ext cx="11110395" cy="1311128"/>
          </a:xfrm>
        </p:spPr>
        <p:txBody>
          <a:bodyPr/>
          <a:lstStyle/>
          <a:p>
            <a:r>
              <a:rPr lang="da-DK" dirty="0"/>
              <a:t>Behandling med </a:t>
            </a:r>
            <a:r>
              <a:rPr lang="da-DK" dirty="0" err="1"/>
              <a:t>Prednisolon</a:t>
            </a:r>
            <a:r>
              <a:rPr lang="da-DK" dirty="0"/>
              <a:t> - fakta</a:t>
            </a:r>
            <a:br>
              <a:rPr lang="da-DK" dirty="0"/>
            </a:br>
            <a:endParaRPr lang="da-DK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BF96BA-4631-6625-038F-92241B20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59" y="1572771"/>
            <a:ext cx="5288501" cy="43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88038BD8-3149-4635-C490-54375487AFAE}"/>
              </a:ext>
            </a:extLst>
          </p:cNvPr>
          <p:cNvSpPr/>
          <p:nvPr/>
        </p:nvSpPr>
        <p:spPr>
          <a:xfrm>
            <a:off x="497543" y="1428750"/>
            <a:ext cx="5979458" cy="46716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a-DK" sz="1600" b="0" i="0" dirty="0">
                <a:solidFill>
                  <a:schemeClr val="bg1"/>
                </a:solidFill>
                <a:effectLst/>
              </a:rPr>
              <a:t>Førstevalgsbehandling:</a:t>
            </a:r>
          </a:p>
          <a:p>
            <a:pPr algn="l"/>
            <a:r>
              <a:rPr lang="da-DK" sz="1600" b="0" i="0" dirty="0">
                <a:solidFill>
                  <a:schemeClr val="bg1"/>
                </a:solidFill>
                <a:effectLst/>
              </a:rPr>
              <a:t>Vejledende anbefaling: </a:t>
            </a:r>
            <a:r>
              <a:rPr lang="da-DK" sz="1600" b="0" i="0" dirty="0" err="1">
                <a:solidFill>
                  <a:schemeClr val="bg1"/>
                </a:solidFill>
                <a:effectLst/>
              </a:rPr>
              <a:t>Prednisolon</a:t>
            </a:r>
            <a:r>
              <a:rPr lang="da-DK" sz="1600" b="0" i="0" dirty="0">
                <a:solidFill>
                  <a:schemeClr val="bg1"/>
                </a:solidFill>
                <a:effectLst/>
              </a:rPr>
              <a:t> monoterapi 15 mg/dag, aftrappende over planlagt knapt 1 år, jvf. principper i EULAR guidelines</a:t>
            </a:r>
            <a:r>
              <a:rPr lang="da-DK" sz="1600" b="0" i="0" baseline="30000" dirty="0">
                <a:solidFill>
                  <a:schemeClr val="bg1"/>
                </a:solidFill>
                <a:effectLst/>
              </a:rPr>
              <a:t>84</a:t>
            </a:r>
            <a:r>
              <a:rPr lang="da-DK" sz="1600" b="0" i="0" dirty="0">
                <a:solidFill>
                  <a:schemeClr val="bg1"/>
                </a:solidFill>
                <a:effectLst/>
              </a:rPr>
              <a:t>. </a:t>
            </a:r>
          </a:p>
          <a:p>
            <a:pPr algn="l"/>
            <a:endParaRPr lang="da-DK" sz="16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da-DK" sz="1600" b="0" i="0" dirty="0">
                <a:solidFill>
                  <a:schemeClr val="bg1"/>
                </a:solidFill>
                <a:effectLst/>
              </a:rPr>
              <a:t>Initial dosisøgning til max. 25 mg/dag kan overvejes hos patienter, som ikke responderer tilfredsstillende inden for de første uger og hvor diagnosen efter genovervejelse opretholdes</a:t>
            </a:r>
          </a:p>
          <a:p>
            <a:pPr algn="l"/>
            <a:endParaRPr lang="da-DK" sz="16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da-DK" sz="1600" b="0" i="0" dirty="0">
                <a:solidFill>
                  <a:schemeClr val="bg1"/>
                </a:solidFill>
                <a:effectLst/>
              </a:rPr>
              <a:t>Startdosis på 30 mg eller mere frarådes stærkt</a:t>
            </a:r>
          </a:p>
          <a:p>
            <a:pPr algn="l"/>
            <a:endParaRPr lang="da-DK" sz="16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da-DK" sz="1600" b="0" i="0" dirty="0">
                <a:solidFill>
                  <a:schemeClr val="bg1"/>
                </a:solidFill>
                <a:effectLst/>
              </a:rPr>
              <a:t>MTX som tillæg til </a:t>
            </a:r>
            <a:r>
              <a:rPr lang="da-DK" sz="1600" b="0" i="0" dirty="0" err="1">
                <a:solidFill>
                  <a:schemeClr val="bg1"/>
                </a:solidFill>
                <a:effectLst/>
              </a:rPr>
              <a:t>prednisolon</a:t>
            </a:r>
            <a:r>
              <a:rPr lang="da-DK" sz="1600" b="0" i="0" dirty="0">
                <a:solidFill>
                  <a:schemeClr val="bg1"/>
                </a:solidFill>
                <a:effectLst/>
              </a:rPr>
              <a:t> kan eventuelt benyttes ved PMR</a:t>
            </a:r>
          </a:p>
          <a:p>
            <a:pPr algn="l"/>
            <a:br>
              <a:rPr lang="da-DK" sz="1600" b="0" i="0" dirty="0">
                <a:solidFill>
                  <a:schemeClr val="bg1"/>
                </a:solidFill>
                <a:effectLst/>
              </a:rPr>
            </a:br>
            <a:r>
              <a:rPr lang="da-DK" sz="1600" b="0" i="0" dirty="0">
                <a:solidFill>
                  <a:schemeClr val="bg1"/>
                </a:solidFill>
                <a:effectLst/>
              </a:rPr>
              <a:t>TCZ kan endnu ikke anbefales til </a:t>
            </a:r>
            <a:r>
              <a:rPr lang="da-DK" sz="1600" b="0" i="0" dirty="0" err="1">
                <a:solidFill>
                  <a:schemeClr val="bg1"/>
                </a:solidFill>
                <a:effectLst/>
              </a:rPr>
              <a:t>nydiagnosticeret</a:t>
            </a:r>
            <a:r>
              <a:rPr lang="da-DK" sz="1600" b="0" i="0" dirty="0">
                <a:solidFill>
                  <a:schemeClr val="bg1"/>
                </a:solidFill>
                <a:effectLst/>
              </a:rPr>
              <a:t> PMR pga. utilstrækkelig evidens.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accent2"/>
                </a:solidFill>
              </a:rPr>
              <a:t>Kilde: National behandlingsvejledning: </a:t>
            </a:r>
            <a:r>
              <a:rPr lang="da-DK" sz="1200" dirty="0" err="1">
                <a:solidFill>
                  <a:schemeClr val="accent2"/>
                </a:solidFill>
              </a:rPr>
              <a:t>Kæmpecellearterit</a:t>
            </a:r>
            <a:r>
              <a:rPr lang="da-DK" sz="1200" dirty="0">
                <a:solidFill>
                  <a:schemeClr val="accent2"/>
                </a:solidFill>
              </a:rPr>
              <a:t> og </a:t>
            </a:r>
            <a:r>
              <a:rPr lang="da-DK" sz="1200" dirty="0" err="1">
                <a:solidFill>
                  <a:schemeClr val="accent2"/>
                </a:solidFill>
              </a:rPr>
              <a:t>polymyalgia</a:t>
            </a:r>
            <a:r>
              <a:rPr lang="da-DK" sz="1200" dirty="0">
                <a:solidFill>
                  <a:schemeClr val="accent2"/>
                </a:solidFill>
              </a:rPr>
              <a:t> </a:t>
            </a:r>
            <a:r>
              <a:rPr lang="da-DK" sz="1200" dirty="0" err="1">
                <a:solidFill>
                  <a:schemeClr val="accent2"/>
                </a:solidFill>
              </a:rPr>
              <a:t>reumatika</a:t>
            </a:r>
            <a:r>
              <a:rPr lang="da-DK" sz="1200" dirty="0">
                <a:solidFill>
                  <a:schemeClr val="accent2"/>
                </a:solidFill>
              </a:rPr>
              <a:t>, oktober 2023</a:t>
            </a:r>
          </a:p>
        </p:txBody>
      </p:sp>
    </p:spTree>
    <p:extLst>
      <p:ext uri="{BB962C8B-B14F-4D97-AF65-F5344CB8AC3E}">
        <p14:creationId xmlns:p14="http://schemas.microsoft.com/office/powerpoint/2010/main" val="196821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27DFE37-B8FF-3434-F0D8-7352C7C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10395" cy="1311128"/>
          </a:xfrm>
        </p:spPr>
        <p:txBody>
          <a:bodyPr/>
          <a:lstStyle/>
          <a:p>
            <a:r>
              <a:rPr lang="da-DK" dirty="0"/>
              <a:t>Behandling med </a:t>
            </a:r>
            <a:r>
              <a:rPr lang="da-DK" dirty="0" err="1"/>
              <a:t>Prednisolon</a:t>
            </a:r>
            <a:r>
              <a:rPr lang="da-DK" dirty="0"/>
              <a:t> - drøftelser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5">
            <a:extLst>
              <a:ext uri="{FF2B5EF4-FFF2-40B4-BE49-F238E27FC236}">
                <a16:creationId xmlns:a16="http://schemas.microsoft.com/office/drawing/2014/main" id="{1290CE29-C11D-8167-CD73-73DE62D9061B}"/>
              </a:ext>
            </a:extLst>
          </p:cNvPr>
          <p:cNvSpPr txBox="1">
            <a:spLocks/>
          </p:cNvSpPr>
          <p:nvPr/>
        </p:nvSpPr>
        <p:spPr>
          <a:xfrm>
            <a:off x="584063" y="1604177"/>
            <a:ext cx="8512312" cy="4653582"/>
          </a:xfrm>
          <a:prstGeom prst="rect">
            <a:avLst/>
          </a:prstGeom>
        </p:spPr>
        <p:txBody>
          <a:bodyPr vert="horz" wrap="square" lIns="91440" tIns="45720" rIns="91440" bIns="45720" numCol="1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Hvilken dosis starter I med?</a:t>
            </a:r>
          </a:p>
          <a:p>
            <a:r>
              <a:rPr lang="da-DK" dirty="0">
                <a:latin typeface="+mn-lt"/>
              </a:rPr>
              <a:t>Hvordan informerer I patienterne?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Om medicinsk behandling og bi- og følgevirkninger?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Hvis patienterne er bekymrede over opstart med </a:t>
            </a:r>
            <a:r>
              <a:rPr lang="da-DK" sz="1800" dirty="0" err="1">
                <a:latin typeface="+mn-lt"/>
              </a:rPr>
              <a:t>Prednisolon</a:t>
            </a:r>
            <a:r>
              <a:rPr lang="da-DK" sz="1800" dirty="0">
                <a:latin typeface="+mn-lt"/>
              </a:rPr>
              <a:t>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Anvender I konkret materiale?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tx1"/>
              </a:solidFill>
              <a:latin typeface="+mn-lt"/>
            </a:endParaRPr>
          </a:p>
          <a:p>
            <a:r>
              <a:rPr lang="da-DK" dirty="0">
                <a:latin typeface="+mn-lt"/>
              </a:rPr>
              <a:t>Sker aftrapning i henhold til vejledningen?</a:t>
            </a:r>
          </a:p>
          <a:p>
            <a:r>
              <a:rPr lang="da-DK" dirty="0">
                <a:latin typeface="+mn-lt"/>
              </a:rPr>
              <a:t>Hvad gør I med de patienter, som ikke kan trappes ned?</a:t>
            </a: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813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27DFE37-B8FF-3434-F0D8-7352C7C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93864" cy="1233022"/>
          </a:xfrm>
        </p:spPr>
        <p:txBody>
          <a:bodyPr/>
          <a:lstStyle/>
          <a:p>
            <a:r>
              <a:rPr lang="da-DK" dirty="0"/>
              <a:t>Komorbiditet v/behandling med </a:t>
            </a:r>
            <a:r>
              <a:rPr lang="da-DK" dirty="0" err="1"/>
              <a:t>Prednisolon</a:t>
            </a:r>
            <a:br>
              <a:rPr lang="da-DK" dirty="0"/>
            </a:br>
            <a:endParaRPr lang="da-DK" dirty="0"/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88038BD8-3149-4635-C490-54375487AFAE}"/>
              </a:ext>
            </a:extLst>
          </p:cNvPr>
          <p:cNvSpPr/>
          <p:nvPr/>
        </p:nvSpPr>
        <p:spPr>
          <a:xfrm>
            <a:off x="626922" y="1846975"/>
            <a:ext cx="4621305" cy="432816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a-DK" sz="2000" b="0" i="0" dirty="0">
                <a:solidFill>
                  <a:schemeClr val="bg1"/>
                </a:solidFill>
                <a:effectLst/>
              </a:rPr>
              <a:t> </a:t>
            </a:r>
          </a:p>
          <a:p>
            <a:pPr algn="l"/>
            <a:r>
              <a:rPr lang="da-DK" sz="2000" b="0" i="0" dirty="0">
                <a:solidFill>
                  <a:schemeClr val="bg1"/>
                </a:solidFill>
                <a:effectLst/>
              </a:rPr>
              <a:t>Anbefaling af undersøgelser inden opstart: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HbA1C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D-vitamin status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</a:rPr>
              <a:t>Dexa</a:t>
            </a:r>
            <a:r>
              <a:rPr lang="da-DK" sz="2000" dirty="0">
                <a:solidFill>
                  <a:schemeClr val="bg1"/>
                </a:solidFill>
              </a:rPr>
              <a:t>-scanning</a:t>
            </a:r>
          </a:p>
          <a:p>
            <a:pPr algn="l"/>
            <a:endParaRPr lang="da-DK" sz="2000" b="0" i="0" dirty="0">
              <a:solidFill>
                <a:schemeClr val="bg1"/>
              </a:solidFill>
              <a:effectLst/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Patienten starter kalk + D-vitamin behandling og </a:t>
            </a:r>
            <a:r>
              <a:rPr lang="da-DK" sz="2000" dirty="0" err="1">
                <a:solidFill>
                  <a:schemeClr val="bg1"/>
                </a:solidFill>
              </a:rPr>
              <a:t>Bisfosfonat</a:t>
            </a:r>
            <a:r>
              <a:rPr lang="da-DK" sz="2000" dirty="0">
                <a:solidFill>
                  <a:schemeClr val="bg1"/>
                </a:solidFill>
              </a:rPr>
              <a:t> behandling, hvis </a:t>
            </a:r>
            <a:r>
              <a:rPr lang="da-DK" sz="2000" dirty="0" err="1">
                <a:solidFill>
                  <a:schemeClr val="bg1"/>
                </a:solidFill>
              </a:rPr>
              <a:t>Dexa</a:t>
            </a:r>
            <a:r>
              <a:rPr lang="da-DK" sz="2000" dirty="0">
                <a:solidFill>
                  <a:schemeClr val="bg1"/>
                </a:solidFill>
              </a:rPr>
              <a:t>-resultatet tilsiger det</a:t>
            </a:r>
          </a:p>
          <a:p>
            <a:endParaRPr lang="da-DK" sz="1200" dirty="0">
              <a:solidFill>
                <a:schemeClr val="accent2"/>
              </a:solidFill>
            </a:endParaRPr>
          </a:p>
          <a:p>
            <a:r>
              <a:rPr lang="da-DK" sz="1200" dirty="0">
                <a:solidFill>
                  <a:schemeClr val="accent2"/>
                </a:solidFill>
              </a:rPr>
              <a:t>Kilde: National behandlingsvejledning: </a:t>
            </a:r>
            <a:r>
              <a:rPr lang="da-DK" sz="1200" dirty="0" err="1">
                <a:solidFill>
                  <a:schemeClr val="accent2"/>
                </a:solidFill>
              </a:rPr>
              <a:t>Kæmpecellearterit</a:t>
            </a:r>
            <a:r>
              <a:rPr lang="da-DK" sz="1200" dirty="0">
                <a:solidFill>
                  <a:schemeClr val="accent2"/>
                </a:solidFill>
              </a:rPr>
              <a:t> og </a:t>
            </a:r>
            <a:r>
              <a:rPr lang="da-DK" sz="1200" dirty="0" err="1">
                <a:solidFill>
                  <a:schemeClr val="accent2"/>
                </a:solidFill>
              </a:rPr>
              <a:t>polymyalgia</a:t>
            </a:r>
            <a:r>
              <a:rPr lang="da-DK" sz="1200" dirty="0">
                <a:solidFill>
                  <a:schemeClr val="accent2"/>
                </a:solidFill>
              </a:rPr>
              <a:t> </a:t>
            </a:r>
            <a:r>
              <a:rPr lang="da-DK" sz="1200" dirty="0" err="1">
                <a:solidFill>
                  <a:schemeClr val="accent2"/>
                </a:solidFill>
              </a:rPr>
              <a:t>reumatika</a:t>
            </a:r>
            <a:r>
              <a:rPr lang="da-DK" sz="1200" dirty="0">
                <a:solidFill>
                  <a:schemeClr val="accent2"/>
                </a:solidFill>
              </a:rPr>
              <a:t>, oktober 2023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3" name="Pladsholder til indhold 5">
            <a:extLst>
              <a:ext uri="{FF2B5EF4-FFF2-40B4-BE49-F238E27FC236}">
                <a16:creationId xmlns:a16="http://schemas.microsoft.com/office/drawing/2014/main" id="{56BBB5AF-D6CF-AF28-92FB-42B316A68377}"/>
              </a:ext>
            </a:extLst>
          </p:cNvPr>
          <p:cNvSpPr txBox="1">
            <a:spLocks/>
          </p:cNvSpPr>
          <p:nvPr/>
        </p:nvSpPr>
        <p:spPr>
          <a:xfrm>
            <a:off x="6096000" y="2404622"/>
            <a:ext cx="5460274" cy="497879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latin typeface="+mn-lt"/>
              </a:rPr>
              <a:t>Hvor mange % af jeres/klyngens patienter i </a:t>
            </a:r>
            <a:r>
              <a:rPr lang="da-DK" sz="1800" dirty="0" err="1">
                <a:latin typeface="+mn-lt"/>
              </a:rPr>
              <a:t>prednisolon</a:t>
            </a:r>
            <a:r>
              <a:rPr lang="da-DK" sz="1800" dirty="0">
                <a:latin typeface="+mn-lt"/>
              </a:rPr>
              <a:t>-behandling er informeret om at opstarte kalk og D-vitamin?</a:t>
            </a:r>
          </a:p>
          <a:p>
            <a:r>
              <a:rPr lang="da-DK" sz="1800" dirty="0">
                <a:latin typeface="+mn-lt"/>
              </a:rPr>
              <a:t>Hvordan informerer I dem konkret ift. følgevirkninger/bekymringer omkring behandling?</a:t>
            </a:r>
          </a:p>
          <a:p>
            <a:r>
              <a:rPr lang="da-DK" sz="1800" dirty="0">
                <a:latin typeface="+mn-lt"/>
              </a:rPr>
              <a:t>Hvad er jeres oplevelse af compliance?</a:t>
            </a:r>
          </a:p>
          <a:p>
            <a:r>
              <a:rPr lang="da-DK" sz="1800" dirty="0">
                <a:latin typeface="+mn-lt"/>
              </a:rPr>
              <a:t>Hvor mange % af jeres/klyngens patienter i </a:t>
            </a:r>
            <a:r>
              <a:rPr lang="da-DK" sz="1800" dirty="0" err="1">
                <a:latin typeface="+mn-lt"/>
              </a:rPr>
              <a:t>prednisolon</a:t>
            </a:r>
            <a:r>
              <a:rPr lang="da-DK" sz="1800" dirty="0">
                <a:latin typeface="+mn-lt"/>
              </a:rPr>
              <a:t>-behandling er opfordret til at få tjekket BT og BS? </a:t>
            </a:r>
          </a:p>
          <a:p>
            <a:r>
              <a:rPr lang="da-DK" sz="1800" dirty="0">
                <a:latin typeface="+mn-lt"/>
              </a:rPr>
              <a:t>Hvordan sikrer I kontrol af blodsukker? Tager I eller egen læge BS?</a:t>
            </a:r>
          </a:p>
          <a:p>
            <a:r>
              <a:rPr lang="da-DK" sz="1800" dirty="0">
                <a:latin typeface="+mn-lt"/>
              </a:rPr>
              <a:t>Hvor mange % af jeres/klyngens patienter i </a:t>
            </a:r>
            <a:r>
              <a:rPr lang="da-DK" sz="1800" dirty="0" err="1">
                <a:latin typeface="+mn-lt"/>
              </a:rPr>
              <a:t>prednisolon</a:t>
            </a:r>
            <a:r>
              <a:rPr lang="da-DK" sz="1800" dirty="0">
                <a:latin typeface="+mn-lt"/>
              </a:rPr>
              <a:t>-behandling har fået udført DEXA-scanning?</a:t>
            </a:r>
          </a:p>
          <a:p>
            <a:endParaRPr lang="da-DK" sz="1800" dirty="0">
              <a:latin typeface="+mn-lt"/>
            </a:endParaRP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15400EEA-786D-A9EC-1D50-494C9651CD7C}"/>
              </a:ext>
            </a:extLst>
          </p:cNvPr>
          <p:cNvSpPr txBox="1">
            <a:spLocks/>
          </p:cNvSpPr>
          <p:nvPr/>
        </p:nvSpPr>
        <p:spPr>
          <a:xfrm>
            <a:off x="6047526" y="1912437"/>
            <a:ext cx="5646932" cy="397032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200" b="1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Drøftelser med inddragelse af data fra Sentinel </a:t>
            </a:r>
          </a:p>
        </p:txBody>
      </p:sp>
    </p:spTree>
    <p:extLst>
      <p:ext uri="{BB962C8B-B14F-4D97-AF65-F5344CB8AC3E}">
        <p14:creationId xmlns:p14="http://schemas.microsoft.com/office/powerpoint/2010/main" val="78578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EE988E0-95FE-C76A-9249-56DC00BFB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77" y="1736823"/>
            <a:ext cx="11213487" cy="1585049"/>
          </a:xfrm>
        </p:spPr>
        <p:txBody>
          <a:bodyPr/>
          <a:lstStyle/>
          <a:p>
            <a:r>
              <a:rPr lang="da-DK" dirty="0"/>
              <a:t>Hvor mange i klyngen bruger </a:t>
            </a:r>
            <a:r>
              <a:rPr lang="da-DK" dirty="0" err="1"/>
              <a:t>Methotrexat</a:t>
            </a:r>
            <a:r>
              <a:rPr lang="da-DK" dirty="0"/>
              <a:t>?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/>
              <a:t>Hvordan håndterer i patientsikkerheden?</a:t>
            </a:r>
          </a:p>
          <a:p>
            <a:r>
              <a:rPr lang="da-DK" dirty="0"/>
              <a:t>Erfaringer i klinikken - fordele/ulemper?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A6BB8F-A968-2E2A-D34A-AC57ED98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9743738" cy="701731"/>
          </a:xfrm>
        </p:spPr>
        <p:txBody>
          <a:bodyPr/>
          <a:lstStyle/>
          <a:p>
            <a:r>
              <a:rPr lang="da-DK" dirty="0"/>
              <a:t>Behandling med </a:t>
            </a:r>
            <a:r>
              <a:rPr lang="da-DK" dirty="0" err="1"/>
              <a:t>Methotrexat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815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E28DFE8-2A51-A113-1AE3-671ECF46A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664396"/>
            <a:ext cx="11213487" cy="5290679"/>
          </a:xfrm>
        </p:spPr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Er der emner, I skal følge op på?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Hvem gør hvad? Til hvornår?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Hvordan formidles svaret til hele klyngen?</a:t>
            </a:r>
          </a:p>
          <a:p>
            <a:pPr lvl="1"/>
            <a:endParaRPr lang="da-DK" dirty="0">
              <a:solidFill>
                <a:prstClr val="black"/>
              </a:solidFill>
            </a:endParaRPr>
          </a:p>
          <a:p>
            <a:r>
              <a:rPr lang="da-DK" dirty="0">
                <a:solidFill>
                  <a:prstClr val="black"/>
                </a:solidFill>
              </a:rPr>
              <a:t>Er der noget, du skal gøre hjemme i egen klinik?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Vil du forsætte med at samle data? Hvordan kan du bruge kvalitetsrapporten i din egen kvalitet?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Hvornår gør du det?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Involverer det personalet?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Hvordan vil du følge op på evt. ændringer?</a:t>
            </a:r>
            <a:br>
              <a:rPr lang="da-DK" dirty="0">
                <a:solidFill>
                  <a:prstClr val="black"/>
                </a:solidFill>
              </a:rPr>
            </a:br>
            <a:endParaRPr lang="da-DK" dirty="0">
              <a:solidFill>
                <a:prstClr val="black"/>
              </a:solidFill>
            </a:endParaRPr>
          </a:p>
          <a:p>
            <a:r>
              <a:rPr lang="da-DK" dirty="0">
                <a:solidFill>
                  <a:prstClr val="black"/>
                </a:solidFill>
              </a:rPr>
              <a:t>Skal vi drøfte dette emne i klyngen igen?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Skal vi alle fortsætte med dataindsamlingen?</a:t>
            </a:r>
            <a:br>
              <a:rPr lang="da-DK" dirty="0">
                <a:solidFill>
                  <a:prstClr val="black"/>
                </a:solidFill>
              </a:rPr>
            </a:br>
            <a:endParaRPr lang="da-DK" dirty="0">
              <a:solidFill>
                <a:prstClr val="black"/>
              </a:solidFill>
            </a:endParaRPr>
          </a:p>
          <a:p>
            <a:r>
              <a:rPr lang="da-DK" dirty="0">
                <a:solidFill>
                  <a:prstClr val="black"/>
                </a:solidFill>
              </a:rPr>
              <a:t>Er der feedback på klyngepakken, som vi kan give til eKVIS på </a:t>
            </a:r>
            <a:r>
              <a:rPr lang="da-DK" dirty="0">
                <a:solidFill>
                  <a:prstClr val="black"/>
                </a:solidFill>
                <a:hlinkClick r:id="rId2"/>
              </a:rPr>
              <a:t>ekvis@dadl.dk</a:t>
            </a:r>
            <a:r>
              <a:rPr lang="da-DK" dirty="0">
                <a:solidFill>
                  <a:prstClr val="black"/>
                </a:solidFill>
              </a:rPr>
              <a:t> ?</a:t>
            </a:r>
          </a:p>
          <a:p>
            <a:pPr marL="457200" lvl="1" indent="0"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a-DK" dirty="0">
              <a:solidFill>
                <a:prstClr val="black"/>
              </a:solidFill>
            </a:endParaRP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405052-9AC1-66BF-CA9B-4B6EEEBF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1527189676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6479</TotalTime>
  <Words>828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Calibri</vt:lpstr>
      <vt:lpstr>Albert Sans Medium</vt:lpstr>
      <vt:lpstr>Wingdings</vt:lpstr>
      <vt:lpstr>Albert Sans SemiBold</vt:lpstr>
      <vt:lpstr>eKvis</vt:lpstr>
      <vt:lpstr>Polymyalgi </vt:lpstr>
      <vt:lpstr>Formål</vt:lpstr>
      <vt:lpstr>Visitation </vt:lpstr>
      <vt:lpstr>Udredning via diagnostiske test </vt:lpstr>
      <vt:lpstr>Behandling med Prednisolon - fakta </vt:lpstr>
      <vt:lpstr>Behandling med Prednisolon - drøftelser </vt:lpstr>
      <vt:lpstr>Komorbiditet v/behandling med Prednisolon </vt:lpstr>
      <vt:lpstr>Behandling med Methotrexat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Charlotte Ranzau Dall</cp:lastModifiedBy>
  <cp:revision>315</cp:revision>
  <cp:lastPrinted>2024-07-03T08:28:31Z</cp:lastPrinted>
  <dcterms:created xsi:type="dcterms:W3CDTF">2023-07-04T06:57:44Z</dcterms:created>
  <dcterms:modified xsi:type="dcterms:W3CDTF">2024-09-06T08:47:36Z</dcterms:modified>
</cp:coreProperties>
</file>