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19"/>
  </p:notesMasterIdLst>
  <p:sldIdLst>
    <p:sldId id="345" r:id="rId2"/>
    <p:sldId id="259" r:id="rId3"/>
    <p:sldId id="2445" r:id="rId4"/>
    <p:sldId id="383" r:id="rId5"/>
    <p:sldId id="2444" r:id="rId6"/>
    <p:sldId id="2460" r:id="rId7"/>
    <p:sldId id="2488" r:id="rId8"/>
    <p:sldId id="2468" r:id="rId9"/>
    <p:sldId id="2479" r:id="rId10"/>
    <p:sldId id="2481" r:id="rId11"/>
    <p:sldId id="2473" r:id="rId12"/>
    <p:sldId id="2475" r:id="rId13"/>
    <p:sldId id="2478" r:id="rId14"/>
    <p:sldId id="2441" r:id="rId15"/>
    <p:sldId id="2446" r:id="rId16"/>
    <p:sldId id="2454" r:id="rId17"/>
    <p:sldId id="2476" r:id="rId18"/>
  </p:sldIdLst>
  <p:sldSz cx="12192000" cy="6858000"/>
  <p:notesSz cx="6858000" cy="9144000"/>
  <p:embeddedFontLst>
    <p:embeddedFont>
      <p:font typeface="Albert Sans Medium" pitchFamily="2" charset="0"/>
      <p:regular r:id="rId20"/>
      <p:italic r:id="rId21"/>
    </p:embeddedFont>
    <p:embeddedFont>
      <p:font typeface="Albert Sans SemiBold" pitchFamily="2" charset="0"/>
      <p:regular r:id="rId22"/>
      <p:bold r:id="rId23"/>
      <p:italic r:id="rId24"/>
      <p:boldItalic r:id="rId25"/>
    </p:embeddedFont>
    <p:embeddedFont>
      <p:font typeface="Barlow" panose="00000500000000000000" pitchFamily="2" charset="0"/>
      <p:regular r:id="rId26"/>
      <p:bold r:id="rId27"/>
      <p:italic r:id="rId28"/>
      <p:boldItalic r:id="rId2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3"/>
    <p:restoredTop sz="96810"/>
  </p:normalViewPr>
  <p:slideViewPr>
    <p:cSldViewPr snapToGrid="0">
      <p:cViewPr varScale="1">
        <p:scale>
          <a:sx n="104" d="100"/>
          <a:sy n="104" d="100"/>
        </p:scale>
        <p:origin x="116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45FBE-94E4-4728-979E-3DB2647F785A}" type="datetimeFigureOut">
              <a:rPr lang="da-DK" smtClean="0"/>
              <a:t>10-03-2025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E714C-E829-4ACA-AB9A-FB5F72241598}" type="slidenum">
              <a:rPr lang="da-DK" smtClean="0"/>
              <a:t>‹nr.›</a:t>
            </a:fld>
            <a:endParaRPr lang="da-DK"/>
          </a:p>
        </p:txBody>
      </p:sp>
    </p:spTree>
    <p:extLst>
      <p:ext uri="{BB962C8B-B14F-4D97-AF65-F5344CB8AC3E}">
        <p14:creationId xmlns:p14="http://schemas.microsoft.com/office/powerpoint/2010/main" val="292604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E3053CC0-3B01-F1F7-F2E4-66D03A824442}"/>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16" name="Picture Placeholder 5">
            <a:extLst>
              <a:ext uri="{FF2B5EF4-FFF2-40B4-BE49-F238E27FC236}">
                <a16:creationId xmlns:a16="http://schemas.microsoft.com/office/drawing/2014/main" id="{0BD3937B-6863-8784-577D-C0E87E3EDC5E}"/>
              </a:ext>
            </a:extLst>
          </p:cNvPr>
          <p:cNvSpPr>
            <a:spLocks noGrp="1"/>
          </p:cNvSpPr>
          <p:nvPr>
            <p:ph type="pic" sz="quarter" idx="10" hasCustomPrompt="1"/>
          </p:nvPr>
        </p:nvSpPr>
        <p:spPr>
          <a:xfrm>
            <a:off x="0"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2" name="Titel 1">
            <a:extLst>
              <a:ext uri="{FF2B5EF4-FFF2-40B4-BE49-F238E27FC236}">
                <a16:creationId xmlns:a16="http://schemas.microsoft.com/office/drawing/2014/main" id="{6AF85143-C406-F089-83F0-4319E0A55AFB}"/>
              </a:ext>
            </a:extLst>
          </p:cNvPr>
          <p:cNvSpPr>
            <a:spLocks noGrp="1"/>
          </p:cNvSpPr>
          <p:nvPr>
            <p:ph type="title" hasCustomPrompt="1"/>
          </p:nvPr>
        </p:nvSpPr>
        <p:spPr>
          <a:xfrm>
            <a:off x="497542" y="2194468"/>
            <a:ext cx="7603630" cy="1776585"/>
          </a:xfrm>
        </p:spPr>
        <p:txBody>
          <a:bodyPr anchor="b">
            <a:spAutoFit/>
          </a:bodyPr>
          <a:lstStyle>
            <a:lvl1pPr>
              <a:lnSpc>
                <a:spcPct val="90000"/>
              </a:lnSpc>
              <a:defRPr lang="da-DK" sz="6000" b="1" i="0" dirty="0">
                <a:solidFill>
                  <a:schemeClr val="bg1"/>
                </a:solidFill>
                <a:latin typeface="+mn-lt"/>
              </a:defRPr>
            </a:lvl1pPr>
          </a:lstStyle>
          <a:p>
            <a:r>
              <a:rPr lang="da-DK" dirty="0"/>
              <a:t>Præsentations titel skrives her </a:t>
            </a:r>
          </a:p>
        </p:txBody>
      </p:sp>
      <p:sp>
        <p:nvSpPr>
          <p:cNvPr id="13" name="Pladsholder til tekst 12">
            <a:extLst>
              <a:ext uri="{FF2B5EF4-FFF2-40B4-BE49-F238E27FC236}">
                <a16:creationId xmlns:a16="http://schemas.microsoft.com/office/drawing/2014/main" id="{8031C8DF-FE8E-3248-D96A-FC9E59A58553}"/>
              </a:ext>
            </a:extLst>
          </p:cNvPr>
          <p:cNvSpPr>
            <a:spLocks noGrp="1"/>
          </p:cNvSpPr>
          <p:nvPr>
            <p:ph type="body" sz="quarter" idx="12" hasCustomPrompt="1"/>
          </p:nvPr>
        </p:nvSpPr>
        <p:spPr>
          <a:xfrm>
            <a:off x="497542" y="4274957"/>
            <a:ext cx="7044775" cy="258532"/>
          </a:xfrm>
        </p:spPr>
        <p:txBody>
          <a:bodyPr anchor="b">
            <a:spAutoFit/>
          </a:bodyPr>
          <a:lstStyle>
            <a:lvl1pPr marL="0" indent="0">
              <a:buNone/>
              <a:defRPr sz="1200" b="0" i="0">
                <a:solidFill>
                  <a:schemeClr val="bg1"/>
                </a:solidFill>
                <a:latin typeface="Albert Sans Medium" pitchFamily="2" charset="77"/>
              </a:defRPr>
            </a:lvl1pPr>
          </a:lstStyle>
          <a:p>
            <a:pPr lvl="0"/>
            <a:r>
              <a:rPr lang="da-DK" dirty="0"/>
              <a:t>Subtitel (Projekt/speciale …)</a:t>
            </a:r>
          </a:p>
        </p:txBody>
      </p:sp>
      <p:pic>
        <p:nvPicPr>
          <p:cNvPr id="18" name="Billede 17" descr="Et billede, der indeholder logo, hvid, Grafik&#10;&#10;Automatisk genereret beskrivelse">
            <a:extLst>
              <a:ext uri="{FF2B5EF4-FFF2-40B4-BE49-F238E27FC236}">
                <a16:creationId xmlns:a16="http://schemas.microsoft.com/office/drawing/2014/main" id="{337FB04E-8636-2A85-AD01-C53ADF44B0F6}"/>
              </a:ext>
            </a:extLst>
          </p:cNvPr>
          <p:cNvPicPr>
            <a:picLocks noChangeAspect="1"/>
          </p:cNvPicPr>
          <p:nvPr userDrawn="1"/>
        </p:nvPicPr>
        <p:blipFill>
          <a:blip r:embed="rId2"/>
          <a:stretch>
            <a:fillRect/>
          </a:stretch>
        </p:blipFill>
        <p:spPr>
          <a:xfrm>
            <a:off x="-8816" y="4274957"/>
            <a:ext cx="12200816" cy="2605245"/>
          </a:xfrm>
          <a:prstGeom prst="rect">
            <a:avLst/>
          </a:prstGeom>
        </p:spPr>
      </p:pic>
      <p:pic>
        <p:nvPicPr>
          <p:cNvPr id="6" name="Billede 5" descr="Et billede, der indeholder Font/skrifttype, Grafik, logo, grafisk design&#10;&#10;Automatisk genereret beskrivelse">
            <a:extLst>
              <a:ext uri="{FF2B5EF4-FFF2-40B4-BE49-F238E27FC236}">
                <a16:creationId xmlns:a16="http://schemas.microsoft.com/office/drawing/2014/main" id="{3A83234B-F7E4-9140-4806-D57A2FA15A2E}"/>
              </a:ext>
            </a:extLst>
          </p:cNvPr>
          <p:cNvPicPr>
            <a:picLocks noChangeAspect="1"/>
          </p:cNvPicPr>
          <p:nvPr userDrawn="1"/>
        </p:nvPicPr>
        <p:blipFill>
          <a:blip r:embed="rId3"/>
          <a:stretch>
            <a:fillRect/>
          </a:stretch>
        </p:blipFill>
        <p:spPr>
          <a:xfrm>
            <a:off x="10363199" y="5820372"/>
            <a:ext cx="1283357" cy="535978"/>
          </a:xfrm>
          <a:prstGeom prst="rect">
            <a:avLst/>
          </a:prstGeom>
        </p:spPr>
      </p:pic>
      <p:sp>
        <p:nvSpPr>
          <p:cNvPr id="5" name="Pladsholder til tekst 4">
            <a:extLst>
              <a:ext uri="{FF2B5EF4-FFF2-40B4-BE49-F238E27FC236}">
                <a16:creationId xmlns:a16="http://schemas.microsoft.com/office/drawing/2014/main" id="{3E7555B9-C164-9D03-C159-FF57755D7329}"/>
              </a:ext>
            </a:extLst>
          </p:cNvPr>
          <p:cNvSpPr>
            <a:spLocks noGrp="1"/>
          </p:cNvSpPr>
          <p:nvPr>
            <p:ph type="body" sz="quarter" idx="13" hasCustomPrompt="1"/>
          </p:nvPr>
        </p:nvSpPr>
        <p:spPr>
          <a:xfrm>
            <a:off x="8717280" y="463550"/>
            <a:ext cx="3010382" cy="261610"/>
          </a:xfrm>
        </p:spPr>
        <p:txBody>
          <a:bodyPr>
            <a:normAutofit/>
          </a:bodyPr>
          <a:lstStyle>
            <a:lvl1pPr marL="0" indent="0" algn="r">
              <a:buFontTx/>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ENHEDEN FOR KVALITET I SPECIALLÆGEPRAKSIS</a:t>
            </a:r>
          </a:p>
        </p:txBody>
      </p:sp>
    </p:spTree>
    <p:extLst>
      <p:ext uri="{BB962C8B-B14F-4D97-AF65-F5344CB8AC3E}">
        <p14:creationId xmlns:p14="http://schemas.microsoft.com/office/powerpoint/2010/main" val="234851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g (halv) + tekst">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6430618" y="2421036"/>
            <a:ext cx="5314110"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5648728" cy="59874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5" name="Pladsholder til tekst 4">
            <a:extLst>
              <a:ext uri="{FF2B5EF4-FFF2-40B4-BE49-F238E27FC236}">
                <a16:creationId xmlns:a16="http://schemas.microsoft.com/office/drawing/2014/main" id="{528C9C7F-90C8-B186-C733-7F539E0B3C96}"/>
              </a:ext>
            </a:extLst>
          </p:cNvPr>
          <p:cNvSpPr>
            <a:spLocks noGrp="1"/>
          </p:cNvSpPr>
          <p:nvPr>
            <p:ph type="body" sz="quarter" idx="11" hasCustomPrompt="1"/>
          </p:nvPr>
        </p:nvSpPr>
        <p:spPr>
          <a:xfrm>
            <a:off x="6430617" y="1410152"/>
            <a:ext cx="5314109" cy="867930"/>
          </a:xfrm>
        </p:spPr>
        <p:txBody>
          <a:bodyPr anchor="b">
            <a:spAutoFit/>
          </a:bodyPr>
          <a:lstStyle>
            <a:lvl1pPr marL="0" indent="0">
              <a:buNone/>
              <a:defRPr sz="3200" b="1" i="0">
                <a:latin typeface="+mn-lt"/>
              </a:defRPr>
            </a:lvl1pPr>
          </a:lstStyle>
          <a:p>
            <a:r>
              <a:rPr lang="da-DK" sz="2800" dirty="0"/>
              <a:t>Klik for at redigere titeltypografien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66847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g (2/3) + tekst">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Pladsholder til tekst 3">
            <a:extLst>
              <a:ext uri="{FF2B5EF4-FFF2-40B4-BE49-F238E27FC236}">
                <a16:creationId xmlns:a16="http://schemas.microsoft.com/office/drawing/2014/main" id="{CCBAFA59-4140-F6D5-369D-17EEDBC731CA}"/>
              </a:ext>
            </a:extLst>
          </p:cNvPr>
          <p:cNvSpPr>
            <a:spLocks noGrp="1"/>
          </p:cNvSpPr>
          <p:nvPr>
            <p:ph type="body" sz="half" idx="2"/>
          </p:nvPr>
        </p:nvSpPr>
        <p:spPr>
          <a:xfrm>
            <a:off x="9305364" y="2421036"/>
            <a:ext cx="2439363" cy="1015663"/>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4" name="Pladsholder til tekst 4">
            <a:extLst>
              <a:ext uri="{FF2B5EF4-FFF2-40B4-BE49-F238E27FC236}">
                <a16:creationId xmlns:a16="http://schemas.microsoft.com/office/drawing/2014/main" id="{DFA55EB5-F601-CAF7-2F68-0168B2D5AC8A}"/>
              </a:ext>
            </a:extLst>
          </p:cNvPr>
          <p:cNvSpPr>
            <a:spLocks noGrp="1"/>
          </p:cNvSpPr>
          <p:nvPr>
            <p:ph type="body" sz="quarter" idx="11" hasCustomPrompt="1"/>
          </p:nvPr>
        </p:nvSpPr>
        <p:spPr>
          <a:xfrm>
            <a:off x="9305363" y="1797951"/>
            <a:ext cx="2439363" cy="480131"/>
          </a:xfrm>
        </p:spPr>
        <p:txBody>
          <a:bodyPr anchor="b">
            <a:spAutoFit/>
          </a:bodyPr>
          <a:lstStyle>
            <a:lvl1pPr marL="0" indent="0">
              <a:buNone/>
              <a:defRPr sz="3200" b="1" i="0">
                <a:latin typeface="+mn-lt"/>
              </a:defRPr>
            </a:lvl1pPr>
          </a:lstStyle>
          <a:p>
            <a:r>
              <a:rPr lang="da-DK" sz="2800" dirty="0"/>
              <a:t>Overskrift</a:t>
            </a:r>
          </a:p>
        </p:txBody>
      </p:sp>
    </p:spTree>
    <p:extLst>
      <p:ext uri="{BB962C8B-B14F-4D97-AF65-F5344CB8AC3E}">
        <p14:creationId xmlns:p14="http://schemas.microsoft.com/office/powerpoint/2010/main" val="361651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 2 img">
    <p:bg>
      <p:bgPr>
        <a:solidFill>
          <a:schemeClr val="bg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79242" y="4633104"/>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5BEC729-A0E1-55B7-73AE-7069C7A4B459}"/>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2" name="Titel 1">
            <a:extLst>
              <a:ext uri="{FF2B5EF4-FFF2-40B4-BE49-F238E27FC236}">
                <a16:creationId xmlns:a16="http://schemas.microsoft.com/office/drawing/2014/main" id="{7A383444-AC37-55DF-C8AE-95A87EC18663}"/>
              </a:ext>
            </a:extLst>
          </p:cNvPr>
          <p:cNvSpPr>
            <a:spLocks noGrp="1"/>
          </p:cNvSpPr>
          <p:nvPr>
            <p:ph type="title" hasCustomPrompt="1"/>
          </p:nvPr>
        </p:nvSpPr>
        <p:spPr>
          <a:xfrm>
            <a:off x="497542" y="682865"/>
            <a:ext cx="11250336" cy="948712"/>
          </a:xfrm>
        </p:spPr>
        <p:txBody>
          <a:bodyPr anchor="t"/>
          <a:lstStyle/>
          <a:p>
            <a:r>
              <a:rPr lang="da-DK" dirty="0"/>
              <a:t>Klik for at redigere overskrift</a:t>
            </a:r>
          </a:p>
        </p:txBody>
      </p:sp>
      <p:sp>
        <p:nvSpPr>
          <p:cNvPr id="6" name="Pladsholder til billede 20">
            <a:extLst>
              <a:ext uri="{FF2B5EF4-FFF2-40B4-BE49-F238E27FC236}">
                <a16:creationId xmlns:a16="http://schemas.microsoft.com/office/drawing/2014/main" id="{98DC2D07-A72D-CF1E-A840-B0AAF446FFFF}"/>
              </a:ext>
            </a:extLst>
          </p:cNvPr>
          <p:cNvSpPr>
            <a:spLocks noGrp="1"/>
          </p:cNvSpPr>
          <p:nvPr>
            <p:ph type="pic" sz="quarter" idx="11" hasCustomPrompt="1"/>
          </p:nvPr>
        </p:nvSpPr>
        <p:spPr>
          <a:xfrm>
            <a:off x="6266328"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billede 20">
            <a:extLst>
              <a:ext uri="{FF2B5EF4-FFF2-40B4-BE49-F238E27FC236}">
                <a16:creationId xmlns:a16="http://schemas.microsoft.com/office/drawing/2014/main" id="{9E3774E3-458D-2365-E316-A4F9052C2A24}"/>
              </a:ext>
            </a:extLst>
          </p:cNvPr>
          <p:cNvSpPr>
            <a:spLocks noGrp="1"/>
          </p:cNvSpPr>
          <p:nvPr>
            <p:ph type="pic" sz="quarter" idx="12" hasCustomPrompt="1"/>
          </p:nvPr>
        </p:nvSpPr>
        <p:spPr>
          <a:xfrm>
            <a:off x="479242" y="1631577"/>
            <a:ext cx="5486401" cy="2806807"/>
          </a:xfrm>
          <a:prstGeom prst="roundRect">
            <a:avLst>
              <a:gd name="adj" fmla="val 3609"/>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9" name="Pladsholder til tekst 3">
            <a:extLst>
              <a:ext uri="{FF2B5EF4-FFF2-40B4-BE49-F238E27FC236}">
                <a16:creationId xmlns:a16="http://schemas.microsoft.com/office/drawing/2014/main" id="{9E45CC3D-5FFD-F36B-D3A3-DAF36BD9E8B9}"/>
              </a:ext>
            </a:extLst>
          </p:cNvPr>
          <p:cNvSpPr>
            <a:spLocks noGrp="1"/>
          </p:cNvSpPr>
          <p:nvPr>
            <p:ph type="body" sz="half" idx="13"/>
          </p:nvPr>
        </p:nvSpPr>
        <p:spPr>
          <a:xfrm>
            <a:off x="6266328" y="4633103"/>
            <a:ext cx="5486401" cy="707886"/>
          </a:xfrm>
          <a:prstGeom prst="rect">
            <a:avLst/>
          </a:prstGeom>
        </p:spPr>
        <p:txBody>
          <a:bodyPr>
            <a:sp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Tree>
    <p:extLst>
      <p:ext uri="{BB962C8B-B14F-4D97-AF65-F5344CB8AC3E}">
        <p14:creationId xmlns:p14="http://schemas.microsoft.com/office/powerpoint/2010/main" val="85394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g + tekstboks">
    <p:bg>
      <p:bgPr>
        <a:solidFill>
          <a:schemeClr val="bg2"/>
        </a:solidFill>
        <a:effectLst/>
      </p:bgPr>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8562504" cy="5987407"/>
          </a:xfrm>
          <a:prstGeom prst="roundRect">
            <a:avLst>
              <a:gd name="adj" fmla="val 3518"/>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6">
            <a:extLst>
              <a:ext uri="{FF2B5EF4-FFF2-40B4-BE49-F238E27FC236}">
                <a16:creationId xmlns:a16="http://schemas.microsoft.com/office/drawing/2014/main" id="{41ED28DB-B1F8-928B-74EB-529C47E84E21}"/>
              </a:ext>
            </a:extLst>
          </p:cNvPr>
          <p:cNvSpPr>
            <a:spLocks noGrp="1" noChangeAspect="1"/>
          </p:cNvSpPr>
          <p:nvPr>
            <p:ph type="body" sz="quarter" idx="11" hasCustomPrompt="1"/>
          </p:nvPr>
        </p:nvSpPr>
        <p:spPr>
          <a:xfrm>
            <a:off x="8148617" y="3951897"/>
            <a:ext cx="3600000" cy="1857277"/>
          </a:xfrm>
          <a:prstGeom prst="roundRect">
            <a:avLst>
              <a:gd name="adj" fmla="val 10358"/>
            </a:avLst>
          </a:prstGeom>
          <a:solidFill>
            <a:schemeClr val="accent4"/>
          </a:solidFill>
        </p:spPr>
        <p:txBody>
          <a:bodyPr vert="horz" lIns="324000" tIns="251999" rIns="324000" bIns="251999" anchor="b" anchorCtr="0">
            <a:spAutoFit/>
          </a:bodyPr>
          <a:lstStyle>
            <a:lvl1pPr marL="0" indent="0" algn="l">
              <a:buNone/>
              <a:defRPr sz="1800">
                <a:solidFill>
                  <a:schemeClr val="bg1"/>
                </a:solidFill>
              </a:defRPr>
            </a:lvl1pPr>
            <a:lvl2pPr marL="457200" indent="0" algn="l">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1"/>
            <a:r>
              <a:rPr lang="da-DK" dirty="0"/>
              <a:t>Klik for at redigere teksten i masteren. Højden på boksen tilpasser sig alt efter tekstmængde.</a:t>
            </a:r>
          </a:p>
        </p:txBody>
      </p:sp>
      <p:pic>
        <p:nvPicPr>
          <p:cNvPr id="3" name="Billede 2" descr="Et billede, der indeholder Font/skrifttype, Grafik, logo, grafisk design&#10;&#10;Automatisk genereret beskrivelse">
            <a:extLst>
              <a:ext uri="{FF2B5EF4-FFF2-40B4-BE49-F238E27FC236}">
                <a16:creationId xmlns:a16="http://schemas.microsoft.com/office/drawing/2014/main" id="{68094D53-9026-F40F-49DC-163079AD459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97613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g + tekst under">
    <p:bg>
      <p:bgPr>
        <a:solidFill>
          <a:schemeClr val="accent2"/>
        </a:solidFill>
        <a:effectLst/>
      </p:bgPr>
    </p:bg>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770E2F47-F969-64AB-518C-994C5CB10BDB}"/>
              </a:ext>
            </a:extLst>
          </p:cNvPr>
          <p:cNvSpPr>
            <a:spLocks noGrp="1"/>
          </p:cNvSpPr>
          <p:nvPr>
            <p:ph type="body" sz="half" idx="2"/>
          </p:nvPr>
        </p:nvSpPr>
        <p:spPr>
          <a:xfrm>
            <a:off x="483132" y="4483207"/>
            <a:ext cx="7558210" cy="313932"/>
          </a:xfrm>
          <a:prstGeom prst="rect">
            <a:avLst/>
          </a:prstGeom>
        </p:spPr>
        <p:txBody>
          <a:bodyPr>
            <a:sp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21" name="Pladsholder til billede 20">
            <a:extLst>
              <a:ext uri="{FF2B5EF4-FFF2-40B4-BE49-F238E27FC236}">
                <a16:creationId xmlns:a16="http://schemas.microsoft.com/office/drawing/2014/main" id="{86572AA9-42F5-1DC5-6F6E-996CC557114A}"/>
              </a:ext>
            </a:extLst>
          </p:cNvPr>
          <p:cNvSpPr>
            <a:spLocks noGrp="1"/>
          </p:cNvSpPr>
          <p:nvPr>
            <p:ph type="pic" sz="quarter" idx="10" hasCustomPrompt="1"/>
          </p:nvPr>
        </p:nvSpPr>
        <p:spPr>
          <a:xfrm>
            <a:off x="483132" y="477000"/>
            <a:ext cx="7558209" cy="331268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6" name="Pladsholder til billede 20">
            <a:extLst>
              <a:ext uri="{FF2B5EF4-FFF2-40B4-BE49-F238E27FC236}">
                <a16:creationId xmlns:a16="http://schemas.microsoft.com/office/drawing/2014/main" id="{6C6AA92C-4F7D-05BE-FAF2-D98A7260FC72}"/>
              </a:ext>
            </a:extLst>
          </p:cNvPr>
          <p:cNvSpPr>
            <a:spLocks noGrp="1"/>
          </p:cNvSpPr>
          <p:nvPr>
            <p:ph type="pic" sz="quarter" idx="12" hasCustomPrompt="1"/>
          </p:nvPr>
        </p:nvSpPr>
        <p:spPr>
          <a:xfrm>
            <a:off x="8342055" y="477000"/>
            <a:ext cx="3366179" cy="1951240"/>
          </a:xfrm>
          <a:prstGeom prst="roundRect">
            <a:avLst>
              <a:gd name="adj" fmla="val 4517"/>
            </a:avLst>
          </a:prstGeom>
          <a:solidFill>
            <a:schemeClr val="bg1"/>
          </a:solidFill>
        </p:spPr>
        <p:txBody>
          <a:bodyPr anchor="ctr">
            <a:normAutofit/>
          </a:bodyPr>
          <a:lstStyle>
            <a:lvl1pPr marL="0" indent="0" algn="ctr">
              <a:buNone/>
              <a:defRPr sz="1500"/>
            </a:lvl1pPr>
          </a:lstStyle>
          <a:p>
            <a:r>
              <a:rPr lang="da-DK" dirty="0"/>
              <a:t>Indsæt billede</a:t>
            </a:r>
          </a:p>
        </p:txBody>
      </p:sp>
      <p:sp>
        <p:nvSpPr>
          <p:cNvPr id="7" name="Pladsholder til tekst 3">
            <a:extLst>
              <a:ext uri="{FF2B5EF4-FFF2-40B4-BE49-F238E27FC236}">
                <a16:creationId xmlns:a16="http://schemas.microsoft.com/office/drawing/2014/main" id="{67D6278C-6F9B-9275-94FD-8159F8DD9230}"/>
              </a:ext>
            </a:extLst>
          </p:cNvPr>
          <p:cNvSpPr>
            <a:spLocks noGrp="1"/>
          </p:cNvSpPr>
          <p:nvPr>
            <p:ph type="body" sz="half" idx="13"/>
          </p:nvPr>
        </p:nvSpPr>
        <p:spPr>
          <a:xfrm>
            <a:off x="8342057" y="3467983"/>
            <a:ext cx="3366178" cy="584775"/>
          </a:xfrm>
          <a:prstGeom prst="rect">
            <a:avLst/>
          </a:prstGeom>
        </p:spPr>
        <p:txBody>
          <a:bodyPr>
            <a:spAutoFit/>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890B0BFD-C04D-F02A-50AC-C873E530BC72}"/>
              </a:ext>
            </a:extLst>
          </p:cNvPr>
          <p:cNvSpPr>
            <a:spLocks noGrp="1"/>
          </p:cNvSpPr>
          <p:nvPr>
            <p:ph type="body" sz="quarter" idx="14"/>
          </p:nvPr>
        </p:nvSpPr>
        <p:spPr>
          <a:xfrm>
            <a:off x="483132" y="4112546"/>
            <a:ext cx="7558209" cy="341632"/>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sp>
        <p:nvSpPr>
          <p:cNvPr id="5" name="Pladsholder til tekst 2">
            <a:extLst>
              <a:ext uri="{FF2B5EF4-FFF2-40B4-BE49-F238E27FC236}">
                <a16:creationId xmlns:a16="http://schemas.microsoft.com/office/drawing/2014/main" id="{9896259C-CE58-63CE-3616-0232A37624BD}"/>
              </a:ext>
            </a:extLst>
          </p:cNvPr>
          <p:cNvSpPr>
            <a:spLocks noGrp="1"/>
          </p:cNvSpPr>
          <p:nvPr>
            <p:ph type="body" sz="quarter" idx="15"/>
          </p:nvPr>
        </p:nvSpPr>
        <p:spPr>
          <a:xfrm>
            <a:off x="8342055" y="2808468"/>
            <a:ext cx="3366179" cy="590931"/>
          </a:xfrm>
        </p:spPr>
        <p:txBody>
          <a:bodyPr anchor="b">
            <a:spAutoFit/>
          </a:bodyPr>
          <a:lstStyle>
            <a:lvl1pPr marL="0" indent="0">
              <a:buNone/>
              <a:defRPr sz="1800" b="1" i="0">
                <a:solidFill>
                  <a:schemeClr val="bg1"/>
                </a:solidFill>
                <a:latin typeface="+mn-lt"/>
              </a:defRPr>
            </a:lvl1pPr>
            <a:lvl2pPr marL="457200" indent="0">
              <a:buNone/>
              <a:defRPr sz="1800" b="1" i="0">
                <a:solidFill>
                  <a:schemeClr val="bg1"/>
                </a:solidFill>
                <a:latin typeface="Albert Sans SemiBold" pitchFamily="2" charset="77"/>
              </a:defRPr>
            </a:lvl2pPr>
            <a:lvl3pPr marL="914400" indent="0">
              <a:buNone/>
              <a:defRPr sz="1800" b="1" i="0">
                <a:solidFill>
                  <a:schemeClr val="bg1"/>
                </a:solidFill>
                <a:latin typeface="Albert Sans SemiBold" pitchFamily="2" charset="77"/>
              </a:defRPr>
            </a:lvl3pPr>
            <a:lvl4pPr marL="1371600" indent="0">
              <a:buNone/>
              <a:defRPr sz="1800" b="1" i="0">
                <a:solidFill>
                  <a:schemeClr val="bg1"/>
                </a:solidFill>
                <a:latin typeface="Albert Sans SemiBold" pitchFamily="2" charset="77"/>
              </a:defRPr>
            </a:lvl4pPr>
            <a:lvl5pPr marL="1828800" indent="0">
              <a:buNone/>
              <a:defRPr sz="1800" b="1" i="0">
                <a:solidFill>
                  <a:schemeClr val="bg1"/>
                </a:solidFill>
                <a:latin typeface="Albert Sans SemiBold" pitchFamily="2" charset="77"/>
              </a:defRPr>
            </a:lvl5pPr>
          </a:lstStyle>
          <a:p>
            <a:pPr lvl="0"/>
            <a:r>
              <a:rPr lang="da-DK" dirty="0"/>
              <a:t>Klik for at redigere teksttypografierne i masteren</a:t>
            </a:r>
          </a:p>
        </p:txBody>
      </p:sp>
      <p:pic>
        <p:nvPicPr>
          <p:cNvPr id="8" name="Billede 7" descr="Et billede, der indeholder Font/skrifttype, Grafik, logo, symbol&#10;&#10;Automatisk genereret beskrivelse">
            <a:extLst>
              <a:ext uri="{FF2B5EF4-FFF2-40B4-BE49-F238E27FC236}">
                <a16:creationId xmlns:a16="http://schemas.microsoft.com/office/drawing/2014/main" id="{0071C34A-10FD-44F3-5181-2042893CA270}"/>
              </a:ext>
            </a:extLst>
          </p:cNvPr>
          <p:cNvPicPr>
            <a:picLocks noChangeAspect="1"/>
          </p:cNvPicPr>
          <p:nvPr userDrawn="1"/>
        </p:nvPicPr>
        <p:blipFill>
          <a:blip r:embed="rId2"/>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280758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Brown">
    <p:bg>
      <p:bgPr>
        <a:solidFill>
          <a:schemeClr val="accent6"/>
        </a:solidFill>
        <a:effectLst/>
      </p:bgPr>
    </p:bg>
    <p:spTree>
      <p:nvGrpSpPr>
        <p:cNvPr id="1" name=""/>
        <p:cNvGrpSpPr/>
        <p:nvPr/>
      </p:nvGrpSpPr>
      <p:grpSpPr>
        <a:xfrm>
          <a:off x="0" y="0"/>
          <a:ext cx="0" cy="0"/>
          <a:chOff x="0" y="0"/>
          <a:chExt cx="0" cy="0"/>
        </a:xfrm>
      </p:grpSpPr>
      <p:pic>
        <p:nvPicPr>
          <p:cNvPr id="8" name="Billede 7" descr="Et billede, der indeholder sort, skærmbillede&#10;&#10;Automatisk genereret beskrivelse">
            <a:extLst>
              <a:ext uri="{FF2B5EF4-FFF2-40B4-BE49-F238E27FC236}">
                <a16:creationId xmlns:a16="http://schemas.microsoft.com/office/drawing/2014/main" id="{5CA676BB-56CB-5EFA-114A-9CEB447DE229}"/>
              </a:ext>
            </a:extLst>
          </p:cNvPr>
          <p:cNvPicPr>
            <a:picLocks noChangeAspect="1"/>
          </p:cNvPicPr>
          <p:nvPr userDrawn="1"/>
        </p:nvPicPr>
        <p:blipFill>
          <a:blip r:embed="rId2"/>
          <a:stretch>
            <a:fillRect/>
          </a:stretch>
        </p:blipFill>
        <p:spPr>
          <a:xfrm>
            <a:off x="-29302" y="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5" name="Pladsholder til tekst 4">
            <a:extLst>
              <a:ext uri="{FF2B5EF4-FFF2-40B4-BE49-F238E27FC236}">
                <a16:creationId xmlns:a16="http://schemas.microsoft.com/office/drawing/2014/main" id="{5E8566C6-79C6-C0EE-0130-4392413B373E}"/>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B09F4AAC-9DC4-BA91-88BB-5951E85BB33B}"/>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50524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Red">
    <p:bg>
      <p:bgPr>
        <a:solidFill>
          <a:schemeClr val="accent4"/>
        </a:solidFill>
        <a:effectLst/>
      </p:bgPr>
    </p:bg>
    <p:spTree>
      <p:nvGrpSpPr>
        <p:cNvPr id="1" name=""/>
        <p:cNvGrpSpPr/>
        <p:nvPr/>
      </p:nvGrpSpPr>
      <p:grpSpPr>
        <a:xfrm>
          <a:off x="0" y="0"/>
          <a:ext cx="0" cy="0"/>
          <a:chOff x="0" y="0"/>
          <a:chExt cx="0" cy="0"/>
        </a:xfrm>
      </p:grpSpPr>
      <p:pic>
        <p:nvPicPr>
          <p:cNvPr id="9" name="Billede 8" descr="Et billede, der indeholder rød&#10;&#10;Automatisk genereret beskrivelse">
            <a:extLst>
              <a:ext uri="{FF2B5EF4-FFF2-40B4-BE49-F238E27FC236}">
                <a16:creationId xmlns:a16="http://schemas.microsoft.com/office/drawing/2014/main" id="{AC2FCFF1-538E-ED0F-C60D-C5E829431834}"/>
              </a:ext>
            </a:extLst>
          </p:cNvPr>
          <p:cNvPicPr>
            <a:picLocks noChangeAspect="1"/>
          </p:cNvPicPr>
          <p:nvPr userDrawn="1"/>
        </p:nvPicPr>
        <p:blipFill>
          <a:blip r:embed="rId2"/>
          <a:stretch>
            <a:fillRect/>
          </a:stretch>
        </p:blipFill>
        <p:spPr>
          <a:xfrm>
            <a:off x="-19989" y="-53930"/>
            <a:ext cx="12221302" cy="6091554"/>
          </a:xfrm>
          <a:prstGeom prst="rect">
            <a:avLst/>
          </a:prstGeom>
        </p:spPr>
      </p:pic>
      <p:sp>
        <p:nvSpPr>
          <p:cNvPr id="2" name="Titel 1">
            <a:extLst>
              <a:ext uri="{FF2B5EF4-FFF2-40B4-BE49-F238E27FC236}">
                <a16:creationId xmlns:a16="http://schemas.microsoft.com/office/drawing/2014/main" id="{B384D988-7F8C-F465-BBE3-C6ED28793EFB}"/>
              </a:ext>
            </a:extLst>
          </p:cNvPr>
          <p:cNvSpPr>
            <a:spLocks noGrp="1"/>
          </p:cNvSpPr>
          <p:nvPr>
            <p:ph type="ctrTitle"/>
          </p:nvPr>
        </p:nvSpPr>
        <p:spPr>
          <a:xfrm>
            <a:off x="448223" y="2338474"/>
            <a:ext cx="9144000" cy="1200329"/>
          </a:xfrm>
        </p:spPr>
        <p:txBody>
          <a:bodyPr anchor="t">
            <a:spAutoFit/>
          </a:bodyPr>
          <a:lstStyle>
            <a:lvl1pPr algn="l">
              <a:defRPr sz="4000" b="0" i="0">
                <a:solidFill>
                  <a:schemeClr val="bg1"/>
                </a:solidFill>
                <a:latin typeface="+mn-lt"/>
              </a:defRPr>
            </a:lvl1pPr>
          </a:lstStyle>
          <a:p>
            <a:r>
              <a:rPr lang="da-DK" dirty="0"/>
              <a:t>Klik for at redigere titeltypografien i masteren</a:t>
            </a:r>
          </a:p>
        </p:txBody>
      </p:sp>
      <p:pic>
        <p:nvPicPr>
          <p:cNvPr id="12" name="Billede 11" descr="Et billede, der indeholder hvid, linje/række, sort, sort-hvid&#10;&#10;Automatisk genereret beskrivelse">
            <a:extLst>
              <a:ext uri="{FF2B5EF4-FFF2-40B4-BE49-F238E27FC236}">
                <a16:creationId xmlns:a16="http://schemas.microsoft.com/office/drawing/2014/main" id="{A260E4C6-9A30-D532-6ED0-F30541F8FDF5}"/>
              </a:ext>
            </a:extLst>
          </p:cNvPr>
          <p:cNvPicPr>
            <a:picLocks noChangeAspect="1"/>
          </p:cNvPicPr>
          <p:nvPr userDrawn="1"/>
        </p:nvPicPr>
        <p:blipFill>
          <a:blip r:embed="rId3"/>
          <a:stretch>
            <a:fillRect/>
          </a:stretch>
        </p:blipFill>
        <p:spPr>
          <a:xfrm>
            <a:off x="559983" y="1514234"/>
            <a:ext cx="712403" cy="622604"/>
          </a:xfrm>
          <a:prstGeom prst="rect">
            <a:avLst/>
          </a:prstGeom>
        </p:spPr>
      </p:pic>
      <p:sp>
        <p:nvSpPr>
          <p:cNvPr id="7" name="Pladsholder til tekst 4">
            <a:extLst>
              <a:ext uri="{FF2B5EF4-FFF2-40B4-BE49-F238E27FC236}">
                <a16:creationId xmlns:a16="http://schemas.microsoft.com/office/drawing/2014/main" id="{B2EC8494-13C7-1271-3E23-25B6C66F10B8}"/>
              </a:ext>
            </a:extLst>
          </p:cNvPr>
          <p:cNvSpPr>
            <a:spLocks noGrp="1"/>
          </p:cNvSpPr>
          <p:nvPr>
            <p:ph type="body" sz="quarter" idx="10" hasCustomPrompt="1"/>
          </p:nvPr>
        </p:nvSpPr>
        <p:spPr>
          <a:xfrm>
            <a:off x="448223" y="821358"/>
            <a:ext cx="4287837" cy="303271"/>
          </a:xfrm>
        </p:spPr>
        <p:txBody>
          <a:bodyPr anchor="b">
            <a:normAutofit/>
          </a:bodyPr>
          <a:lstStyle>
            <a:lvl1pPr marL="0" indent="0">
              <a:buNone/>
              <a:defRPr sz="1200" b="0" i="0">
                <a:solidFill>
                  <a:schemeClr val="bg1"/>
                </a:solidFill>
                <a:latin typeface="+mn-lt"/>
              </a:defRPr>
            </a:lvl1pPr>
          </a:lstStyle>
          <a:p>
            <a:pPr lvl="0"/>
            <a:r>
              <a:rPr lang="da-DK" dirty="0"/>
              <a:t>Kundenavn, Titel</a:t>
            </a:r>
          </a:p>
        </p:txBody>
      </p:sp>
      <p:pic>
        <p:nvPicPr>
          <p:cNvPr id="3" name="Billede 2" descr="Et billede, der indeholder Font/skrifttype, Grafik, logo, symbol&#10;&#10;Automatisk genereret beskrivelse">
            <a:extLst>
              <a:ext uri="{FF2B5EF4-FFF2-40B4-BE49-F238E27FC236}">
                <a16:creationId xmlns:a16="http://schemas.microsoft.com/office/drawing/2014/main" id="{553708D7-B085-A967-A36D-1F599AFF1225}"/>
              </a:ext>
            </a:extLst>
          </p:cNvPr>
          <p:cNvPicPr>
            <a:picLocks noChangeAspect="1"/>
          </p:cNvPicPr>
          <p:nvPr userDrawn="1"/>
        </p:nvPicPr>
        <p:blipFill>
          <a:blip r:embed="rId4"/>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10508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slide">
    <p:spTree>
      <p:nvGrpSpPr>
        <p:cNvPr id="1" name=""/>
        <p:cNvGrpSpPr/>
        <p:nvPr/>
      </p:nvGrpSpPr>
      <p:grpSpPr>
        <a:xfrm>
          <a:off x="0" y="0"/>
          <a:ext cx="0" cy="0"/>
          <a:chOff x="0" y="0"/>
          <a:chExt cx="0" cy="0"/>
        </a:xfrm>
      </p:grpSpPr>
      <p:sp>
        <p:nvSpPr>
          <p:cNvPr id="8" name="Pladsholder til billede 8">
            <a:extLst>
              <a:ext uri="{FF2B5EF4-FFF2-40B4-BE49-F238E27FC236}">
                <a16:creationId xmlns:a16="http://schemas.microsoft.com/office/drawing/2014/main" id="{DB438768-D223-2DC3-B733-F6EAA194B72B}"/>
              </a:ext>
            </a:extLst>
          </p:cNvPr>
          <p:cNvSpPr>
            <a:spLocks noGrp="1"/>
          </p:cNvSpPr>
          <p:nvPr>
            <p:ph type="pic" sz="quarter" idx="11"/>
          </p:nvPr>
        </p:nvSpPr>
        <p:spPr>
          <a:xfrm>
            <a:off x="-8816" y="0"/>
            <a:ext cx="12200816" cy="6880202"/>
          </a:xfrm>
          <a:prstGeom prst="rect">
            <a:avLst/>
          </a:prstGeom>
          <a:solidFill>
            <a:schemeClr val="accent2">
              <a:alpha val="80350"/>
            </a:schemeClr>
          </a:solidFill>
          <a:ln>
            <a:solidFill>
              <a:schemeClr val="accent3"/>
            </a:solidFill>
          </a:ln>
        </p:spPr>
        <p:txBody>
          <a:bodyPr/>
          <a:lstStyle>
            <a:lvl1pPr marL="0" indent="0">
              <a:buNone/>
              <a:defRPr>
                <a:noFill/>
              </a:defRPr>
            </a:lvl1pPr>
          </a:lstStyle>
          <a:p>
            <a:endParaRPr lang="da-DK" dirty="0"/>
          </a:p>
        </p:txBody>
      </p:sp>
      <p:sp>
        <p:nvSpPr>
          <p:cNvPr id="9" name="Picture Placeholder 5">
            <a:extLst>
              <a:ext uri="{FF2B5EF4-FFF2-40B4-BE49-F238E27FC236}">
                <a16:creationId xmlns:a16="http://schemas.microsoft.com/office/drawing/2014/main" id="{737B26D4-1E43-74BE-E9B1-033521F959B2}"/>
              </a:ext>
            </a:extLst>
          </p:cNvPr>
          <p:cNvSpPr>
            <a:spLocks noGrp="1"/>
          </p:cNvSpPr>
          <p:nvPr>
            <p:ph type="pic" sz="quarter" idx="10" hasCustomPrompt="1"/>
          </p:nvPr>
        </p:nvSpPr>
        <p:spPr>
          <a:xfrm>
            <a:off x="8809" y="0"/>
            <a:ext cx="12192000" cy="6858000"/>
          </a:xfrm>
        </p:spPr>
        <p:txBody>
          <a:bodyPr anchor="ctr" anchorCtr="0">
            <a:normAutofit/>
          </a:bodyPr>
          <a:lstStyle>
            <a:lvl1pPr marL="0" indent="0" algn="ctr">
              <a:buNone/>
              <a:defRPr sz="1500">
                <a:solidFill>
                  <a:schemeClr val="bg1"/>
                </a:solidFill>
              </a:defRPr>
            </a:lvl1pPr>
          </a:lstStyle>
          <a:p>
            <a:r>
              <a:rPr lang="da-DK" dirty="0"/>
              <a:t>Indsæt sort/hvid billede </a:t>
            </a:r>
          </a:p>
          <a:p>
            <a:r>
              <a:rPr lang="da-DK" dirty="0"/>
              <a:t>Klik ”Arranger” – ”Placér bagerst”</a:t>
            </a:r>
          </a:p>
        </p:txBody>
      </p:sp>
      <p:sp>
        <p:nvSpPr>
          <p:cNvPr id="13" name="Titel 1">
            <a:extLst>
              <a:ext uri="{FF2B5EF4-FFF2-40B4-BE49-F238E27FC236}">
                <a16:creationId xmlns:a16="http://schemas.microsoft.com/office/drawing/2014/main" id="{AA28DFDB-0895-B6E1-1A1B-3C43D71D8F8F}"/>
              </a:ext>
            </a:extLst>
          </p:cNvPr>
          <p:cNvSpPr>
            <a:spLocks noGrp="1"/>
          </p:cNvSpPr>
          <p:nvPr>
            <p:ph type="title" hasCustomPrompt="1"/>
          </p:nvPr>
        </p:nvSpPr>
        <p:spPr>
          <a:xfrm>
            <a:off x="497542" y="2769488"/>
            <a:ext cx="8076007" cy="1754326"/>
          </a:xfrm>
        </p:spPr>
        <p:txBody>
          <a:bodyPr>
            <a:spAutoFit/>
          </a:bodyPr>
          <a:lstStyle>
            <a:lvl1pPr>
              <a:defRPr sz="6000" b="1" i="0">
                <a:solidFill>
                  <a:schemeClr val="bg1"/>
                </a:solidFill>
                <a:latin typeface="+mn-lt"/>
              </a:defRPr>
            </a:lvl1pPr>
          </a:lstStyle>
          <a:p>
            <a:r>
              <a:rPr lang="da-DK" dirty="0" err="1"/>
              <a:t>Breaker</a:t>
            </a:r>
            <a:r>
              <a:rPr lang="da-DK" dirty="0"/>
              <a:t> slide</a:t>
            </a:r>
            <a:br>
              <a:rPr lang="da-DK" dirty="0"/>
            </a:br>
            <a:r>
              <a:rPr lang="da-DK" dirty="0"/>
              <a:t>Overskrift skrives her</a:t>
            </a:r>
          </a:p>
        </p:txBody>
      </p:sp>
      <p:pic>
        <p:nvPicPr>
          <p:cNvPr id="3" name="Billede 2" descr="Et billede, der indeholder Grafik&#10;&#10;Automatisk genereret beskrivelse">
            <a:extLst>
              <a:ext uri="{FF2B5EF4-FFF2-40B4-BE49-F238E27FC236}">
                <a16:creationId xmlns:a16="http://schemas.microsoft.com/office/drawing/2014/main" id="{D7F6EC8B-BB03-DF67-6ECD-A5FE474D88A9}"/>
              </a:ext>
            </a:extLst>
          </p:cNvPr>
          <p:cNvPicPr>
            <a:picLocks noChangeAspect="1"/>
          </p:cNvPicPr>
          <p:nvPr userDrawn="1"/>
        </p:nvPicPr>
        <p:blipFill>
          <a:blip r:embed="rId2"/>
          <a:stretch>
            <a:fillRect/>
          </a:stretch>
        </p:blipFill>
        <p:spPr>
          <a:xfrm>
            <a:off x="0" y="4291138"/>
            <a:ext cx="12200809" cy="2566862"/>
          </a:xfrm>
          <a:prstGeom prst="rect">
            <a:avLst/>
          </a:prstGeom>
        </p:spPr>
      </p:pic>
      <p:pic>
        <p:nvPicPr>
          <p:cNvPr id="10" name="Billede 9" descr="Et billede, der indeholder Font/skrifttype, Grafik, logo, symbol&#10;&#10;Automatisk genereret beskrivelse">
            <a:extLst>
              <a:ext uri="{FF2B5EF4-FFF2-40B4-BE49-F238E27FC236}">
                <a16:creationId xmlns:a16="http://schemas.microsoft.com/office/drawing/2014/main" id="{712A9BC6-DDD9-83B6-895E-60C35554B91F}"/>
              </a:ext>
            </a:extLst>
          </p:cNvPr>
          <p:cNvPicPr>
            <a:picLocks noChangeAspect="1"/>
          </p:cNvPicPr>
          <p:nvPr userDrawn="1"/>
        </p:nvPicPr>
        <p:blipFill>
          <a:blip r:embed="rId3"/>
          <a:stretch>
            <a:fillRect/>
          </a:stretch>
        </p:blipFill>
        <p:spPr>
          <a:xfrm>
            <a:off x="11100617" y="6148552"/>
            <a:ext cx="648000" cy="270179"/>
          </a:xfrm>
          <a:prstGeom prst="rect">
            <a:avLst/>
          </a:prstGeom>
        </p:spPr>
      </p:pic>
    </p:spTree>
    <p:extLst>
      <p:ext uri="{BB962C8B-B14F-4D97-AF65-F5344CB8AC3E}">
        <p14:creationId xmlns:p14="http://schemas.microsoft.com/office/powerpoint/2010/main" val="36288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 punktopstilling">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2DDF239-120A-B622-26EE-F1BB80578C38}"/>
              </a:ext>
            </a:extLst>
          </p:cNvPr>
          <p:cNvSpPr>
            <a:spLocks noGrp="1"/>
          </p:cNvSpPr>
          <p:nvPr>
            <p:ph type="body" idx="1"/>
          </p:nvPr>
        </p:nvSpPr>
        <p:spPr>
          <a:xfrm>
            <a:off x="497542" y="2270978"/>
            <a:ext cx="11213487" cy="3252685"/>
          </a:xfrm>
          <a:prstGeom prst="rect">
            <a:avLst/>
          </a:prstGeom>
        </p:spPr>
        <p:txBody>
          <a:bodyPr>
            <a:spAutoFit/>
          </a:bodyPr>
          <a:lstStyle>
            <a:lvl1pPr marL="342900" indent="-342900">
              <a:buFontTx/>
              <a:buBlip>
                <a:blip r:embed="rId2"/>
              </a:buBlip>
              <a:defRPr sz="2000">
                <a:solidFill>
                  <a:schemeClr val="tx1"/>
                </a:solidFill>
              </a:defRPr>
            </a:lvl1pPr>
            <a:lvl2pPr marL="800100" indent="-342900">
              <a:buFont typeface="Arial" panose="020B0604020202020204" pitchFamily="34" charset="0"/>
              <a:buChar char="•"/>
              <a:defRPr sz="16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teksttypografierne i masteren</a:t>
            </a:r>
          </a:p>
          <a:p>
            <a:pPr lvl="0"/>
            <a:r>
              <a:rPr lang="da-DK" dirty="0"/>
              <a:t>Punkt 2</a:t>
            </a:r>
          </a:p>
          <a:p>
            <a:pPr lvl="1"/>
            <a:r>
              <a:rPr lang="da-DK" dirty="0"/>
              <a:t>-</a:t>
            </a:r>
            <a:r>
              <a:rPr lang="da-DK" dirty="0" err="1"/>
              <a:t>kjkjv</a:t>
            </a:r>
            <a:endParaRPr lang="da-DK" dirty="0"/>
          </a:p>
          <a:p>
            <a:pPr lvl="1"/>
            <a:r>
              <a:rPr lang="da-DK" dirty="0"/>
              <a:t>M – </a:t>
            </a:r>
            <a:r>
              <a:rPr lang="da-DK" dirty="0" err="1"/>
              <a:t>jk-jb</a:t>
            </a:r>
            <a:endParaRPr lang="da-DK" dirty="0"/>
          </a:p>
          <a:p>
            <a:pPr lvl="0"/>
            <a:r>
              <a:rPr lang="da-DK" dirty="0" err="1"/>
              <a:t>oduibfowbow</a:t>
            </a:r>
            <a:endParaRPr lang="da-DK" dirty="0"/>
          </a:p>
          <a:p>
            <a:pPr lvl="0"/>
            <a:r>
              <a:rPr lang="da-DK" dirty="0"/>
              <a:t>Punkt 3</a:t>
            </a:r>
          </a:p>
          <a:p>
            <a:pPr lvl="0"/>
            <a:r>
              <a:rPr lang="da-DK" dirty="0" err="1"/>
              <a:t>Kjb</a:t>
            </a:r>
            <a:endParaRPr lang="da-DK" dirty="0"/>
          </a:p>
          <a:p>
            <a:pPr lvl="0"/>
            <a:r>
              <a:rPr lang="da-DK" dirty="0" err="1"/>
              <a:t>Lbkbæ</a:t>
            </a:r>
            <a:endParaRPr lang="da-DK" dirty="0"/>
          </a:p>
          <a:p>
            <a:pPr lvl="1"/>
            <a:r>
              <a:rPr lang="da-DK" dirty="0" err="1"/>
              <a:t>øljbævæiv</a:t>
            </a:r>
            <a:endParaRPr lang="da-DK" dirty="0"/>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72141CFE-CC09-1A4D-0826-A096DFEA0587}"/>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Titel 1">
            <a:extLst>
              <a:ext uri="{FF2B5EF4-FFF2-40B4-BE49-F238E27FC236}">
                <a16:creationId xmlns:a16="http://schemas.microsoft.com/office/drawing/2014/main" id="{26BD69B1-31F3-A31F-F762-DE2101DD79D7}"/>
              </a:ext>
            </a:extLst>
          </p:cNvPr>
          <p:cNvSpPr>
            <a:spLocks noGrp="1"/>
          </p:cNvSpPr>
          <p:nvPr>
            <p:ph type="title"/>
          </p:nvPr>
        </p:nvSpPr>
        <p:spPr>
          <a:xfrm>
            <a:off x="497542" y="682864"/>
            <a:ext cx="11213487" cy="701731"/>
          </a:xfrm>
        </p:spPr>
        <p:txBody>
          <a:bodyPr wrap="square" anchor="t">
            <a:spAutoFit/>
          </a:bodyPr>
          <a:lstStyle/>
          <a:p>
            <a:r>
              <a:rPr lang="da-DK" dirty="0"/>
              <a:t>Klik for at redigere titeltypografien</a:t>
            </a:r>
          </a:p>
        </p:txBody>
      </p:sp>
    </p:spTree>
    <p:extLst>
      <p:ext uri="{BB962C8B-B14F-4D97-AF65-F5344CB8AC3E}">
        <p14:creationId xmlns:p14="http://schemas.microsoft.com/office/powerpoint/2010/main" val="394960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ørre tekst">
    <p:bg>
      <p:bgPr>
        <a:solidFill>
          <a:schemeClr val="bg2"/>
        </a:solidFill>
        <a:effectLst/>
      </p:bgPr>
    </p:bg>
    <p:spTree>
      <p:nvGrpSpPr>
        <p:cNvPr id="1" name=""/>
        <p:cNvGrpSpPr/>
        <p:nvPr/>
      </p:nvGrpSpPr>
      <p:grpSpPr>
        <a:xfrm>
          <a:off x="0" y="0"/>
          <a:ext cx="0" cy="0"/>
          <a:chOff x="0" y="0"/>
          <a:chExt cx="0" cy="0"/>
        </a:xfrm>
      </p:grpSpPr>
      <p:pic>
        <p:nvPicPr>
          <p:cNvPr id="5" name="Billede 4" descr="Et billede, der indeholder Font/skrifttype, Grafik, logo, grafisk design&#10;&#10;Automatisk genereret beskrivelse">
            <a:extLst>
              <a:ext uri="{FF2B5EF4-FFF2-40B4-BE49-F238E27FC236}">
                <a16:creationId xmlns:a16="http://schemas.microsoft.com/office/drawing/2014/main" id="{0490743B-8900-62F4-25C0-D0CA6A115850}"/>
              </a:ext>
            </a:extLst>
          </p:cNvPr>
          <p:cNvPicPr>
            <a:picLocks noChangeAspect="1"/>
          </p:cNvPicPr>
          <p:nvPr userDrawn="1"/>
        </p:nvPicPr>
        <p:blipFill>
          <a:blip r:embed="rId2"/>
          <a:stretch>
            <a:fillRect/>
          </a:stretch>
        </p:blipFill>
        <p:spPr>
          <a:xfrm>
            <a:off x="11100617" y="6148102"/>
            <a:ext cx="648000" cy="270629"/>
          </a:xfrm>
          <a:prstGeom prst="rect">
            <a:avLst/>
          </a:prstGeom>
        </p:spPr>
      </p:pic>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1048624"/>
            <a:ext cx="11213487" cy="4634329"/>
          </a:xfrm>
        </p:spPr>
        <p:txBody>
          <a:bodyPr anchor="ctr"/>
          <a:lstStyle>
            <a:lvl1pPr>
              <a:defRPr b="0" i="0">
                <a:solidFill>
                  <a:schemeClr val="accent2"/>
                </a:solidFill>
                <a:latin typeface="+mn-lt"/>
              </a:defRPr>
            </a:lvl1pPr>
          </a:lstStyle>
          <a:p>
            <a:r>
              <a:rPr lang="da-DK" dirty="0"/>
              <a:t>Klik for at redigere titeltypografien i masteren</a:t>
            </a:r>
          </a:p>
        </p:txBody>
      </p:sp>
    </p:spTree>
    <p:extLst>
      <p:ext uri="{BB962C8B-B14F-4D97-AF65-F5344CB8AC3E}">
        <p14:creationId xmlns:p14="http://schemas.microsoft.com/office/powerpoint/2010/main" val="94479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skrift + tekst">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CB33F98-05D2-F791-5BFE-D578D3E900D8}"/>
              </a:ext>
            </a:extLst>
          </p:cNvPr>
          <p:cNvSpPr>
            <a:spLocks noGrp="1"/>
          </p:cNvSpPr>
          <p:nvPr>
            <p:ph idx="1"/>
          </p:nvPr>
        </p:nvSpPr>
        <p:spPr>
          <a:xfrm>
            <a:off x="497542" y="2270978"/>
            <a:ext cx="11213487" cy="369332"/>
          </a:xfrm>
          <a:prstGeom prst="rect">
            <a:avLst/>
          </a:prstGeom>
        </p:spPr>
        <p:txBody>
          <a:bodyPr>
            <a:spAutoFit/>
          </a:bodyPr>
          <a:lstStyle>
            <a:lvl1pPr marL="0" indent="0">
              <a:buNone/>
              <a:defRPr sz="20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da-DK" dirty="0"/>
              <a:t>Klik for at redigere teksttypografierne i masteren</a:t>
            </a:r>
          </a:p>
        </p:txBody>
      </p:sp>
      <p:sp>
        <p:nvSpPr>
          <p:cNvPr id="4" name="Titel 1">
            <a:extLst>
              <a:ext uri="{FF2B5EF4-FFF2-40B4-BE49-F238E27FC236}">
                <a16:creationId xmlns:a16="http://schemas.microsoft.com/office/drawing/2014/main" id="{C8B536A7-DCB4-E3EB-325D-84A1D1333A9B}"/>
              </a:ext>
            </a:extLst>
          </p:cNvPr>
          <p:cNvSpPr>
            <a:spLocks noGrp="1"/>
          </p:cNvSpPr>
          <p:nvPr>
            <p:ph type="title"/>
          </p:nvPr>
        </p:nvSpPr>
        <p:spPr>
          <a:xfrm>
            <a:off x="497542" y="682864"/>
            <a:ext cx="11213486" cy="1325563"/>
          </a:xfrm>
        </p:spPr>
        <p:txBody>
          <a:bodyPr wrap="square" anchor="t">
            <a:spAutoFit/>
          </a:bodyPr>
          <a:lstStyle/>
          <a:p>
            <a:r>
              <a:rPr lang="da-DK" dirty="0"/>
              <a:t>Klik for at redigere titeltypografien i masteren</a:t>
            </a:r>
          </a:p>
        </p:txBody>
      </p:sp>
      <p:pic>
        <p:nvPicPr>
          <p:cNvPr id="2" name="Billede 1" descr="Et billede, der indeholder Font/skrifttype, Grafik, logo, grafisk design&#10;&#10;Automatisk genereret beskrivelse">
            <a:extLst>
              <a:ext uri="{FF2B5EF4-FFF2-40B4-BE49-F238E27FC236}">
                <a16:creationId xmlns:a16="http://schemas.microsoft.com/office/drawing/2014/main" id="{87406434-ED30-C4BB-9280-5E74E07B0BDA}"/>
              </a:ext>
            </a:extLst>
          </p:cNvPr>
          <p:cNvPicPr>
            <a:picLocks noChangeAspect="1"/>
          </p:cNvPicPr>
          <p:nvPr userDrawn="1"/>
        </p:nvPicPr>
        <p:blipFill>
          <a:blip r:embed="rId2"/>
          <a:stretch>
            <a:fillRect/>
          </a:stretch>
        </p:blipFill>
        <p:spPr>
          <a:xfrm>
            <a:off x="11100617" y="6148102"/>
            <a:ext cx="648000" cy="270629"/>
          </a:xfrm>
          <a:prstGeom prst="rect">
            <a:avLst/>
          </a:prstGeom>
        </p:spPr>
      </p:pic>
    </p:spTree>
    <p:extLst>
      <p:ext uri="{BB962C8B-B14F-4D97-AF65-F5344CB8AC3E}">
        <p14:creationId xmlns:p14="http://schemas.microsoft.com/office/powerpoint/2010/main" val="279016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punkt 2 kolonner">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D527082-674E-398F-562A-E55BAC4A7EB0}"/>
              </a:ext>
            </a:extLst>
          </p:cNvPr>
          <p:cNvSpPr>
            <a:spLocks noGrp="1"/>
          </p:cNvSpPr>
          <p:nvPr>
            <p:ph sz="half" idx="1"/>
          </p:nvPr>
        </p:nvSpPr>
        <p:spPr>
          <a:xfrm>
            <a:off x="497541"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196917" cy="1325563"/>
          </a:xfrm>
        </p:spPr>
        <p:txBody>
          <a:bodyPr wrap="square"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93C8BFCA-B0A4-7085-086D-0FF4F786EA83}"/>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6" name="Pladsholder til indhold 2">
            <a:extLst>
              <a:ext uri="{FF2B5EF4-FFF2-40B4-BE49-F238E27FC236}">
                <a16:creationId xmlns:a16="http://schemas.microsoft.com/office/drawing/2014/main" id="{65BAA5A3-A0E0-C508-4B5A-8738909ADB64}"/>
              </a:ext>
            </a:extLst>
          </p:cNvPr>
          <p:cNvSpPr>
            <a:spLocks noGrp="1"/>
          </p:cNvSpPr>
          <p:nvPr>
            <p:ph sz="half" idx="10"/>
          </p:nvPr>
        </p:nvSpPr>
        <p:spPr>
          <a:xfrm>
            <a:off x="6203576" y="2270978"/>
            <a:ext cx="5490883" cy="2194447"/>
          </a:xfrm>
          <a:prstGeom prst="rect">
            <a:avLst/>
          </a:prstGeom>
        </p:spPr>
        <p:txBody>
          <a:bodyPr wrap="square" numCol="1">
            <a:spAutoFit/>
          </a:bodyPr>
          <a:lstStyle>
            <a:lvl1pPr marL="342900" indent="-342900">
              <a:buClr>
                <a:schemeClr val="accent4"/>
              </a:buClr>
              <a:buFontTx/>
              <a:buBlip>
                <a:blip r:embed="rId2"/>
              </a:buBlip>
              <a:defRPr sz="2000"/>
            </a:lvl1pPr>
            <a:lvl2pPr marL="800100" indent="-342900">
              <a:buClr>
                <a:schemeClr val="accent4"/>
              </a:buClr>
              <a:buFont typeface="Arial" panose="020B0604020202020204" pitchFamily="34" charset="0"/>
              <a:buChar char="•"/>
              <a:defRPr sz="1600"/>
            </a:lvl2pPr>
            <a:lvl3pPr marL="1257300" indent="-342900">
              <a:buClr>
                <a:schemeClr val="accent4"/>
              </a:buClr>
              <a:buFont typeface="Arial" panose="020B0604020202020204" pitchFamily="34" charset="0"/>
              <a:buChar char="•"/>
              <a:defRPr sz="1600"/>
            </a:lvl3pPr>
            <a:lvl4pPr marL="1714500" indent="-342900">
              <a:buClr>
                <a:schemeClr val="accent4"/>
              </a:buClr>
              <a:buFont typeface="Arial" panose="020B0604020202020204" pitchFamily="34" charset="0"/>
              <a:buChar char="•"/>
              <a:defRPr sz="1600"/>
            </a:lvl4pPr>
            <a:lvl5pPr marL="2171700" indent="-342900">
              <a:buClr>
                <a:schemeClr val="accent4"/>
              </a:buClr>
              <a:buFont typeface="Arial" panose="020B0604020202020204" pitchFamily="34" charset="0"/>
              <a:buChar char="•"/>
              <a:defRPr sz="160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0"/>
            <a:endParaRPr lang="da-DK" dirty="0"/>
          </a:p>
        </p:txBody>
      </p:sp>
    </p:spTree>
    <p:extLst>
      <p:ext uri="{BB962C8B-B14F-4D97-AF65-F5344CB8AC3E}">
        <p14:creationId xmlns:p14="http://schemas.microsoft.com/office/powerpoint/2010/main" val="271951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dirty="0"/>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2" name="Pladsholder til indhold 2">
            <a:extLst>
              <a:ext uri="{FF2B5EF4-FFF2-40B4-BE49-F238E27FC236}">
                <a16:creationId xmlns:a16="http://schemas.microsoft.com/office/drawing/2014/main" id="{6595EDE0-AFF5-FB1E-156B-4FA04919D00A}"/>
              </a:ext>
            </a:extLst>
          </p:cNvPr>
          <p:cNvSpPr>
            <a:spLocks noGrp="1"/>
          </p:cNvSpPr>
          <p:nvPr>
            <p:ph sz="half" idx="12"/>
          </p:nvPr>
        </p:nvSpPr>
        <p:spPr>
          <a:xfrm>
            <a:off x="4351857" y="227992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Tree>
    <p:extLst>
      <p:ext uri="{BB962C8B-B14F-4D97-AF65-F5344CB8AC3E}">
        <p14:creationId xmlns:p14="http://schemas.microsoft.com/office/powerpoint/2010/main" val="14555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verskrift - 3 kolonner">
    <p:bg>
      <p:bgPr>
        <a:solidFill>
          <a:schemeClr val="bg2"/>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77AB3ACC-6F3E-C110-9B98-BD26B7661DD3}"/>
              </a:ext>
            </a:extLst>
          </p:cNvPr>
          <p:cNvSpPr>
            <a:spLocks noGrp="1"/>
          </p:cNvSpPr>
          <p:nvPr>
            <p:ph type="title"/>
          </p:nvPr>
        </p:nvSpPr>
        <p:spPr>
          <a:xfrm>
            <a:off x="497542" y="682864"/>
            <a:ext cx="11251075" cy="1325563"/>
          </a:xfrm>
        </p:spPr>
        <p:txBody>
          <a:bodyPr wrap="square" anchor="t">
            <a:spAutoFit/>
          </a:bodyPr>
          <a:lstStyle/>
          <a:p>
            <a:r>
              <a:rPr lang="da-DK" dirty="0"/>
              <a:t>Klik for at redigere titeltypografien i masteren</a:t>
            </a:r>
          </a:p>
        </p:txBody>
      </p:sp>
      <p:sp>
        <p:nvSpPr>
          <p:cNvPr id="5" name="Pladsholder til indhold 2">
            <a:extLst>
              <a:ext uri="{FF2B5EF4-FFF2-40B4-BE49-F238E27FC236}">
                <a16:creationId xmlns:a16="http://schemas.microsoft.com/office/drawing/2014/main" id="{E09379AE-736F-63CE-C363-38CB532BFEDA}"/>
              </a:ext>
            </a:extLst>
          </p:cNvPr>
          <p:cNvSpPr>
            <a:spLocks noGrp="1"/>
          </p:cNvSpPr>
          <p:nvPr>
            <p:ph sz="half" idx="11"/>
          </p:nvPr>
        </p:nvSpPr>
        <p:spPr>
          <a:xfrm>
            <a:off x="8190197" y="2270978"/>
            <a:ext cx="3542444" cy="1900007"/>
          </a:xfrm>
          <a:prstGeom prst="rect">
            <a:avLst/>
          </a:prstGeom>
        </p:spPr>
        <p:txBody>
          <a:bodyPr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pic>
        <p:nvPicPr>
          <p:cNvPr id="6" name="Billede 5" descr="Et billede, der indeholder Font/skrifttype, Grafik, logo, grafisk design&#10;&#10;Automatisk genereret beskrivelse">
            <a:extLst>
              <a:ext uri="{FF2B5EF4-FFF2-40B4-BE49-F238E27FC236}">
                <a16:creationId xmlns:a16="http://schemas.microsoft.com/office/drawing/2014/main" id="{9DBBC59C-1CCB-A1DF-893D-59C870C76282}"/>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7" name="Pladsholder til indhold 2">
            <a:extLst>
              <a:ext uri="{FF2B5EF4-FFF2-40B4-BE49-F238E27FC236}">
                <a16:creationId xmlns:a16="http://schemas.microsoft.com/office/drawing/2014/main" id="{97242F77-4E08-A0CC-26AD-7C2A08308CB8}"/>
              </a:ext>
            </a:extLst>
          </p:cNvPr>
          <p:cNvSpPr>
            <a:spLocks noGrp="1"/>
          </p:cNvSpPr>
          <p:nvPr>
            <p:ph sz="half" idx="13"/>
          </p:nvPr>
        </p:nvSpPr>
        <p:spPr>
          <a:xfrm>
            <a:off x="497542" y="2270977"/>
            <a:ext cx="7485478" cy="1346010"/>
          </a:xfrm>
          <a:prstGeom prst="rect">
            <a:avLst/>
          </a:prstGeom>
        </p:spPr>
        <p:txBody>
          <a:bodyPr wrap="square" numCol="1">
            <a:spAutoFit/>
          </a:bodyPr>
          <a:lstStyle>
            <a:lvl1pPr marL="342900" indent="-342900">
              <a:buClr>
                <a:schemeClr val="accent4"/>
              </a:buClr>
              <a:buFontTx/>
              <a:buBlip>
                <a:blip r:embed="rId2"/>
              </a:buBlip>
              <a:defRPr sz="2000"/>
            </a:lvl1pPr>
            <a:lvl2pPr marL="457200" indent="0">
              <a:buNone/>
              <a:defRPr sz="1600"/>
            </a:lvl2pPr>
            <a:lvl3pPr>
              <a:defRPr sz="2200"/>
            </a:lvl3pPr>
            <a:lvl4pPr>
              <a:defRPr sz="2200"/>
            </a:lvl4pPr>
            <a:lvl5pPr marL="1828800" indent="0">
              <a:buNone/>
              <a:defRPr sz="2200"/>
            </a:lvl5pPr>
          </a:lstStyle>
          <a:p>
            <a:pPr lvl="0"/>
            <a:r>
              <a:rPr lang="da-DK" dirty="0"/>
              <a:t>Klik for at redigere teksttypografierne i masteren</a:t>
            </a:r>
          </a:p>
          <a:p>
            <a:pPr lvl="0"/>
            <a:r>
              <a:rPr lang="da-DK" dirty="0"/>
              <a:t>.k </a:t>
            </a:r>
            <a:r>
              <a:rPr lang="da-DK" dirty="0" err="1"/>
              <a:t>kj</a:t>
            </a:r>
            <a:r>
              <a:rPr lang="da-DK" dirty="0"/>
              <a:t> </a:t>
            </a:r>
          </a:p>
          <a:p>
            <a:pPr lvl="1"/>
            <a:r>
              <a:rPr lang="da-DK" dirty="0" err="1"/>
              <a:t>Lkfniaisn</a:t>
            </a:r>
            <a:endParaRPr lang="da-DK" dirty="0"/>
          </a:p>
          <a:p>
            <a:pPr lvl="1"/>
            <a:endParaRPr lang="da-DK" dirty="0"/>
          </a:p>
        </p:txBody>
      </p:sp>
    </p:spTree>
    <p:extLst>
      <p:ext uri="{BB962C8B-B14F-4D97-AF65-F5344CB8AC3E}">
        <p14:creationId xmlns:p14="http://schemas.microsoft.com/office/powerpoint/2010/main" val="128561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 punkt 3 kolonner">
    <p:bg>
      <p:bgPr>
        <a:solidFill>
          <a:schemeClr val="bg2"/>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AF93712-A947-DD94-8A2F-580E8E20D46A}"/>
              </a:ext>
            </a:extLst>
          </p:cNvPr>
          <p:cNvSpPr>
            <a:spLocks noGrp="1"/>
          </p:cNvSpPr>
          <p:nvPr>
            <p:ph type="body" idx="1" hasCustomPrompt="1"/>
          </p:nvPr>
        </p:nvSpPr>
        <p:spPr>
          <a:xfrm>
            <a:off x="497540"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0" name="Pladsholder til indhold 2">
            <a:extLst>
              <a:ext uri="{FF2B5EF4-FFF2-40B4-BE49-F238E27FC236}">
                <a16:creationId xmlns:a16="http://schemas.microsoft.com/office/drawing/2014/main" id="{45AEC126-AB5C-79B9-EB97-7A22C8337776}"/>
              </a:ext>
            </a:extLst>
          </p:cNvPr>
          <p:cNvSpPr>
            <a:spLocks noGrp="1"/>
          </p:cNvSpPr>
          <p:nvPr>
            <p:ph sz="half" idx="13" hasCustomPrompt="1"/>
          </p:nvPr>
        </p:nvSpPr>
        <p:spPr>
          <a:xfrm>
            <a:off x="497541" y="2776308"/>
            <a:ext cx="3600000" cy="2156488"/>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err="1"/>
              <a:t>Ækd</a:t>
            </a:r>
            <a:r>
              <a:rPr lang="da-DK" dirty="0"/>
              <a:t> cn</a:t>
            </a:r>
          </a:p>
          <a:p>
            <a:pPr lvl="0"/>
            <a:r>
              <a:rPr lang="da-DK" dirty="0"/>
              <a:t>Punkt 2</a:t>
            </a:r>
          </a:p>
          <a:p>
            <a:pPr lvl="1"/>
            <a:r>
              <a:rPr lang="da-DK" dirty="0"/>
              <a:t>, </a:t>
            </a:r>
            <a:r>
              <a:rPr lang="da-DK" dirty="0" err="1"/>
              <a:t>cæk</a:t>
            </a:r>
            <a:r>
              <a:rPr lang="da-DK" dirty="0"/>
              <a:t> </a:t>
            </a:r>
          </a:p>
          <a:p>
            <a:pPr lvl="0"/>
            <a:r>
              <a:rPr lang="da-DK" dirty="0"/>
              <a:t>Punkt 3</a:t>
            </a:r>
          </a:p>
          <a:p>
            <a:pPr lvl="0"/>
            <a:r>
              <a:rPr lang="da-DK" dirty="0"/>
              <a:t>Punkt 4</a:t>
            </a:r>
          </a:p>
        </p:txBody>
      </p:sp>
      <p:sp>
        <p:nvSpPr>
          <p:cNvPr id="11" name="Titel 1">
            <a:extLst>
              <a:ext uri="{FF2B5EF4-FFF2-40B4-BE49-F238E27FC236}">
                <a16:creationId xmlns:a16="http://schemas.microsoft.com/office/drawing/2014/main" id="{44304507-A945-B134-2894-7370BC21A3C5}"/>
              </a:ext>
            </a:extLst>
          </p:cNvPr>
          <p:cNvSpPr>
            <a:spLocks noGrp="1"/>
          </p:cNvSpPr>
          <p:nvPr>
            <p:ph type="title"/>
          </p:nvPr>
        </p:nvSpPr>
        <p:spPr>
          <a:xfrm>
            <a:off x="497542" y="682864"/>
            <a:ext cx="11196917" cy="1311128"/>
          </a:xfrm>
        </p:spPr>
        <p:txBody>
          <a:bodyPr wrap="square" anchor="t">
            <a:spAutoFit/>
          </a:bodyPr>
          <a:lstStyle/>
          <a:p>
            <a:r>
              <a:rPr lang="da-DK" dirty="0"/>
              <a:t>Klik for at redigere titeltypografien i masteren</a:t>
            </a:r>
          </a:p>
        </p:txBody>
      </p:sp>
      <p:pic>
        <p:nvPicPr>
          <p:cNvPr id="4" name="Billede 3" descr="Et billede, der indeholder Font/skrifttype, Grafik, logo, grafisk design&#10;&#10;Automatisk genereret beskrivelse">
            <a:extLst>
              <a:ext uri="{FF2B5EF4-FFF2-40B4-BE49-F238E27FC236}">
                <a16:creationId xmlns:a16="http://schemas.microsoft.com/office/drawing/2014/main" id="{559BE144-EA76-2B88-0394-0B0155C493D6}"/>
              </a:ext>
            </a:extLst>
          </p:cNvPr>
          <p:cNvPicPr>
            <a:picLocks noChangeAspect="1"/>
          </p:cNvPicPr>
          <p:nvPr userDrawn="1"/>
        </p:nvPicPr>
        <p:blipFill>
          <a:blip r:embed="rId3"/>
          <a:stretch>
            <a:fillRect/>
          </a:stretch>
        </p:blipFill>
        <p:spPr>
          <a:xfrm>
            <a:off x="11100617" y="6148102"/>
            <a:ext cx="648000" cy="270629"/>
          </a:xfrm>
          <a:prstGeom prst="rect">
            <a:avLst/>
          </a:prstGeom>
        </p:spPr>
      </p:pic>
      <p:sp>
        <p:nvSpPr>
          <p:cNvPr id="9" name="Pladsholder til tekst 2">
            <a:extLst>
              <a:ext uri="{FF2B5EF4-FFF2-40B4-BE49-F238E27FC236}">
                <a16:creationId xmlns:a16="http://schemas.microsoft.com/office/drawing/2014/main" id="{B1C95E0D-9CED-AFB1-A2D1-9C7AEED54F3F}"/>
              </a:ext>
            </a:extLst>
          </p:cNvPr>
          <p:cNvSpPr>
            <a:spLocks noGrp="1"/>
          </p:cNvSpPr>
          <p:nvPr>
            <p:ph type="body" idx="15" hasCustomPrompt="1"/>
          </p:nvPr>
        </p:nvSpPr>
        <p:spPr>
          <a:xfrm>
            <a:off x="429599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2" name="Pladsholder til indhold 2">
            <a:extLst>
              <a:ext uri="{FF2B5EF4-FFF2-40B4-BE49-F238E27FC236}">
                <a16:creationId xmlns:a16="http://schemas.microsoft.com/office/drawing/2014/main" id="{BB796A7A-BC66-B36A-083F-943F2381C537}"/>
              </a:ext>
            </a:extLst>
          </p:cNvPr>
          <p:cNvSpPr>
            <a:spLocks noGrp="1"/>
          </p:cNvSpPr>
          <p:nvPr>
            <p:ph sz="half" idx="16" hasCustomPrompt="1"/>
          </p:nvPr>
        </p:nvSpPr>
        <p:spPr>
          <a:xfrm>
            <a:off x="429600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a:t>Punkt 2</a:t>
            </a:r>
          </a:p>
          <a:p>
            <a:pPr lvl="0"/>
            <a:r>
              <a:rPr lang="da-DK" dirty="0"/>
              <a:t>Punkt 3</a:t>
            </a:r>
          </a:p>
          <a:p>
            <a:pPr lvl="0"/>
            <a:r>
              <a:rPr lang="da-DK" dirty="0"/>
              <a:t>Punkt 4</a:t>
            </a:r>
          </a:p>
        </p:txBody>
      </p:sp>
      <p:sp>
        <p:nvSpPr>
          <p:cNvPr id="13" name="Pladsholder til tekst 2">
            <a:extLst>
              <a:ext uri="{FF2B5EF4-FFF2-40B4-BE49-F238E27FC236}">
                <a16:creationId xmlns:a16="http://schemas.microsoft.com/office/drawing/2014/main" id="{F8053E2A-E3ED-0BF0-FD8E-AA825C00FAEB}"/>
              </a:ext>
            </a:extLst>
          </p:cNvPr>
          <p:cNvSpPr>
            <a:spLocks noGrp="1"/>
          </p:cNvSpPr>
          <p:nvPr>
            <p:ph type="body" idx="17" hasCustomPrompt="1"/>
          </p:nvPr>
        </p:nvSpPr>
        <p:spPr>
          <a:xfrm>
            <a:off x="8094459" y="2270978"/>
            <a:ext cx="3600000" cy="369332"/>
          </a:xfrm>
          <a:prstGeom prst="rect">
            <a:avLst/>
          </a:prstGeom>
        </p:spPr>
        <p:txBody>
          <a:bodyPr wrap="square" numCol="1" anchor="t">
            <a:sp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Overskrift</a:t>
            </a:r>
          </a:p>
        </p:txBody>
      </p:sp>
      <p:sp>
        <p:nvSpPr>
          <p:cNvPr id="14" name="Pladsholder til indhold 2">
            <a:extLst>
              <a:ext uri="{FF2B5EF4-FFF2-40B4-BE49-F238E27FC236}">
                <a16:creationId xmlns:a16="http://schemas.microsoft.com/office/drawing/2014/main" id="{A080F621-32C1-8B57-9086-53A31BD16B07}"/>
              </a:ext>
            </a:extLst>
          </p:cNvPr>
          <p:cNvSpPr>
            <a:spLocks noGrp="1"/>
          </p:cNvSpPr>
          <p:nvPr>
            <p:ph sz="half" idx="18" hasCustomPrompt="1"/>
          </p:nvPr>
        </p:nvSpPr>
        <p:spPr>
          <a:xfrm>
            <a:off x="8094460" y="2776308"/>
            <a:ext cx="3600000" cy="1465529"/>
          </a:xfrm>
          <a:prstGeom prst="rect">
            <a:avLst/>
          </a:prstGeom>
        </p:spPr>
        <p:txBody>
          <a:bodyPr numCol="1">
            <a:spAutoFit/>
          </a:bodyPr>
          <a:lstStyle>
            <a:lvl1pPr marL="342900" indent="-342900">
              <a:buClr>
                <a:schemeClr val="accent4"/>
              </a:buClr>
              <a:buFontTx/>
              <a:buBlip>
                <a:blip r:embed="rId2"/>
              </a:buBlip>
              <a:defRPr sz="2000"/>
            </a:lvl1pPr>
            <a:lvl2pPr>
              <a:defRPr sz="1600"/>
            </a:lvl2pPr>
            <a:lvl3pPr>
              <a:defRPr sz="2200"/>
            </a:lvl3pPr>
            <a:lvl4pPr>
              <a:defRPr sz="2200"/>
            </a:lvl4pPr>
            <a:lvl5pPr marL="1828800" indent="0">
              <a:buNone/>
              <a:defRPr sz="2200"/>
            </a:lvl5pPr>
          </a:lstStyle>
          <a:p>
            <a:pPr lvl="0"/>
            <a:r>
              <a:rPr lang="da-DK" dirty="0"/>
              <a:t>Punkt 1</a:t>
            </a:r>
          </a:p>
          <a:p>
            <a:pPr lvl="1"/>
            <a:r>
              <a:rPr lang="da-DK" dirty="0"/>
              <a:t>Punkt 2</a:t>
            </a:r>
          </a:p>
          <a:p>
            <a:pPr lvl="0"/>
            <a:r>
              <a:rPr lang="da-DK" dirty="0"/>
              <a:t>Punkt 3</a:t>
            </a:r>
          </a:p>
          <a:p>
            <a:pPr lvl="0"/>
            <a:r>
              <a:rPr lang="da-DK" dirty="0"/>
              <a:t>Punkt 4</a:t>
            </a:r>
          </a:p>
        </p:txBody>
      </p:sp>
    </p:spTree>
    <p:extLst>
      <p:ext uri="{BB962C8B-B14F-4D97-AF65-F5344CB8AC3E}">
        <p14:creationId xmlns:p14="http://schemas.microsoft.com/office/powerpoint/2010/main" val="54604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542BFC-893B-EC8D-E5A2-89CD074D5BDD}"/>
              </a:ext>
            </a:extLst>
          </p:cNvPr>
          <p:cNvSpPr>
            <a:spLocks noGrp="1"/>
          </p:cNvSpPr>
          <p:nvPr>
            <p:ph type="title"/>
          </p:nvPr>
        </p:nvSpPr>
        <p:spPr>
          <a:xfrm>
            <a:off x="596153" y="938867"/>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0F31837-28E5-923F-E4A4-9C5EB3ECBB33}"/>
              </a:ext>
            </a:extLst>
          </p:cNvPr>
          <p:cNvSpPr>
            <a:spLocks noGrp="1"/>
          </p:cNvSpPr>
          <p:nvPr>
            <p:ph type="body" idx="1"/>
          </p:nvPr>
        </p:nvSpPr>
        <p:spPr>
          <a:xfrm>
            <a:off x="596153" y="2399367"/>
            <a:ext cx="10515600" cy="355319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24792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1" r:id="rId4"/>
    <p:sldLayoutId id="2147483674" r:id="rId5"/>
    <p:sldLayoutId id="2147483664" r:id="rId6"/>
    <p:sldLayoutId id="2147483673" r:id="rId7"/>
    <p:sldLayoutId id="2147483677" r:id="rId8"/>
    <p:sldLayoutId id="2147483665" r:id="rId9"/>
    <p:sldLayoutId id="2147483668" r:id="rId10"/>
    <p:sldLayoutId id="2147483676" r:id="rId11"/>
    <p:sldLayoutId id="2147483675" r:id="rId12"/>
    <p:sldLayoutId id="2147483670" r:id="rId13"/>
    <p:sldLayoutId id="2147483671" r:id="rId14"/>
    <p:sldLayoutId id="2147483662" r:id="rId15"/>
    <p:sldLayoutId id="2147483672" r:id="rId16"/>
  </p:sldLayoutIdLst>
  <p:txStyles>
    <p:titleStyle>
      <a:lvl1pPr algn="l" defTabSz="914400" rtl="0" eaLnBrk="1" latinLnBrk="0" hangingPunct="1">
        <a:lnSpc>
          <a:spcPct val="90000"/>
        </a:lnSpc>
        <a:spcBef>
          <a:spcPct val="0"/>
        </a:spcBef>
        <a:buNone/>
        <a:defRPr sz="4400" b="1" i="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4"/>
        </a:buClr>
        <a:buFontTx/>
        <a:buBlip>
          <a:blip r:embed="rId18"/>
        </a:buBlip>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entinel-data.dk/nemid_logi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0"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97542" y="2383525"/>
            <a:ext cx="7603630" cy="1754326"/>
          </a:xfrm>
        </p:spPr>
        <p:txBody>
          <a:bodyPr/>
          <a:lstStyle/>
          <a:p>
            <a:r>
              <a:rPr lang="da-DK" dirty="0"/>
              <a:t>Akutte patienter i ØNH praksis</a:t>
            </a:r>
          </a:p>
        </p:txBody>
      </p:sp>
      <p:sp>
        <p:nvSpPr>
          <p:cNvPr id="15" name="Pladsholder til tekst 14">
            <a:extLst>
              <a:ext uri="{FF2B5EF4-FFF2-40B4-BE49-F238E27FC236}">
                <a16:creationId xmlns:a16="http://schemas.microsoft.com/office/drawing/2014/main" id="{1018534B-0E4B-F117-160B-BD0000B19B93}"/>
              </a:ext>
            </a:extLst>
          </p:cNvPr>
          <p:cNvSpPr>
            <a:spLocks noGrp="1"/>
          </p:cNvSpPr>
          <p:nvPr>
            <p:ph type="body" sz="quarter" idx="12"/>
          </p:nvPr>
        </p:nvSpPr>
        <p:spPr>
          <a:xfrm>
            <a:off x="497542" y="4225206"/>
            <a:ext cx="7044775" cy="258532"/>
          </a:xfrm>
        </p:spPr>
        <p:txBody>
          <a:bodyPr/>
          <a:lstStyle/>
          <a:p>
            <a:r>
              <a:rPr lang="da-DK" dirty="0">
                <a:latin typeface="+mn-lt"/>
              </a:rPr>
              <a:t>Til brug for klyngemøde </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0" y="4623688"/>
            <a:ext cx="12200816" cy="2298966"/>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897396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2" y="682864"/>
            <a:ext cx="10276082" cy="701731"/>
          </a:xfrm>
        </p:spPr>
        <p:txBody>
          <a:bodyPr/>
          <a:lstStyle/>
          <a:p>
            <a:r>
              <a:rPr lang="da-DK" dirty="0"/>
              <a:t>Visitation – Hals </a:t>
            </a:r>
            <a:r>
              <a:rPr lang="da-DK" sz="2400" b="0" i="1" dirty="0"/>
              <a:t>eKVIS indsætter resultatet</a:t>
            </a:r>
            <a:endParaRPr lang="en-US" b="0" dirty="0"/>
          </a:p>
        </p:txBody>
      </p:sp>
      <p:sp>
        <p:nvSpPr>
          <p:cNvPr id="4" name="Titel 3">
            <a:extLst>
              <a:ext uri="{FF2B5EF4-FFF2-40B4-BE49-F238E27FC236}">
                <a16:creationId xmlns:a16="http://schemas.microsoft.com/office/drawing/2014/main" id="{9065F4E1-9B92-B9A5-D00E-D5A5BE948538}"/>
              </a:ext>
            </a:extLst>
          </p:cNvPr>
          <p:cNvSpPr>
            <a:spLocks noGrp="1"/>
          </p:cNvSpPr>
          <p:nvPr>
            <p:ph sz="half" idx="10"/>
          </p:nvPr>
        </p:nvSpPr>
        <p:spPr>
          <a:xfrm>
            <a:off x="9253951" y="1879204"/>
            <a:ext cx="2714730" cy="2609945"/>
          </a:xfrm>
        </p:spPr>
        <p:txBody>
          <a:bodyPr wrap="square">
            <a:normAutofit/>
          </a:bodyPr>
          <a:lstStyle/>
          <a:p>
            <a:r>
              <a:rPr lang="da-DK" dirty="0"/>
              <a:t>Er der tendenser, som er interessante?</a:t>
            </a:r>
          </a:p>
          <a:p>
            <a:pPr marL="0" indent="0">
              <a:buNone/>
            </a:pPr>
            <a:r>
              <a:rPr lang="da-DK" dirty="0"/>
              <a:t> </a:t>
            </a:r>
          </a:p>
        </p:txBody>
      </p:sp>
    </p:spTree>
    <p:extLst>
      <p:ext uri="{BB962C8B-B14F-4D97-AF65-F5344CB8AC3E}">
        <p14:creationId xmlns:p14="http://schemas.microsoft.com/office/powerpoint/2010/main" val="22403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2" y="682864"/>
            <a:ext cx="10276082" cy="1311128"/>
          </a:xfrm>
        </p:spPr>
        <p:txBody>
          <a:bodyPr/>
          <a:lstStyle/>
          <a:p>
            <a:r>
              <a:rPr lang="da-DK" dirty="0"/>
              <a:t>Visitationscases – </a:t>
            </a:r>
            <a:r>
              <a:rPr lang="da-DK" sz="2400" b="0" i="1" dirty="0"/>
              <a:t>eKVIS indsætter resultater</a:t>
            </a:r>
            <a:br>
              <a:rPr lang="da-DK" dirty="0"/>
            </a:br>
            <a:endParaRPr lang="en-US" dirty="0"/>
          </a:p>
        </p:txBody>
      </p:sp>
      <p:sp>
        <p:nvSpPr>
          <p:cNvPr id="4" name="Titel 3">
            <a:extLst>
              <a:ext uri="{FF2B5EF4-FFF2-40B4-BE49-F238E27FC236}">
                <a16:creationId xmlns:a16="http://schemas.microsoft.com/office/drawing/2014/main" id="{9065F4E1-9B92-B9A5-D00E-D5A5BE948538}"/>
              </a:ext>
            </a:extLst>
          </p:cNvPr>
          <p:cNvSpPr>
            <a:spLocks noGrp="1"/>
          </p:cNvSpPr>
          <p:nvPr>
            <p:ph sz="half" idx="10"/>
          </p:nvPr>
        </p:nvSpPr>
        <p:spPr>
          <a:xfrm>
            <a:off x="9850170" y="1815705"/>
            <a:ext cx="2249221" cy="2609945"/>
          </a:xfrm>
        </p:spPr>
        <p:txBody>
          <a:bodyPr wrap="square">
            <a:normAutofit/>
          </a:bodyPr>
          <a:lstStyle/>
          <a:p>
            <a:r>
              <a:rPr lang="da-DK" dirty="0"/>
              <a:t>Er der nogle tendenser, som er interessante?</a:t>
            </a:r>
          </a:p>
          <a:p>
            <a:pPr marL="0" indent="0">
              <a:buNone/>
            </a:pPr>
            <a:endParaRPr lang="da-DK" dirty="0"/>
          </a:p>
          <a:p>
            <a:pPr marL="0" indent="0">
              <a:buNone/>
            </a:pPr>
            <a:r>
              <a:rPr lang="da-DK" dirty="0"/>
              <a:t> </a:t>
            </a:r>
          </a:p>
        </p:txBody>
      </p:sp>
    </p:spTree>
    <p:extLst>
      <p:ext uri="{BB962C8B-B14F-4D97-AF65-F5344CB8AC3E}">
        <p14:creationId xmlns:p14="http://schemas.microsoft.com/office/powerpoint/2010/main" val="144571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1" y="682864"/>
            <a:ext cx="11001731" cy="1588127"/>
          </a:xfrm>
        </p:spPr>
        <p:txBody>
          <a:bodyPr/>
          <a:lstStyle/>
          <a:p>
            <a:r>
              <a:rPr lang="da-DK" sz="4000" dirty="0"/>
              <a:t>Organisering af akutte i klinikken – </a:t>
            </a:r>
            <a:r>
              <a:rPr lang="da-DK" sz="2400" b="0" i="1" dirty="0"/>
              <a:t>eKVIS indsætter resultater</a:t>
            </a:r>
            <a:br>
              <a:rPr lang="da-DK" dirty="0"/>
            </a:br>
            <a:endParaRPr lang="en-US" dirty="0"/>
          </a:p>
        </p:txBody>
      </p:sp>
      <p:sp>
        <p:nvSpPr>
          <p:cNvPr id="3" name="Pladsholder til indhold 2">
            <a:extLst>
              <a:ext uri="{FF2B5EF4-FFF2-40B4-BE49-F238E27FC236}">
                <a16:creationId xmlns:a16="http://schemas.microsoft.com/office/drawing/2014/main" id="{0621AD9B-A576-9BA0-D3B0-5B0CE54AE29F}"/>
              </a:ext>
            </a:extLst>
          </p:cNvPr>
          <p:cNvSpPr>
            <a:spLocks noGrp="1"/>
          </p:cNvSpPr>
          <p:nvPr>
            <p:ph sz="half" idx="1"/>
          </p:nvPr>
        </p:nvSpPr>
        <p:spPr/>
        <p:txBody>
          <a:bodyPr/>
          <a:lstStyle/>
          <a:p>
            <a:endParaRPr lang="da-DK"/>
          </a:p>
        </p:txBody>
      </p:sp>
    </p:spTree>
    <p:extLst>
      <p:ext uri="{BB962C8B-B14F-4D97-AF65-F5344CB8AC3E}">
        <p14:creationId xmlns:p14="http://schemas.microsoft.com/office/powerpoint/2010/main" val="229660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a:extLst>
              <a:ext uri="{FF2B5EF4-FFF2-40B4-BE49-F238E27FC236}">
                <a16:creationId xmlns:a16="http://schemas.microsoft.com/office/drawing/2014/main" id="{382FA024-4CE1-01B5-E26B-6815B599A2DC}"/>
              </a:ext>
            </a:extLst>
          </p:cNvPr>
          <p:cNvSpPr txBox="1">
            <a:spLocks/>
          </p:cNvSpPr>
          <p:nvPr/>
        </p:nvSpPr>
        <p:spPr>
          <a:xfrm>
            <a:off x="570369" y="1598955"/>
            <a:ext cx="8818075" cy="3824071"/>
          </a:xfrm>
          <a:prstGeom prst="rect">
            <a:avLst/>
          </a:prstGeom>
        </p:spPr>
        <p:txBody>
          <a:bodyPr wrap="square">
            <a:normAutofit lnSpcReduction="10000"/>
          </a:bodyPr>
          <a:lstStyle>
            <a:lvl1pPr marL="228600" indent="-228600" algn="l" defTabSz="914400" rtl="0" eaLnBrk="1" latinLnBrk="0" hangingPunct="1">
              <a:lnSpc>
                <a:spcPct val="90000"/>
              </a:lnSpc>
              <a:spcBef>
                <a:spcPts val="1000"/>
              </a:spcBef>
              <a:buClr>
                <a:schemeClr val="accent4"/>
              </a:buClr>
              <a:buFontTx/>
              <a:buBlip>
                <a:blip r:embed="rId2"/>
              </a:buBlip>
              <a:defRPr sz="28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Har nogle gode erfaringer/tips og tricks til brug af kalender/styring af akuttider?</a:t>
            </a:r>
          </a:p>
          <a:p>
            <a:r>
              <a:rPr lang="da-DK" sz="1800" dirty="0"/>
              <a:t>Hvordan er muligheden for, at en akut patient kan komme i kontakt med klinikken hele dagen?</a:t>
            </a:r>
            <a:br>
              <a:rPr lang="da-DK" sz="1800" dirty="0"/>
            </a:br>
            <a:br>
              <a:rPr lang="da-DK" sz="1800" dirty="0"/>
            </a:br>
            <a:endParaRPr lang="da-DK" sz="1800" dirty="0"/>
          </a:p>
          <a:p>
            <a:r>
              <a:rPr lang="da-DK" sz="1800" dirty="0"/>
              <a:t>Har nogen udfordringer med, at personalet visiterer?</a:t>
            </a:r>
          </a:p>
          <a:p>
            <a:r>
              <a:rPr lang="da-DK" sz="1800" dirty="0"/>
              <a:t>Videndeling om god visitering?</a:t>
            </a:r>
            <a:br>
              <a:rPr lang="da-DK" sz="1800" dirty="0"/>
            </a:br>
            <a:br>
              <a:rPr lang="da-DK" sz="1800" dirty="0"/>
            </a:br>
            <a:endParaRPr lang="da-DK" sz="1800" dirty="0"/>
          </a:p>
          <a:p>
            <a:r>
              <a:rPr lang="da-DK" sz="1800" dirty="0"/>
              <a:t>Hvordan er dit samarbejde med egen læge om akutte patienter?</a:t>
            </a:r>
          </a:p>
          <a:p>
            <a:r>
              <a:rPr lang="da-DK" sz="1800" dirty="0"/>
              <a:t>Hvordan fungerer håndteringen af akutte patienter i dit nærområde?</a:t>
            </a:r>
          </a:p>
          <a:p>
            <a:pPr marL="0" indent="0">
              <a:buFontTx/>
              <a:buNone/>
            </a:pPr>
            <a:r>
              <a:rPr lang="da-DK" dirty="0"/>
              <a:t>  </a:t>
            </a:r>
          </a:p>
        </p:txBody>
      </p:sp>
      <p:sp>
        <p:nvSpPr>
          <p:cNvPr id="6" name="Title 2">
            <a:extLst>
              <a:ext uri="{FF2B5EF4-FFF2-40B4-BE49-F238E27FC236}">
                <a16:creationId xmlns:a16="http://schemas.microsoft.com/office/drawing/2014/main" id="{62B30B7A-C936-DF52-CEDC-D46297E8BB46}"/>
              </a:ext>
            </a:extLst>
          </p:cNvPr>
          <p:cNvSpPr>
            <a:spLocks noGrp="1"/>
          </p:cNvSpPr>
          <p:nvPr>
            <p:ph type="title"/>
          </p:nvPr>
        </p:nvSpPr>
        <p:spPr>
          <a:xfrm>
            <a:off x="496888" y="682625"/>
            <a:ext cx="8954930" cy="1255728"/>
          </a:xfrm>
        </p:spPr>
        <p:txBody>
          <a:bodyPr/>
          <a:lstStyle/>
          <a:p>
            <a:r>
              <a:rPr lang="da-DK" sz="4000" dirty="0"/>
              <a:t>Drøftelser og videndeling</a:t>
            </a:r>
            <a:br>
              <a:rPr lang="da-DK" dirty="0"/>
            </a:br>
            <a:endParaRPr lang="en-US" dirty="0"/>
          </a:p>
        </p:txBody>
      </p:sp>
    </p:spTree>
    <p:extLst>
      <p:ext uri="{BB962C8B-B14F-4D97-AF65-F5344CB8AC3E}">
        <p14:creationId xmlns:p14="http://schemas.microsoft.com/office/powerpoint/2010/main" val="2111873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0" y="0"/>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12233" y="2053063"/>
            <a:ext cx="7603630" cy="2585323"/>
          </a:xfrm>
        </p:spPr>
        <p:txBody>
          <a:bodyPr/>
          <a:lstStyle/>
          <a:p>
            <a:r>
              <a:rPr lang="da-DK" dirty="0"/>
              <a:t>Omfang og diagnoser på akutte patienter</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0" y="4359564"/>
            <a:ext cx="12200816" cy="3280217"/>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290445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3098284"/>
          </a:xfrm>
        </p:spPr>
        <p:txBody>
          <a:bodyPr/>
          <a:lstStyle/>
          <a:p>
            <a:pPr marL="0" indent="0">
              <a:buNone/>
            </a:pPr>
            <a:r>
              <a:rPr lang="da-DK" sz="2000" dirty="0"/>
              <a:t>Alle i klyngen har registreret deres akutte patienter:</a:t>
            </a:r>
          </a:p>
          <a:p>
            <a:r>
              <a:rPr lang="da-DK" sz="2000" dirty="0"/>
              <a:t>Klinikken registrerer SKS-tillægskoden ZDW53 Akut </a:t>
            </a:r>
            <a:r>
              <a:rPr lang="da-DK" sz="2000" u="sng" dirty="0"/>
              <a:t>den dag, klinikken har tildelt patienten en akut tid </a:t>
            </a:r>
            <a:r>
              <a:rPr lang="da-DK" sz="2000" dirty="0"/>
              <a:t>– underforstået, at I har talt med patienten/egen læge og visiteret dem som akutte</a:t>
            </a:r>
          </a:p>
          <a:p>
            <a:r>
              <a:rPr lang="da-DK" sz="2000" dirty="0"/>
              <a:t>Den dag patienten ses i klinikken til konsultation sættes den aktionsdiagnosekode som I undersøger/behandler ud fra   </a:t>
            </a:r>
          </a:p>
          <a:p>
            <a:r>
              <a:rPr lang="da-DK" sz="2000" dirty="0"/>
              <a:t>Sentinel opsamler og parrer diagnoserne, sådan at hvis akutkoden er sat inden for 7 døgn eller samme dag som diagnosen registreres patienten som akut </a:t>
            </a:r>
          </a:p>
          <a:p>
            <a:pPr marL="0" indent="0">
              <a:buNone/>
            </a:pPr>
            <a:r>
              <a:rPr lang="da-DK" sz="2000" dirty="0"/>
              <a:t>Alle kan se rapporten ved at logge ind på Mine Kvalitetsdata</a:t>
            </a:r>
            <a:r>
              <a:rPr lang="da-DK" sz="2000" dirty="0">
                <a:effectLst/>
                <a:latin typeface="Barlow" panose="00000500000000000000" pitchFamily="2" charset="0"/>
                <a:ea typeface="Times New Roman" panose="02020603050405020304" pitchFamily="18" charset="0"/>
                <a:cs typeface="Times New Roman" panose="02020603050405020304" pitchFamily="18" charset="0"/>
              </a:rPr>
              <a:t>: </a:t>
            </a:r>
            <a:r>
              <a:rPr lang="da-DK" sz="2000" u="sng" dirty="0">
                <a:solidFill>
                  <a:srgbClr val="0000FF"/>
                </a:solidFill>
                <a:effectLst/>
                <a:latin typeface="Barlow" panose="00000500000000000000" pitchFamily="2" charset="0"/>
                <a:ea typeface="Times New Roman" panose="02020603050405020304" pitchFamily="18" charset="0"/>
                <a:cs typeface="Times New Roman" panose="02020603050405020304" pitchFamily="18" charset="0"/>
                <a:hlinkClick r:id="rId2"/>
              </a:rPr>
              <a:t>https://sentinel-data.dk/nemid_login/</a:t>
            </a:r>
            <a:r>
              <a:rPr lang="da-DK" sz="2000" dirty="0">
                <a:latin typeface="Barlow" panose="00000500000000000000" pitchFamily="2" charset="0"/>
              </a:rPr>
              <a:t>. Der vises data </a:t>
            </a:r>
            <a:r>
              <a:rPr lang="da-DK" dirty="0">
                <a:latin typeface="Barlow" panose="00000500000000000000" pitchFamily="2" charset="0"/>
              </a:rPr>
              <a:t>fra</a:t>
            </a:r>
            <a:r>
              <a:rPr lang="da-DK" sz="2000" dirty="0">
                <a:latin typeface="Barlow" panose="00000500000000000000" pitchFamily="2" charset="0"/>
              </a:rPr>
              <a:t> egen klinik og klynges data</a:t>
            </a:r>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dirty="0"/>
              <a:t>Data om akutte patienter - via Sentinel</a:t>
            </a:r>
          </a:p>
        </p:txBody>
      </p:sp>
      <p:sp>
        <p:nvSpPr>
          <p:cNvPr id="4" name="Pladsholder til tekst 8">
            <a:extLst>
              <a:ext uri="{FF2B5EF4-FFF2-40B4-BE49-F238E27FC236}">
                <a16:creationId xmlns:a16="http://schemas.microsoft.com/office/drawing/2014/main" id="{A85B44AD-D669-2DDA-D4CB-4295D98FF22C}"/>
              </a:ext>
            </a:extLst>
          </p:cNvPr>
          <p:cNvSpPr txBox="1">
            <a:spLocks/>
          </p:cNvSpPr>
          <p:nvPr/>
        </p:nvSpPr>
        <p:spPr>
          <a:xfrm>
            <a:off x="2227152" y="5372865"/>
            <a:ext cx="8492151" cy="802271"/>
          </a:xfrm>
          <a:prstGeom prst="rect">
            <a:avLst/>
          </a:prstGeom>
        </p:spPr>
        <p:txBody>
          <a:bodyPr vert="horz" wrap="square" lIns="91440" tIns="45720" rIns="91440" bIns="45720" rtlCol="0">
            <a:spAutoFit/>
          </a:bodyPr>
          <a:lstStyle>
            <a:lvl1pPr marL="342900" indent="-342900" algn="l" defTabSz="914400" rtl="0" eaLnBrk="1" latinLnBrk="0" hangingPunct="1">
              <a:lnSpc>
                <a:spcPct val="90000"/>
              </a:lnSpc>
              <a:spcBef>
                <a:spcPts val="1000"/>
              </a:spcBef>
              <a:buClr>
                <a:schemeClr val="accent4"/>
              </a:buClr>
              <a:buFontTx/>
              <a:buBlip>
                <a:blip r:embed="rId3"/>
              </a:buBlip>
              <a:defRPr sz="2200" b="0" i="0" kern="1200">
                <a:solidFill>
                  <a:schemeClr val="tx1"/>
                </a:solidFill>
                <a:latin typeface="Barlow" pitchFamily="2" charset="77"/>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000" b="0" i="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a-DK" sz="2400" dirty="0">
                <a:solidFill>
                  <a:srgbClr val="0D364E"/>
                </a:solidFill>
              </a:rPr>
              <a:t>Har alle anvendt akutkoden? – og hvor længe?</a:t>
            </a:r>
          </a:p>
          <a:p>
            <a:pPr marL="0" indent="0">
              <a:buNone/>
            </a:pPr>
            <a:endParaRPr lang="da-DK" sz="1800" dirty="0"/>
          </a:p>
        </p:txBody>
      </p:sp>
    </p:spTree>
    <p:extLst>
      <p:ext uri="{BB962C8B-B14F-4D97-AF65-F5344CB8AC3E}">
        <p14:creationId xmlns:p14="http://schemas.microsoft.com/office/powerpoint/2010/main" val="12019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440005"/>
            <a:ext cx="10538632" cy="1311128"/>
          </a:xfrm>
        </p:spPr>
        <p:txBody>
          <a:bodyPr/>
          <a:lstStyle/>
          <a:p>
            <a:r>
              <a:rPr lang="da-DK" dirty="0"/>
              <a:t>Klyngens akutte patienter - fordelt på diagnoser</a:t>
            </a:r>
          </a:p>
        </p:txBody>
      </p:sp>
      <p:sp>
        <p:nvSpPr>
          <p:cNvPr id="9" name="Pladsholder til tekst 8">
            <a:extLst>
              <a:ext uri="{FF2B5EF4-FFF2-40B4-BE49-F238E27FC236}">
                <a16:creationId xmlns:a16="http://schemas.microsoft.com/office/drawing/2014/main" id="{1B081C00-42FC-BCAE-7C8E-0EAA28621300}"/>
              </a:ext>
            </a:extLst>
          </p:cNvPr>
          <p:cNvSpPr>
            <a:spLocks noGrp="1"/>
          </p:cNvSpPr>
          <p:nvPr>
            <p:ph type="body" idx="1"/>
          </p:nvPr>
        </p:nvSpPr>
        <p:spPr>
          <a:xfrm>
            <a:off x="9469924" y="1656785"/>
            <a:ext cx="2381061" cy="2343206"/>
          </a:xfrm>
        </p:spPr>
        <p:txBody>
          <a:bodyPr/>
          <a:lstStyle/>
          <a:p>
            <a:r>
              <a:rPr lang="da-DK" sz="1800" dirty="0"/>
              <a:t>Er der noget </a:t>
            </a:r>
            <a:r>
              <a:rPr lang="da-DK" sz="1800"/>
              <a:t>i oversigten, </a:t>
            </a:r>
            <a:r>
              <a:rPr lang="da-DK" sz="1800" dirty="0"/>
              <a:t>som er interessant?</a:t>
            </a:r>
          </a:p>
          <a:p>
            <a:r>
              <a:rPr lang="da-DK" sz="1800" dirty="0"/>
              <a:t>Hvordan svarer oversigten til jeres egne data/erfaringer?</a:t>
            </a:r>
          </a:p>
          <a:p>
            <a:pPr marL="0" indent="0">
              <a:buNone/>
            </a:pPr>
            <a:endParaRPr lang="da-DK" sz="1800" dirty="0"/>
          </a:p>
        </p:txBody>
      </p:sp>
      <p:sp>
        <p:nvSpPr>
          <p:cNvPr id="2" name="Pladsholder til tekst 8">
            <a:extLst>
              <a:ext uri="{FF2B5EF4-FFF2-40B4-BE49-F238E27FC236}">
                <a16:creationId xmlns:a16="http://schemas.microsoft.com/office/drawing/2014/main" id="{E0B555C4-5491-CAC3-D04E-225B2D1DD48D}"/>
              </a:ext>
            </a:extLst>
          </p:cNvPr>
          <p:cNvSpPr txBox="1">
            <a:spLocks/>
          </p:cNvSpPr>
          <p:nvPr/>
        </p:nvSpPr>
        <p:spPr>
          <a:xfrm>
            <a:off x="711200" y="1726057"/>
            <a:ext cx="3053349" cy="5220916"/>
          </a:xfrm>
          <a:prstGeom prst="rect">
            <a:avLst/>
          </a:prstGeom>
        </p:spPr>
        <p:txBody>
          <a:bodyPr vert="horz" wrap="square" lIns="91440" tIns="45720" rIns="91440" bIns="45720" rtlCol="0">
            <a:spAutoFit/>
          </a:bodyPr>
          <a:lstStyle>
            <a:lvl1pPr marL="342900" indent="-342900" algn="l" defTabSz="914400" rtl="0" eaLnBrk="1" latinLnBrk="0" hangingPunct="1">
              <a:lnSpc>
                <a:spcPct val="90000"/>
              </a:lnSpc>
              <a:spcBef>
                <a:spcPts val="1000"/>
              </a:spcBef>
              <a:buClr>
                <a:schemeClr val="accent4"/>
              </a:buClr>
              <a:buFontTx/>
              <a:buBlip>
                <a:blip r:embed="rId2"/>
              </a:buBlip>
              <a:defRPr sz="2200" b="0" i="0" kern="1200">
                <a:solidFill>
                  <a:schemeClr val="tx1"/>
                </a:solidFill>
                <a:latin typeface="Barlow" pitchFamily="2" charset="77"/>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000" b="0" i="0" kern="1200">
                <a:solidFill>
                  <a:schemeClr val="tx1">
                    <a:tint val="75000"/>
                  </a:schemeClr>
                </a:solidFill>
                <a:latin typeface="Barlow" pitchFamily="2" charset="77"/>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0" i="0" kern="1200">
                <a:solidFill>
                  <a:schemeClr val="tx1">
                    <a:tint val="75000"/>
                  </a:schemeClr>
                </a:solidFill>
                <a:latin typeface="Barlow" pitchFamily="2" charset="77"/>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1600" b="0" i="0" kern="1200">
                <a:solidFill>
                  <a:schemeClr val="tx1">
                    <a:tint val="75000"/>
                  </a:schemeClr>
                </a:solidFill>
                <a:latin typeface="Barlow"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None/>
            </a:pPr>
            <a:r>
              <a:rPr lang="da-DK" sz="1800" i="1" dirty="0"/>
              <a:t>Indsæt klyngens data ved at vælge ”download tabeller som billede” i kvalitetsrapporten. Gem eller kopier billedet ”klyngen” og indsæt det.</a:t>
            </a:r>
          </a:p>
          <a:p>
            <a:pPr marL="0" indent="0">
              <a:buFontTx/>
              <a:buNone/>
            </a:pPr>
            <a:endParaRPr lang="da-DK" sz="1800" dirty="0"/>
          </a:p>
          <a:p>
            <a:pPr marL="0" indent="0">
              <a:buFontTx/>
              <a:buNone/>
            </a:pPr>
            <a:r>
              <a:rPr lang="da-DK" sz="1800" i="1" dirty="0"/>
              <a:t>Alternativt kan rapporten vises live på mødet. Det giver mulighed for at ændre tidsperioden og klikke på diagnoserne for at få flere detaljer – se eksempel fra demo.</a:t>
            </a:r>
          </a:p>
          <a:p>
            <a:pPr marL="0" indent="0">
              <a:buFontTx/>
              <a:buNone/>
            </a:pPr>
            <a:endParaRPr lang="da-DK" sz="1800" i="1" dirty="0"/>
          </a:p>
          <a:p>
            <a:pPr marL="0" indent="0">
              <a:buFontTx/>
              <a:buNone/>
            </a:pPr>
            <a:r>
              <a:rPr lang="da-DK" sz="1800" i="1" dirty="0"/>
              <a:t>Du kan scrolle ned på siden, hvis du ikke ønsker at vise din egne data.</a:t>
            </a:r>
            <a:endParaRPr lang="da-DK" sz="1800" dirty="0"/>
          </a:p>
          <a:p>
            <a:pPr marL="0" indent="0">
              <a:buFontTx/>
              <a:buNone/>
            </a:pPr>
            <a:endParaRPr lang="da-DK" sz="1800" dirty="0"/>
          </a:p>
        </p:txBody>
      </p:sp>
      <p:pic>
        <p:nvPicPr>
          <p:cNvPr id="7" name="Billede 6">
            <a:extLst>
              <a:ext uri="{FF2B5EF4-FFF2-40B4-BE49-F238E27FC236}">
                <a16:creationId xmlns:a16="http://schemas.microsoft.com/office/drawing/2014/main" id="{E202CEC0-3A1D-0CE0-ADCA-74F9AB292A4D}"/>
              </a:ext>
            </a:extLst>
          </p:cNvPr>
          <p:cNvPicPr>
            <a:picLocks noChangeAspect="1"/>
          </p:cNvPicPr>
          <p:nvPr/>
        </p:nvPicPr>
        <p:blipFill>
          <a:blip r:embed="rId3"/>
          <a:stretch>
            <a:fillRect/>
          </a:stretch>
        </p:blipFill>
        <p:spPr>
          <a:xfrm>
            <a:off x="3958513" y="2107558"/>
            <a:ext cx="4921590" cy="2642883"/>
          </a:xfrm>
          <a:prstGeom prst="rect">
            <a:avLst/>
          </a:prstGeom>
        </p:spPr>
      </p:pic>
    </p:spTree>
    <p:extLst>
      <p:ext uri="{BB962C8B-B14F-4D97-AF65-F5344CB8AC3E}">
        <p14:creationId xmlns:p14="http://schemas.microsoft.com/office/powerpoint/2010/main" val="119557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642397" y="1859926"/>
            <a:ext cx="11213487" cy="2010807"/>
          </a:xfrm>
        </p:spPr>
        <p:txBody>
          <a:bodyPr/>
          <a:lstStyle/>
          <a:p>
            <a:r>
              <a:rPr lang="da-DK" sz="2000" dirty="0"/>
              <a:t>Er der områder, som skal afklares? Hvem gør det, og hvordan formidles det?</a:t>
            </a:r>
            <a:br>
              <a:rPr lang="da-DK" sz="2000" dirty="0"/>
            </a:br>
            <a:endParaRPr lang="da-DK" sz="2000" dirty="0"/>
          </a:p>
          <a:p>
            <a:r>
              <a:rPr lang="da-DK" sz="2000" dirty="0"/>
              <a:t>Er der noget, som I har fået inspiration til at gøre anderledes i egen klinik?</a:t>
            </a:r>
            <a:br>
              <a:rPr lang="da-DK" sz="2000" dirty="0"/>
            </a:br>
            <a:endParaRPr lang="da-DK" sz="2000" dirty="0"/>
          </a:p>
          <a:p>
            <a:r>
              <a:rPr lang="da-DK" sz="2000" dirty="0"/>
              <a:t>Skal emnet drøftes igen? </a:t>
            </a:r>
            <a:r>
              <a:rPr lang="da-DK" dirty="0"/>
              <a:t>Vil</a:t>
            </a:r>
            <a:r>
              <a:rPr lang="da-DK" sz="2000" dirty="0"/>
              <a:t> </a:t>
            </a:r>
            <a:r>
              <a:rPr lang="da-DK" dirty="0"/>
              <a:t>I</a:t>
            </a:r>
            <a:r>
              <a:rPr lang="da-DK" sz="2000" dirty="0"/>
              <a:t> fortsætte med at bruge akutkoden kollektivt? I hvilken periode?</a:t>
            </a:r>
            <a:br>
              <a:rPr lang="da-DK" sz="2000" dirty="0"/>
            </a:br>
            <a:r>
              <a:rPr lang="da-DK" sz="2000" dirty="0"/>
              <a:t>Den enkelte kan vælge at fortsætte med at bruge akutkoden til egen statistik. </a:t>
            </a:r>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dirty="0"/>
              <a:t>Opsamling</a:t>
            </a:r>
          </a:p>
        </p:txBody>
      </p:sp>
    </p:spTree>
    <p:extLst>
      <p:ext uri="{BB962C8B-B14F-4D97-AF65-F5344CB8AC3E}">
        <p14:creationId xmlns:p14="http://schemas.microsoft.com/office/powerpoint/2010/main" val="32829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8679CC-75E6-D19F-1BB6-FB68FF5BEB01}"/>
              </a:ext>
            </a:extLst>
          </p:cNvPr>
          <p:cNvSpPr>
            <a:spLocks noGrp="1"/>
          </p:cNvSpPr>
          <p:nvPr>
            <p:ph type="title"/>
          </p:nvPr>
        </p:nvSpPr>
        <p:spPr>
          <a:xfrm>
            <a:off x="497542" y="682864"/>
            <a:ext cx="8076007" cy="701731"/>
          </a:xfrm>
        </p:spPr>
        <p:txBody>
          <a:bodyPr/>
          <a:lstStyle/>
          <a:p>
            <a:r>
              <a:rPr lang="da-DK" dirty="0"/>
              <a:t>Introduktion</a:t>
            </a:r>
          </a:p>
        </p:txBody>
      </p:sp>
      <p:sp>
        <p:nvSpPr>
          <p:cNvPr id="6" name="Pladsholder til indhold 5">
            <a:extLst>
              <a:ext uri="{FF2B5EF4-FFF2-40B4-BE49-F238E27FC236}">
                <a16:creationId xmlns:a16="http://schemas.microsoft.com/office/drawing/2014/main" id="{0F504F8A-9228-37AD-FE9D-71A3ED77C0CC}"/>
              </a:ext>
            </a:extLst>
          </p:cNvPr>
          <p:cNvSpPr>
            <a:spLocks noGrp="1"/>
          </p:cNvSpPr>
          <p:nvPr>
            <p:ph sz="half" idx="1"/>
          </p:nvPr>
        </p:nvSpPr>
        <p:spPr>
          <a:xfrm>
            <a:off x="497541" y="1677238"/>
            <a:ext cx="9370736" cy="2774606"/>
          </a:xfrm>
        </p:spPr>
        <p:txBody>
          <a:bodyPr/>
          <a:lstStyle/>
          <a:p>
            <a:pPr marL="0" indent="0">
              <a:buNone/>
            </a:pPr>
            <a:r>
              <a:rPr lang="da-DK" sz="2400" b="1" dirty="0"/>
              <a:t>Formål</a:t>
            </a:r>
          </a:p>
          <a:p>
            <a:r>
              <a:rPr lang="da-DK" dirty="0"/>
              <a:t>Pakken skal understøtte, at alle kender rammerne for håndtering af akutte patienter, så patienterne visiteres, så de kan ses rettidigt</a:t>
            </a:r>
          </a:p>
          <a:p>
            <a:r>
              <a:rPr lang="da-DK" dirty="0"/>
              <a:t>Data, resultater og erfaringer skal understøtte drøftelser om </a:t>
            </a:r>
          </a:p>
          <a:p>
            <a:pPr lvl="1"/>
            <a:r>
              <a:rPr lang="da-DK" dirty="0"/>
              <a:t>Omfanget af akutte patienter</a:t>
            </a:r>
          </a:p>
          <a:p>
            <a:pPr lvl="1"/>
            <a:r>
              <a:rPr lang="da-DK" dirty="0"/>
              <a:t>Visitation</a:t>
            </a:r>
          </a:p>
          <a:p>
            <a:pPr lvl="1"/>
            <a:r>
              <a:rPr lang="da-DK" dirty="0"/>
              <a:t>Planlægning og håndteringen af de akutte patienter</a:t>
            </a:r>
          </a:p>
          <a:p>
            <a:endParaRPr lang="da-DK" dirty="0"/>
          </a:p>
        </p:txBody>
      </p:sp>
    </p:spTree>
    <p:extLst>
      <p:ext uri="{BB962C8B-B14F-4D97-AF65-F5344CB8AC3E}">
        <p14:creationId xmlns:p14="http://schemas.microsoft.com/office/powerpoint/2010/main" val="239714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61695" y="3390009"/>
            <a:ext cx="7603630" cy="923330"/>
          </a:xfrm>
        </p:spPr>
        <p:txBody>
          <a:bodyPr/>
          <a:lstStyle/>
          <a:p>
            <a:r>
              <a:rPr lang="da-DK" dirty="0"/>
              <a:t>Fakta om akutte</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185671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4583819"/>
          </a:xfrm>
        </p:spPr>
        <p:txBody>
          <a:bodyPr/>
          <a:lstStyle/>
          <a:p>
            <a:r>
              <a:rPr lang="da-DK" sz="1800" dirty="0"/>
              <a:t>Alle speciallæger i ørelægehjælp varetager akut patientbehandling af patienter, som vurderes at have et akut behandlingsbehov – både egne og nye patienter</a:t>
            </a:r>
          </a:p>
          <a:p>
            <a:r>
              <a:rPr lang="da-DK" sz="1800" dirty="0"/>
              <a:t>Det er speciallægens afgørelse, om der er et lægefagligt behov for en akut tid</a:t>
            </a:r>
          </a:p>
          <a:p>
            <a:r>
              <a:rPr lang="da-DK" sz="1800" dirty="0"/>
              <a:t>Speciallægen skal sikre, at der på alle konsultationsdage er et tilfredsstillende antal tider til rådighed til varetagelse af patienter med akut behandlingsbehov – både direkte patienthenvendelser og henvendelser fra alment praktiserende læge</a:t>
            </a:r>
          </a:p>
          <a:p>
            <a:r>
              <a:rPr lang="da-DK" sz="1800" dirty="0"/>
              <a:t>Hvis henvendelse angående en akut tid kommer fra en alment praktiserende læge, skal denne som udgangspunkt have telefonisk adgang til en faglig vurdering hos en praktiserende speciallæge, hvis ikke klinikpersonalet umiddelbart kan tildele patienten en akut tid. </a:t>
            </a:r>
            <a:br>
              <a:rPr lang="da-DK" sz="1800" dirty="0"/>
            </a:br>
            <a:r>
              <a:rPr lang="da-DK" sz="1800" dirty="0"/>
              <a:t>På baggrund af den faglige dialog afgør speciallægen, om der er behov for at tildele patienten en akuttid eller om speciallægen kan rådgive om igangsættelse af relevant behandling hos egen læge</a:t>
            </a:r>
          </a:p>
          <a:p>
            <a:r>
              <a:rPr lang="da-DK" sz="1800" dirty="0"/>
              <a:t>Hvis speciallægen ikke er i stand til at modtage en akut patient, med begrundelse i mangel på tidsmæssige ressourcer, skal patienten gøres opmærksom på, hvor der kan søges anden ørelægehjælp</a:t>
            </a:r>
          </a:p>
          <a:p>
            <a:pPr marL="0" indent="0" algn="r">
              <a:buNone/>
            </a:pPr>
            <a:br>
              <a:rPr lang="da-DK" sz="1200" dirty="0"/>
            </a:br>
            <a:r>
              <a:rPr lang="da-DK" sz="1200" dirty="0"/>
              <a:t>Kilde: Bilag B – Fortolkningsbidrag til akutforpligtelsen i overenskomsten 2022          </a:t>
            </a:r>
            <a:br>
              <a:rPr lang="da-DK" sz="2000" dirty="0"/>
            </a:br>
            <a:endParaRPr lang="da-DK" sz="2000" dirty="0">
              <a:solidFill>
                <a:srgbClr val="000000"/>
              </a:solidFill>
              <a:latin typeface="Barlow" panose="00000500000000000000" pitchFamily="2" charset="0"/>
              <a:ea typeface="Times New Roman" panose="02020603050405020304" pitchFamily="18" charset="0"/>
              <a:cs typeface="Calibri" panose="020F0502020204030204" pitchFamily="34" charset="0"/>
            </a:endParaRPr>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506596" y="513843"/>
            <a:ext cx="10538632" cy="1077474"/>
          </a:xfrm>
        </p:spPr>
        <p:txBody>
          <a:bodyPr/>
          <a:lstStyle/>
          <a:p>
            <a:r>
              <a:rPr lang="da-DK" dirty="0"/>
              <a:t>Forpligtelsen til at se akutte patienter</a:t>
            </a:r>
            <a:br>
              <a:rPr lang="da-DK" dirty="0"/>
            </a:br>
            <a:endParaRPr lang="da-DK" b="0" dirty="0"/>
          </a:p>
        </p:txBody>
      </p:sp>
    </p:spTree>
    <p:extLst>
      <p:ext uri="{BB962C8B-B14F-4D97-AF65-F5344CB8AC3E}">
        <p14:creationId xmlns:p14="http://schemas.microsoft.com/office/powerpoint/2010/main" val="369059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69CA54-F0E7-D7BD-79D3-A0014359668B}"/>
              </a:ext>
            </a:extLst>
          </p:cNvPr>
          <p:cNvSpPr>
            <a:spLocks noGrp="1"/>
          </p:cNvSpPr>
          <p:nvPr>
            <p:ph type="body" idx="1"/>
          </p:nvPr>
        </p:nvSpPr>
        <p:spPr>
          <a:xfrm>
            <a:off x="569970" y="1760338"/>
            <a:ext cx="11213487" cy="3596882"/>
          </a:xfrm>
        </p:spPr>
        <p:txBody>
          <a:bodyPr/>
          <a:lstStyle/>
          <a:p>
            <a:r>
              <a:rPr lang="da-DK" sz="2000" dirty="0"/>
              <a:t>Man er forpligtet til at tage akutte patienter, hvis man holder åbent, også selvom man ikke har ferievagten. Man må ikke henvise akutte patienter videre til ferievagten. Alle speciallæger i ørelægehjælp varetager akut patientbehandling af patienter, som vurderes at have et akut behandlingsbehov – både egne og nye patienter</a:t>
            </a:r>
            <a:br>
              <a:rPr lang="da-DK" sz="2000" dirty="0"/>
            </a:br>
            <a:endParaRPr lang="da-DK" sz="2000" dirty="0"/>
          </a:p>
          <a:p>
            <a:r>
              <a:rPr lang="da-DK" sz="2000" dirty="0"/>
              <a:t>Akutte patienter i ferievagten: Man kan sagtens se almindelige patienter, selv om man har ferievagten. Men man skal reservere et tilstrækkeligt antal akutte tider, så man kan tilbyde tid til patienter, som vurderes at have et akut behandlingsbehov. Reserverede tider, der ikke bruges til akutte patienter, vil ofte kunne anvendes af patienter på venteliste.</a:t>
            </a:r>
          </a:p>
          <a:p>
            <a:pPr marL="0" indent="0" algn="r">
              <a:buNone/>
            </a:pPr>
            <a:r>
              <a:rPr lang="da-DK" sz="1200" dirty="0"/>
              <a:t>(Kilde: FAQ om ferieringe på FAPS.dk)</a:t>
            </a:r>
          </a:p>
          <a:p>
            <a:pPr marL="0" indent="0" algn="r">
              <a:buNone/>
            </a:pPr>
            <a:endParaRPr lang="da-DK" sz="1200" dirty="0"/>
          </a:p>
          <a:p>
            <a:pPr marL="0" indent="0">
              <a:buNone/>
            </a:pPr>
            <a:endParaRPr lang="da-DK" sz="1200" dirty="0"/>
          </a:p>
        </p:txBody>
      </p:sp>
      <p:sp>
        <p:nvSpPr>
          <p:cNvPr id="3" name="Titel 2">
            <a:extLst>
              <a:ext uri="{FF2B5EF4-FFF2-40B4-BE49-F238E27FC236}">
                <a16:creationId xmlns:a16="http://schemas.microsoft.com/office/drawing/2014/main" id="{D24B8D02-BFFE-C359-7086-2108242D68FA}"/>
              </a:ext>
            </a:extLst>
          </p:cNvPr>
          <p:cNvSpPr>
            <a:spLocks noGrp="1"/>
          </p:cNvSpPr>
          <p:nvPr>
            <p:ph type="title"/>
          </p:nvPr>
        </p:nvSpPr>
        <p:spPr>
          <a:xfrm>
            <a:off x="497542" y="682864"/>
            <a:ext cx="10538632" cy="701731"/>
          </a:xfrm>
        </p:spPr>
        <p:txBody>
          <a:bodyPr/>
          <a:lstStyle/>
          <a:p>
            <a:r>
              <a:rPr lang="da-DK" dirty="0"/>
              <a:t>Akutte patienter og ferieringe</a:t>
            </a:r>
          </a:p>
        </p:txBody>
      </p:sp>
    </p:spTree>
    <p:extLst>
      <p:ext uri="{BB962C8B-B14F-4D97-AF65-F5344CB8AC3E}">
        <p14:creationId xmlns:p14="http://schemas.microsoft.com/office/powerpoint/2010/main" val="162347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dsholder til billede 32" descr="Et billede, der indeholder håndskrift, sort-hvid, Sort-hvid fotografering, typografi&#10;&#10;Automatisk genereret beskrivelse">
            <a:extLst>
              <a:ext uri="{FF2B5EF4-FFF2-40B4-BE49-F238E27FC236}">
                <a16:creationId xmlns:a16="http://schemas.microsoft.com/office/drawing/2014/main" id="{C185B6BC-A945-28AA-8DB4-93377510901C}"/>
              </a:ext>
            </a:extLst>
          </p:cNvPr>
          <p:cNvPicPr>
            <a:picLocks noGrp="1" noChangeAspect="1"/>
          </p:cNvPicPr>
          <p:nvPr>
            <p:ph type="pic" sz="quarter" idx="10"/>
          </p:nvPr>
        </p:nvPicPr>
        <p:blipFill>
          <a:blip r:embed="rId2"/>
          <a:srcRect/>
          <a:stretch/>
        </p:blipFill>
        <p:spPr/>
      </p:pic>
      <p:sp>
        <p:nvSpPr>
          <p:cNvPr id="4" name="Pladsholder til billede 3">
            <a:extLst>
              <a:ext uri="{FF2B5EF4-FFF2-40B4-BE49-F238E27FC236}">
                <a16:creationId xmlns:a16="http://schemas.microsoft.com/office/drawing/2014/main" id="{800196B0-5757-7479-211D-9A3653B4E6E9}"/>
              </a:ext>
            </a:extLst>
          </p:cNvPr>
          <p:cNvSpPr>
            <a:spLocks noGrp="1"/>
          </p:cNvSpPr>
          <p:nvPr>
            <p:ph type="pic" sz="quarter" idx="11"/>
          </p:nvPr>
        </p:nvSpPr>
        <p:spPr>
          <a:xfrm>
            <a:off x="-8816" y="-22202"/>
            <a:ext cx="12200816" cy="6880202"/>
          </a:xfrm>
        </p:spPr>
        <p:txBody>
          <a:bodyPr/>
          <a:lstStyle/>
          <a:p>
            <a:endParaRPr lang="da-DK" dirty="0"/>
          </a:p>
        </p:txBody>
      </p:sp>
      <p:sp>
        <p:nvSpPr>
          <p:cNvPr id="13" name="Titel 12">
            <a:extLst>
              <a:ext uri="{FF2B5EF4-FFF2-40B4-BE49-F238E27FC236}">
                <a16:creationId xmlns:a16="http://schemas.microsoft.com/office/drawing/2014/main" id="{C01C252E-7089-77F6-5DB3-6F61A0E23C74}"/>
              </a:ext>
            </a:extLst>
          </p:cNvPr>
          <p:cNvSpPr>
            <a:spLocks noGrp="1"/>
          </p:cNvSpPr>
          <p:nvPr>
            <p:ph type="title"/>
          </p:nvPr>
        </p:nvSpPr>
        <p:spPr>
          <a:xfrm>
            <a:off x="443222" y="2005015"/>
            <a:ext cx="11203334" cy="2308324"/>
          </a:xfrm>
        </p:spPr>
        <p:txBody>
          <a:bodyPr/>
          <a:lstStyle/>
          <a:p>
            <a:r>
              <a:rPr lang="da-DK" dirty="0"/>
              <a:t>Visitation og håndtering af akutte patienter</a:t>
            </a:r>
            <a:br>
              <a:rPr lang="da-DK" dirty="0"/>
            </a:br>
            <a:r>
              <a:rPr lang="da-DK" sz="4000" dirty="0"/>
              <a:t>- </a:t>
            </a:r>
            <a:r>
              <a:rPr lang="da-DK" sz="3200" dirty="0"/>
              <a:t>data fra spørgeskemaet</a:t>
            </a:r>
          </a:p>
        </p:txBody>
      </p:sp>
      <p:pic>
        <p:nvPicPr>
          <p:cNvPr id="23" name="Billede 22" descr="Et billede, der indeholder logo, hvid, Grafik&#10;&#10;Automatisk genereret beskrivelse">
            <a:extLst>
              <a:ext uri="{FF2B5EF4-FFF2-40B4-BE49-F238E27FC236}">
                <a16:creationId xmlns:a16="http://schemas.microsoft.com/office/drawing/2014/main" id="{C98B79DA-77C9-E774-5548-4A037D42E20C}"/>
              </a:ext>
            </a:extLst>
          </p:cNvPr>
          <p:cNvPicPr>
            <a:picLocks noChangeAspect="1"/>
          </p:cNvPicPr>
          <p:nvPr/>
        </p:nvPicPr>
        <p:blipFill>
          <a:blip r:embed="rId3"/>
          <a:stretch>
            <a:fillRect/>
          </a:stretch>
        </p:blipFill>
        <p:spPr>
          <a:xfrm>
            <a:off x="-8816" y="4313339"/>
            <a:ext cx="12200816" cy="2566863"/>
          </a:xfrm>
          <a:prstGeom prst="rect">
            <a:avLst/>
          </a:prstGeom>
        </p:spPr>
      </p:pic>
      <p:pic>
        <p:nvPicPr>
          <p:cNvPr id="12" name="Billede 11" descr="Et billede, der indeholder Font/skrifttype, Grafik, logo, grafisk design&#10;&#10;Automatisk genereret beskrivelse">
            <a:extLst>
              <a:ext uri="{FF2B5EF4-FFF2-40B4-BE49-F238E27FC236}">
                <a16:creationId xmlns:a16="http://schemas.microsoft.com/office/drawing/2014/main" id="{A08BFB9A-635E-49C7-D6A5-BF3504695262}"/>
              </a:ext>
            </a:extLst>
          </p:cNvPr>
          <p:cNvPicPr>
            <a:picLocks noChangeAspect="1"/>
          </p:cNvPicPr>
          <p:nvPr/>
        </p:nvPicPr>
        <p:blipFill>
          <a:blip r:embed="rId4"/>
          <a:stretch>
            <a:fillRect/>
          </a:stretch>
        </p:blipFill>
        <p:spPr>
          <a:xfrm>
            <a:off x="10363199" y="5820372"/>
            <a:ext cx="1283357" cy="535978"/>
          </a:xfrm>
          <a:prstGeom prst="rect">
            <a:avLst/>
          </a:prstGeom>
        </p:spPr>
      </p:pic>
    </p:spTree>
    <p:extLst>
      <p:ext uri="{BB962C8B-B14F-4D97-AF65-F5344CB8AC3E}">
        <p14:creationId xmlns:p14="http://schemas.microsoft.com/office/powerpoint/2010/main" val="178720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DC94DEE-4A5B-568E-2840-814ADBDC7849}"/>
              </a:ext>
            </a:extLst>
          </p:cNvPr>
          <p:cNvSpPr>
            <a:spLocks noGrp="1"/>
          </p:cNvSpPr>
          <p:nvPr>
            <p:ph type="body" idx="1"/>
          </p:nvPr>
        </p:nvSpPr>
        <p:spPr>
          <a:xfrm>
            <a:off x="489256" y="1854519"/>
            <a:ext cx="11213487" cy="2305246"/>
          </a:xfrm>
        </p:spPr>
        <p:txBody>
          <a:bodyPr/>
          <a:lstStyle/>
          <a:p>
            <a:r>
              <a:rPr lang="da-DK" sz="2800" dirty="0"/>
              <a:t>Udsendt i perioden xx- </a:t>
            </a:r>
            <a:r>
              <a:rPr lang="da-DK" sz="2800" dirty="0" err="1"/>
              <a:t>yy</a:t>
            </a:r>
            <a:endParaRPr lang="da-DK" sz="2800" dirty="0"/>
          </a:p>
          <a:p>
            <a:r>
              <a:rPr lang="da-DK" sz="2800" dirty="0"/>
              <a:t>X  ud af Y klinikker besvarede spørgeskemaet, hvilket giver en besvarelsesprocent på Z %</a:t>
            </a:r>
          </a:p>
          <a:p>
            <a:endParaRPr lang="da-DK" sz="2800" dirty="0"/>
          </a:p>
          <a:p>
            <a:endParaRPr lang="da-DK" dirty="0"/>
          </a:p>
        </p:txBody>
      </p:sp>
      <p:sp>
        <p:nvSpPr>
          <p:cNvPr id="3" name="Titel 2">
            <a:extLst>
              <a:ext uri="{FF2B5EF4-FFF2-40B4-BE49-F238E27FC236}">
                <a16:creationId xmlns:a16="http://schemas.microsoft.com/office/drawing/2014/main" id="{1561F034-608B-2E1D-9F7D-7EA84CEE1E63}"/>
              </a:ext>
            </a:extLst>
          </p:cNvPr>
          <p:cNvSpPr>
            <a:spLocks noGrp="1"/>
          </p:cNvSpPr>
          <p:nvPr>
            <p:ph type="title"/>
          </p:nvPr>
        </p:nvSpPr>
        <p:spPr/>
        <p:txBody>
          <a:bodyPr/>
          <a:lstStyle/>
          <a:p>
            <a:r>
              <a:rPr lang="da-DK" dirty="0"/>
              <a:t>Spørgeskema i klynge xxx</a:t>
            </a:r>
          </a:p>
        </p:txBody>
      </p:sp>
    </p:spTree>
    <p:extLst>
      <p:ext uri="{BB962C8B-B14F-4D97-AF65-F5344CB8AC3E}">
        <p14:creationId xmlns:p14="http://schemas.microsoft.com/office/powerpoint/2010/main" val="11733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2" y="682864"/>
            <a:ext cx="10276082" cy="1311128"/>
          </a:xfrm>
        </p:spPr>
        <p:txBody>
          <a:bodyPr/>
          <a:lstStyle/>
          <a:p>
            <a:r>
              <a:rPr lang="da-DK" dirty="0"/>
              <a:t>Visitation - Øre  </a:t>
            </a:r>
            <a:r>
              <a:rPr lang="da-DK" sz="2400" b="0" i="1" dirty="0" err="1"/>
              <a:t>ekvis</a:t>
            </a:r>
            <a:r>
              <a:rPr lang="da-DK" sz="2400" b="0" i="1" dirty="0"/>
              <a:t> indsætter resultatet</a:t>
            </a:r>
            <a:br>
              <a:rPr lang="da-DK" dirty="0"/>
            </a:br>
            <a:endParaRPr lang="en-US" dirty="0"/>
          </a:p>
        </p:txBody>
      </p:sp>
      <p:sp>
        <p:nvSpPr>
          <p:cNvPr id="4" name="Titel 3">
            <a:extLst>
              <a:ext uri="{FF2B5EF4-FFF2-40B4-BE49-F238E27FC236}">
                <a16:creationId xmlns:a16="http://schemas.microsoft.com/office/drawing/2014/main" id="{9065F4E1-9B92-B9A5-D00E-D5A5BE948538}"/>
              </a:ext>
            </a:extLst>
          </p:cNvPr>
          <p:cNvSpPr>
            <a:spLocks noGrp="1"/>
          </p:cNvSpPr>
          <p:nvPr>
            <p:ph sz="half" idx="10"/>
          </p:nvPr>
        </p:nvSpPr>
        <p:spPr>
          <a:xfrm>
            <a:off x="9270749" y="1815705"/>
            <a:ext cx="2828642" cy="2609945"/>
          </a:xfrm>
        </p:spPr>
        <p:txBody>
          <a:bodyPr wrap="square">
            <a:normAutofit/>
          </a:bodyPr>
          <a:lstStyle/>
          <a:p>
            <a:r>
              <a:rPr lang="da-DK" dirty="0"/>
              <a:t>Er der tendenser, som er interessante?</a:t>
            </a:r>
          </a:p>
          <a:p>
            <a:pPr marL="0" indent="0">
              <a:buNone/>
            </a:pPr>
            <a:r>
              <a:rPr lang="da-DK" dirty="0"/>
              <a:t> </a:t>
            </a:r>
          </a:p>
        </p:txBody>
      </p:sp>
    </p:spTree>
    <p:extLst>
      <p:ext uri="{BB962C8B-B14F-4D97-AF65-F5344CB8AC3E}">
        <p14:creationId xmlns:p14="http://schemas.microsoft.com/office/powerpoint/2010/main" val="319799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819D6BA9-0E48-6C8E-3772-8D4D6FC61869}"/>
              </a:ext>
            </a:extLst>
          </p:cNvPr>
          <p:cNvSpPr>
            <a:spLocks noGrp="1"/>
          </p:cNvSpPr>
          <p:nvPr>
            <p:ph type="title"/>
          </p:nvPr>
        </p:nvSpPr>
        <p:spPr>
          <a:xfrm>
            <a:off x="497542" y="682864"/>
            <a:ext cx="10276082" cy="1311128"/>
          </a:xfrm>
        </p:spPr>
        <p:txBody>
          <a:bodyPr/>
          <a:lstStyle/>
          <a:p>
            <a:r>
              <a:rPr lang="da-DK" dirty="0"/>
              <a:t>Visitation – Næse  </a:t>
            </a:r>
            <a:r>
              <a:rPr lang="da-DK" sz="2400" b="0" i="1" dirty="0"/>
              <a:t>eKVIS indsætter resultatet</a:t>
            </a:r>
            <a:br>
              <a:rPr lang="da-DK" dirty="0"/>
            </a:br>
            <a:endParaRPr lang="en-US" dirty="0"/>
          </a:p>
        </p:txBody>
      </p:sp>
      <p:sp>
        <p:nvSpPr>
          <p:cNvPr id="4" name="Titel 3">
            <a:extLst>
              <a:ext uri="{FF2B5EF4-FFF2-40B4-BE49-F238E27FC236}">
                <a16:creationId xmlns:a16="http://schemas.microsoft.com/office/drawing/2014/main" id="{9065F4E1-9B92-B9A5-D00E-D5A5BE948538}"/>
              </a:ext>
            </a:extLst>
          </p:cNvPr>
          <p:cNvSpPr>
            <a:spLocks noGrp="1"/>
          </p:cNvSpPr>
          <p:nvPr>
            <p:ph sz="half" idx="10"/>
          </p:nvPr>
        </p:nvSpPr>
        <p:spPr>
          <a:xfrm>
            <a:off x="9253951" y="1879204"/>
            <a:ext cx="2714730" cy="2609945"/>
          </a:xfrm>
        </p:spPr>
        <p:txBody>
          <a:bodyPr wrap="square">
            <a:normAutofit/>
          </a:bodyPr>
          <a:lstStyle/>
          <a:p>
            <a:r>
              <a:rPr lang="da-DK" dirty="0"/>
              <a:t>Er der tendenser, som er interessante?</a:t>
            </a:r>
          </a:p>
          <a:p>
            <a:pPr marL="0" indent="0">
              <a:buNone/>
            </a:pPr>
            <a:r>
              <a:rPr lang="da-DK" dirty="0"/>
              <a:t> </a:t>
            </a:r>
          </a:p>
        </p:txBody>
      </p:sp>
    </p:spTree>
    <p:extLst>
      <p:ext uri="{BB962C8B-B14F-4D97-AF65-F5344CB8AC3E}">
        <p14:creationId xmlns:p14="http://schemas.microsoft.com/office/powerpoint/2010/main" val="3237035405"/>
      </p:ext>
    </p:extLst>
  </p:cSld>
  <p:clrMapOvr>
    <a:masterClrMapping/>
  </p:clrMapOvr>
</p:sld>
</file>

<file path=ppt/theme/theme1.xml><?xml version="1.0" encoding="utf-8"?>
<a:theme xmlns:a="http://schemas.openxmlformats.org/drawingml/2006/main" name="eKvis">
  <a:themeElements>
    <a:clrScheme name="eKvis">
      <a:dk1>
        <a:srgbClr val="000000"/>
      </a:dk1>
      <a:lt1>
        <a:srgbClr val="FFFFFF"/>
      </a:lt1>
      <a:dk2>
        <a:srgbClr val="44546A"/>
      </a:dk2>
      <a:lt2>
        <a:srgbClr val="D9E1E8"/>
      </a:lt2>
      <a:accent1>
        <a:srgbClr val="BED2E0"/>
      </a:accent1>
      <a:accent2>
        <a:srgbClr val="0D364E"/>
      </a:accent2>
      <a:accent3>
        <a:srgbClr val="3C657D"/>
      </a:accent3>
      <a:accent4>
        <a:srgbClr val="C82A54"/>
      </a:accent4>
      <a:accent5>
        <a:srgbClr val="9B2346"/>
      </a:accent5>
      <a:accent6>
        <a:srgbClr val="584D53"/>
      </a:accent6>
      <a:hlink>
        <a:srgbClr val="0D364E"/>
      </a:hlink>
      <a:folHlink>
        <a:srgbClr val="0D364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Kvis" id="{2EBAE8E2-A94F-ED4A-98F2-5B4C9C275845}" vid="{1C6977EE-0820-2242-A2C6-6A1E74CA99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eKvis</Template>
  <TotalTime>3602</TotalTime>
  <Words>883</Words>
  <Application>Microsoft Office PowerPoint</Application>
  <PresentationFormat>Widescreen</PresentationFormat>
  <Paragraphs>67</Paragraphs>
  <Slides>17</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17</vt:i4>
      </vt:variant>
    </vt:vector>
  </HeadingPairs>
  <TitlesOfParts>
    <vt:vector size="23" baseType="lpstr">
      <vt:lpstr>Arial</vt:lpstr>
      <vt:lpstr>Albert Sans Medium</vt:lpstr>
      <vt:lpstr>Calibri</vt:lpstr>
      <vt:lpstr>Barlow</vt:lpstr>
      <vt:lpstr>Albert Sans SemiBold</vt:lpstr>
      <vt:lpstr>eKvis</vt:lpstr>
      <vt:lpstr>Akutte patienter i ØNH praksis</vt:lpstr>
      <vt:lpstr>Introduktion</vt:lpstr>
      <vt:lpstr>Fakta om akutte</vt:lpstr>
      <vt:lpstr>Forpligtelsen til at se akutte patienter </vt:lpstr>
      <vt:lpstr>Akutte patienter og ferieringe</vt:lpstr>
      <vt:lpstr>Visitation og håndtering af akutte patienter - data fra spørgeskemaet</vt:lpstr>
      <vt:lpstr>Spørgeskema i klynge xxx</vt:lpstr>
      <vt:lpstr>Visitation - Øre  ekvis indsætter resultatet </vt:lpstr>
      <vt:lpstr>Visitation – Næse  eKVIS indsætter resultatet </vt:lpstr>
      <vt:lpstr>Visitation – Hals eKVIS indsætter resultatet</vt:lpstr>
      <vt:lpstr>Visitationscases – eKVIS indsætter resultater </vt:lpstr>
      <vt:lpstr>Organisering af akutte i klinikken – eKVIS indsætter resultater </vt:lpstr>
      <vt:lpstr>Drøftelser og videndeling </vt:lpstr>
      <vt:lpstr>Omfang og diagnoser på akutte patienter</vt:lpstr>
      <vt:lpstr>Data om akutte patienter - via Sentinel</vt:lpstr>
      <vt:lpstr>Klyngens akutte patienter - fordelt på diagnoser</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Gry Bøndergaard</dc:creator>
  <cp:lastModifiedBy>Charlotte Ranzau Dall</cp:lastModifiedBy>
  <cp:revision>306</cp:revision>
  <dcterms:created xsi:type="dcterms:W3CDTF">2023-07-04T06:57:44Z</dcterms:created>
  <dcterms:modified xsi:type="dcterms:W3CDTF">2025-03-10T09:42:00Z</dcterms:modified>
</cp:coreProperties>
</file>