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4"/>
  </p:sldMasterIdLst>
  <p:notesMasterIdLst>
    <p:notesMasterId r:id="rId19"/>
  </p:notesMasterIdLst>
  <p:sldIdLst>
    <p:sldId id="265" r:id="rId5"/>
    <p:sldId id="257" r:id="rId6"/>
    <p:sldId id="270" r:id="rId7"/>
    <p:sldId id="383" r:id="rId8"/>
    <p:sldId id="386" r:id="rId9"/>
    <p:sldId id="388" r:id="rId10"/>
    <p:sldId id="413" r:id="rId11"/>
    <p:sldId id="395" r:id="rId12"/>
    <p:sldId id="396" r:id="rId13"/>
    <p:sldId id="397" r:id="rId14"/>
    <p:sldId id="258" r:id="rId15"/>
    <p:sldId id="410" r:id="rId16"/>
    <p:sldId id="411" r:id="rId17"/>
    <p:sldId id="412" r:id="rId18"/>
  </p:sldIdLst>
  <p:sldSz cx="12192000" cy="6858000"/>
  <p:notesSz cx="6858000" cy="9144000"/>
  <p:embeddedFontLst>
    <p:embeddedFont>
      <p:font typeface="Albert Sans Black" panose="020B0604020202020204" charset="0"/>
      <p:bold r:id="rId20"/>
      <p:italic r:id="rId21"/>
      <p:boldItalic r:id="rId22"/>
    </p:embeddedFont>
    <p:embeddedFont>
      <p:font typeface="Albert Sans ExtraBold" panose="020B0604020202020204" charset="0"/>
      <p:bold r:id="rId23"/>
      <p:italic r:id="rId24"/>
      <p:boldItalic r:id="rId25"/>
    </p:embeddedFont>
    <p:embeddedFont>
      <p:font typeface="Albert Sans Light" panose="020B0604020202020204" charset="0"/>
      <p:regular r:id="rId26"/>
      <p:italic r:id="rId27"/>
    </p:embeddedFont>
    <p:embeddedFont>
      <p:font typeface="Albert Sans Medium" panose="020B0604020202020204" charset="0"/>
      <p:regular r:id="rId28"/>
      <p:italic r:id="rId29"/>
    </p:embeddedFont>
    <p:embeddedFont>
      <p:font typeface="Albert Sans SemiBold" panose="020B0604020202020204" charset="0"/>
      <p:regular r:id="rId30"/>
      <p:bold r:id="rId31"/>
      <p:italic r:id="rId32"/>
      <p:boldItalic r:id="rId33"/>
    </p:embeddedFont>
    <p:embeddedFont>
      <p:font typeface="Barlow" panose="00000500000000000000" pitchFamily="2" charset="0"/>
      <p:regular r:id="rId34"/>
      <p:bold r:id="rId35"/>
      <p:italic r:id="rId36"/>
      <p:boldItalic r:id="rId37"/>
    </p:embeddedFont>
  </p:embeddedFont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64E"/>
    <a:srgbClr val="BDD2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5B75E6-7C24-4183-8387-A5CA6B92DEDC}" v="3" dt="2026-08-19T08:41:13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13"/>
    <p:restoredTop sz="96810"/>
  </p:normalViewPr>
  <p:slideViewPr>
    <p:cSldViewPr snapToGrid="0">
      <p:cViewPr varScale="1">
        <p:scale>
          <a:sx n="154" d="100"/>
          <a:sy n="154" d="100"/>
        </p:scale>
        <p:origin x="540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39" Type="http://schemas.openxmlformats.org/officeDocument/2006/relationships/viewProps" Target="view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Antal oprettede skemaer pr. måned pr. ydernummer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4.444538694469774E-2"/>
          <c:y val="0.10510197810745217"/>
          <c:w val="0.93512348256443589"/>
          <c:h val="0.75804299810866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'Ark1'!$B$2:$H$2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9F-490A-AE5E-940B3C7701CF}"/>
            </c:ext>
          </c:extLst>
        </c:ser>
        <c:ser>
          <c:idx val="1"/>
          <c:order val="1"/>
          <c:tx>
            <c:strRef>
              <c:f>'Ark1'!$A$3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73C6A5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'Ark1'!$B$3:$H$3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5</c:v>
                </c:pt>
                <c:pt idx="3">
                  <c:v>7</c:v>
                </c:pt>
                <c:pt idx="4">
                  <c:v>0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9F-490A-AE5E-940B3C7701CF}"/>
            </c:ext>
          </c:extLst>
        </c:ser>
        <c:ser>
          <c:idx val="2"/>
          <c:order val="2"/>
          <c:tx>
            <c:strRef>
              <c:f>'Ark1'!$A$4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3A3338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'Ark1'!$B$4:$H$4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12</c:v>
                </c:pt>
                <c:pt idx="3">
                  <c:v>8</c:v>
                </c:pt>
                <c:pt idx="4">
                  <c:v>4</c:v>
                </c:pt>
                <c:pt idx="5">
                  <c:v>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9F-490A-AE5E-940B3C7701CF}"/>
            </c:ext>
          </c:extLst>
        </c:ser>
        <c:ser>
          <c:idx val="3"/>
          <c:order val="3"/>
          <c:tx>
            <c:strRef>
              <c:f>'Ark1'!$A$5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BDD2E8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'Ark1'!$B$5:$H$5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9F-490A-AE5E-940B3C7701CF}"/>
            </c:ext>
          </c:extLst>
        </c:ser>
        <c:ser>
          <c:idx val="4"/>
          <c:order val="4"/>
          <c:tx>
            <c:strRef>
              <c:f>'Ark1'!$A$6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9C2246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'Ark1'!$B$6:$H$6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9F-490A-AE5E-940B3C7701CF}"/>
            </c:ext>
          </c:extLst>
        </c:ser>
        <c:ser>
          <c:idx val="5"/>
          <c:order val="5"/>
          <c:tx>
            <c:strRef>
              <c:f>'Ark1'!$A$7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rgbClr val="3D657E"/>
            </a:solidFill>
            <a:ln>
              <a:noFill/>
            </a:ln>
            <a:effectLst/>
          </c:spPr>
          <c:invertIfNegative val="0"/>
          <c:cat>
            <c:numRef>
              <c:f>'Ark1'!$B$1:$H$1</c:f>
              <c:numCache>
                <c:formatCode>mmm\-yy</c:formatCode>
                <c:ptCount val="7"/>
                <c:pt idx="0">
                  <c:v>46054</c:v>
                </c:pt>
                <c:pt idx="1">
                  <c:v>46082</c:v>
                </c:pt>
                <c:pt idx="2">
                  <c:v>46113</c:v>
                </c:pt>
                <c:pt idx="3">
                  <c:v>46143</c:v>
                </c:pt>
                <c:pt idx="4">
                  <c:v>46174</c:v>
                </c:pt>
                <c:pt idx="5">
                  <c:v>46204</c:v>
                </c:pt>
                <c:pt idx="6">
                  <c:v>46235</c:v>
                </c:pt>
              </c:numCache>
            </c:numRef>
          </c:cat>
          <c:val>
            <c:numRef>
              <c:f>'Ark1'!$B$7:$H$7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5</c:v>
                </c:pt>
                <c:pt idx="5">
                  <c:v>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9F-490A-AE5E-940B3C770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053888"/>
        <c:axId val="400037568"/>
      </c:barChart>
      <c:dateAx>
        <c:axId val="4000538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0037568"/>
        <c:crosses val="autoZero"/>
        <c:auto val="1"/>
        <c:lblOffset val="100"/>
        <c:baseTimeUnit val="months"/>
      </c:dateAx>
      <c:valAx>
        <c:axId val="40003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005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340250716442377"/>
          <c:y val="0.94211930649750419"/>
          <c:w val="0.1931949856711524"/>
          <c:h val="4.91440369682104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147339-C601-406E-8AAF-BAF04788ECCE}" type="doc">
      <dgm:prSet loTypeId="urn:microsoft.com/office/officeart/2005/8/layout/cycle3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da-DK"/>
        </a:p>
      </dgm:t>
    </dgm:pt>
    <dgm:pt modelId="{31405216-18BA-4A7D-8686-08860C3CC072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Patienten bestiller tid, og </a:t>
          </a:r>
          <a:r>
            <a:rPr lang="da-DK" b="1" dirty="0" err="1">
              <a:solidFill>
                <a:schemeClr val="bg1"/>
              </a:solidFill>
            </a:rPr>
            <a:t>sekr</a:t>
          </a:r>
          <a:r>
            <a:rPr lang="da-DK" b="1" dirty="0">
              <a:solidFill>
                <a:schemeClr val="bg1"/>
              </a:solidFill>
            </a:rPr>
            <a:t>/</a:t>
          </a:r>
          <a:r>
            <a:rPr lang="da-DK" b="1" dirty="0" err="1">
              <a:solidFill>
                <a:schemeClr val="bg1"/>
              </a:solidFill>
            </a:rPr>
            <a:t>spl</a:t>
          </a:r>
          <a:r>
            <a:rPr lang="da-DK" b="1" dirty="0">
              <a:solidFill>
                <a:schemeClr val="bg1"/>
              </a:solidFill>
            </a:rPr>
            <a:t>/læge rekvirerer PRO-skema via </a:t>
          </a:r>
          <a:r>
            <a:rPr lang="da-DK" b="1" dirty="0" err="1">
              <a:solidFill>
                <a:schemeClr val="bg1"/>
              </a:solidFill>
            </a:rPr>
            <a:t>Webreq</a:t>
          </a:r>
          <a:endParaRPr lang="da-DK" dirty="0">
            <a:solidFill>
              <a:schemeClr val="bg1"/>
            </a:solidFill>
          </a:endParaRPr>
        </a:p>
      </dgm:t>
    </dgm:pt>
    <dgm:pt modelId="{452D4AC6-C2BD-446F-8816-8270A4C2AB6E}" type="parTrans" cxnId="{C9592F98-DE92-4C50-8091-4CA8E500B904}">
      <dgm:prSet/>
      <dgm:spPr/>
      <dgm:t>
        <a:bodyPr/>
        <a:lstStyle/>
        <a:p>
          <a:endParaRPr lang="da-DK"/>
        </a:p>
      </dgm:t>
    </dgm:pt>
    <dgm:pt modelId="{4F6A490D-0C34-4678-9224-826D95D491C5}" type="sibTrans" cxnId="{C9592F98-DE92-4C50-8091-4CA8E500B904}">
      <dgm:prSet/>
      <dgm:spPr/>
      <dgm:t>
        <a:bodyPr/>
        <a:lstStyle/>
        <a:p>
          <a:endParaRPr lang="da-DK"/>
        </a:p>
      </dgm:t>
    </dgm:pt>
    <dgm:pt modelId="{1340D685-A02C-4903-A0C2-70B85B0C28DC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Skema modtages af patienten via SMS eller mail</a:t>
          </a:r>
          <a:endParaRPr lang="da-DK" dirty="0">
            <a:solidFill>
              <a:schemeClr val="bg1"/>
            </a:solidFill>
          </a:endParaRPr>
        </a:p>
      </dgm:t>
    </dgm:pt>
    <dgm:pt modelId="{13F7A239-DB7B-413B-9CC5-8A9FEDFF8B87}" type="parTrans" cxnId="{1CCA04A2-5D69-4D88-ABF8-D98A05083208}">
      <dgm:prSet/>
      <dgm:spPr/>
      <dgm:t>
        <a:bodyPr/>
        <a:lstStyle/>
        <a:p>
          <a:endParaRPr lang="da-DK"/>
        </a:p>
      </dgm:t>
    </dgm:pt>
    <dgm:pt modelId="{13B67B56-F461-408F-80F8-FA0E785F224C}" type="sibTrans" cxnId="{1CCA04A2-5D69-4D88-ABF8-D98A05083208}">
      <dgm:prSet/>
      <dgm:spPr/>
      <dgm:t>
        <a:bodyPr/>
        <a:lstStyle/>
        <a:p>
          <a:endParaRPr lang="da-DK"/>
        </a:p>
      </dgm:t>
    </dgm:pt>
    <dgm:pt modelId="{F2280232-672D-47CD-A47F-EBF1FCA1F5E5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Patienten logger på med </a:t>
          </a:r>
          <a:br>
            <a:rPr lang="da-DK" b="1" dirty="0">
              <a:solidFill>
                <a:schemeClr val="bg1"/>
              </a:solidFill>
            </a:rPr>
          </a:br>
          <a:r>
            <a:rPr lang="da-DK" b="1" dirty="0" err="1">
              <a:solidFill>
                <a:schemeClr val="bg1"/>
              </a:solidFill>
            </a:rPr>
            <a:t>MitId</a:t>
          </a:r>
          <a:r>
            <a:rPr lang="da-DK" b="1" dirty="0">
              <a:solidFill>
                <a:schemeClr val="bg1"/>
              </a:solidFill>
            </a:rPr>
            <a:t> og besvarer skemaet hjemme</a:t>
          </a:r>
          <a:r>
            <a:rPr lang="da-DK" b="1" dirty="0">
              <a:solidFill>
                <a:schemeClr val="accent5">
                  <a:lumMod val="25000"/>
                </a:schemeClr>
              </a:solidFill>
            </a:rPr>
            <a:t> </a:t>
          </a:r>
          <a:endParaRPr lang="da-DK" dirty="0"/>
        </a:p>
      </dgm:t>
    </dgm:pt>
    <dgm:pt modelId="{92F93448-5D49-479B-B46A-16B50C971A25}" type="parTrans" cxnId="{9701F444-0DFF-47E0-8864-41A81F873CF9}">
      <dgm:prSet/>
      <dgm:spPr/>
      <dgm:t>
        <a:bodyPr/>
        <a:lstStyle/>
        <a:p>
          <a:endParaRPr lang="da-DK"/>
        </a:p>
      </dgm:t>
    </dgm:pt>
    <dgm:pt modelId="{9396B07F-425A-4169-8E7E-E3D859B4E0C7}" type="sibTrans" cxnId="{9701F444-0DFF-47E0-8864-41A81F873CF9}">
      <dgm:prSet/>
      <dgm:spPr/>
      <dgm:t>
        <a:bodyPr/>
        <a:lstStyle/>
        <a:p>
          <a:endParaRPr lang="da-DK"/>
        </a:p>
      </dgm:t>
    </dgm:pt>
    <dgm:pt modelId="{028E9344-B61B-4415-ACAE-1AF39D0DD779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Svar sendes og vises direkte i lægens journal</a:t>
          </a:r>
          <a:endParaRPr lang="da-DK" dirty="0">
            <a:solidFill>
              <a:schemeClr val="bg1"/>
            </a:solidFill>
          </a:endParaRPr>
        </a:p>
      </dgm:t>
    </dgm:pt>
    <dgm:pt modelId="{8740701D-9AED-4A87-8B56-44FB1A5A893C}" type="parTrans" cxnId="{864EF2FA-6C6E-4BD7-A11C-2035E70491C9}">
      <dgm:prSet/>
      <dgm:spPr/>
      <dgm:t>
        <a:bodyPr/>
        <a:lstStyle/>
        <a:p>
          <a:endParaRPr lang="da-DK"/>
        </a:p>
      </dgm:t>
    </dgm:pt>
    <dgm:pt modelId="{20105633-8800-4BD6-A9AF-EA403D414DBE}" type="sibTrans" cxnId="{864EF2FA-6C6E-4BD7-A11C-2035E70491C9}">
      <dgm:prSet/>
      <dgm:spPr/>
      <dgm:t>
        <a:bodyPr/>
        <a:lstStyle/>
        <a:p>
          <a:endParaRPr lang="da-DK"/>
        </a:p>
      </dgm:t>
    </dgm:pt>
    <dgm:pt modelId="{3145034A-0EB4-4A58-B788-C6688A5CAAFA}">
      <dgm:prSet phldrT="[Tekst]"/>
      <dgm:spPr/>
      <dgm:t>
        <a:bodyPr/>
        <a:lstStyle/>
        <a:p>
          <a:r>
            <a:rPr lang="da-DK" b="1" dirty="0">
              <a:solidFill>
                <a:schemeClr val="bg1"/>
              </a:solidFill>
            </a:rPr>
            <a:t>Lægen bruger patientens svar i dialogen ved næste konsultation – eller som grundlag for vurdering uden at se patienten</a:t>
          </a:r>
          <a:endParaRPr lang="da-DK" dirty="0">
            <a:solidFill>
              <a:schemeClr val="bg1"/>
            </a:solidFill>
          </a:endParaRPr>
        </a:p>
      </dgm:t>
    </dgm:pt>
    <dgm:pt modelId="{17DA2A5F-F2F7-4735-B0EE-4B74672BB15A}" type="parTrans" cxnId="{98F69D4D-53C5-493E-A69C-4ADAAD45498A}">
      <dgm:prSet/>
      <dgm:spPr/>
      <dgm:t>
        <a:bodyPr/>
        <a:lstStyle/>
        <a:p>
          <a:endParaRPr lang="da-DK"/>
        </a:p>
      </dgm:t>
    </dgm:pt>
    <dgm:pt modelId="{3DA78F1A-F014-40F9-B102-34ABAA978040}" type="sibTrans" cxnId="{98F69D4D-53C5-493E-A69C-4ADAAD45498A}">
      <dgm:prSet/>
      <dgm:spPr/>
      <dgm:t>
        <a:bodyPr/>
        <a:lstStyle/>
        <a:p>
          <a:endParaRPr lang="da-DK"/>
        </a:p>
      </dgm:t>
    </dgm:pt>
    <dgm:pt modelId="{D287A6EA-2070-457D-AC30-8188D9529C5D}" type="pres">
      <dgm:prSet presAssocID="{C1147339-C601-406E-8AAF-BAF04788ECCE}" presName="Name0" presStyleCnt="0">
        <dgm:presLayoutVars>
          <dgm:dir/>
          <dgm:resizeHandles val="exact"/>
        </dgm:presLayoutVars>
      </dgm:prSet>
      <dgm:spPr/>
    </dgm:pt>
    <dgm:pt modelId="{D5ABFACB-5DA0-4407-8BC4-8957286CA9F1}" type="pres">
      <dgm:prSet presAssocID="{C1147339-C601-406E-8AAF-BAF04788ECCE}" presName="cycle" presStyleCnt="0"/>
      <dgm:spPr/>
    </dgm:pt>
    <dgm:pt modelId="{FD6B294E-6E61-44CA-B04B-F8DA5DD2AB4F}" type="pres">
      <dgm:prSet presAssocID="{31405216-18BA-4A7D-8686-08860C3CC072}" presName="nodeFirstNode" presStyleLbl="node1" presStyleIdx="0" presStyleCnt="5">
        <dgm:presLayoutVars>
          <dgm:bulletEnabled val="1"/>
        </dgm:presLayoutVars>
      </dgm:prSet>
      <dgm:spPr/>
    </dgm:pt>
    <dgm:pt modelId="{6854724A-E5F7-463E-83D6-03943E96ED74}" type="pres">
      <dgm:prSet presAssocID="{4F6A490D-0C34-4678-9224-826D95D491C5}" presName="sibTransFirstNode" presStyleLbl="bgShp" presStyleIdx="0" presStyleCnt="1"/>
      <dgm:spPr/>
    </dgm:pt>
    <dgm:pt modelId="{C38C0F4D-1ED4-4F33-8CAF-E63CBE276C04}" type="pres">
      <dgm:prSet presAssocID="{1340D685-A02C-4903-A0C2-70B85B0C28DC}" presName="nodeFollowingNodes" presStyleLbl="node1" presStyleIdx="1" presStyleCnt="5" custRadScaleRad="112044" custRadScaleInc="7415">
        <dgm:presLayoutVars>
          <dgm:bulletEnabled val="1"/>
        </dgm:presLayoutVars>
      </dgm:prSet>
      <dgm:spPr/>
    </dgm:pt>
    <dgm:pt modelId="{D000944D-C818-495D-A4BB-1F8719F0795A}" type="pres">
      <dgm:prSet presAssocID="{F2280232-672D-47CD-A47F-EBF1FCA1F5E5}" presName="nodeFollowingNodes" presStyleLbl="node1" presStyleIdx="2" presStyleCnt="5" custRadScaleRad="100457" custRadScaleInc="-12367">
        <dgm:presLayoutVars>
          <dgm:bulletEnabled val="1"/>
        </dgm:presLayoutVars>
      </dgm:prSet>
      <dgm:spPr/>
    </dgm:pt>
    <dgm:pt modelId="{7D5A04AB-2206-41F9-BB89-3669D987E758}" type="pres">
      <dgm:prSet presAssocID="{028E9344-B61B-4415-ACAE-1AF39D0DD779}" presName="nodeFollowingNodes" presStyleLbl="node1" presStyleIdx="3" presStyleCnt="5" custRadScaleRad="110042" custRadScaleInc="21045">
        <dgm:presLayoutVars>
          <dgm:bulletEnabled val="1"/>
        </dgm:presLayoutVars>
      </dgm:prSet>
      <dgm:spPr/>
    </dgm:pt>
    <dgm:pt modelId="{B416B235-2AA0-49A4-8A88-F3DEB45C252F}" type="pres">
      <dgm:prSet presAssocID="{3145034A-0EB4-4A58-B788-C6688A5CAAFA}" presName="nodeFollowingNodes" presStyleLbl="node1" presStyleIdx="4" presStyleCnt="5" custRadScaleRad="120457" custRadScaleInc="-8201">
        <dgm:presLayoutVars>
          <dgm:bulletEnabled val="1"/>
        </dgm:presLayoutVars>
      </dgm:prSet>
      <dgm:spPr/>
    </dgm:pt>
  </dgm:ptLst>
  <dgm:cxnLst>
    <dgm:cxn modelId="{8D674563-EF58-4506-A9CA-010E915CA9E7}" type="presOf" srcId="{4F6A490D-0C34-4678-9224-826D95D491C5}" destId="{6854724A-E5F7-463E-83D6-03943E96ED74}" srcOrd="0" destOrd="0" presId="urn:microsoft.com/office/officeart/2005/8/layout/cycle3"/>
    <dgm:cxn modelId="{9701F444-0DFF-47E0-8864-41A81F873CF9}" srcId="{C1147339-C601-406E-8AAF-BAF04788ECCE}" destId="{F2280232-672D-47CD-A47F-EBF1FCA1F5E5}" srcOrd="2" destOrd="0" parTransId="{92F93448-5D49-479B-B46A-16B50C971A25}" sibTransId="{9396B07F-425A-4169-8E7E-E3D859B4E0C7}"/>
    <dgm:cxn modelId="{98F69D4D-53C5-493E-A69C-4ADAAD45498A}" srcId="{C1147339-C601-406E-8AAF-BAF04788ECCE}" destId="{3145034A-0EB4-4A58-B788-C6688A5CAAFA}" srcOrd="4" destOrd="0" parTransId="{17DA2A5F-F2F7-4735-B0EE-4B74672BB15A}" sibTransId="{3DA78F1A-F014-40F9-B102-34ABAA978040}"/>
    <dgm:cxn modelId="{D4D4CC7A-3877-4D3C-940C-9DE15C3C4192}" type="presOf" srcId="{028E9344-B61B-4415-ACAE-1AF39D0DD779}" destId="{7D5A04AB-2206-41F9-BB89-3669D987E758}" srcOrd="0" destOrd="0" presId="urn:microsoft.com/office/officeart/2005/8/layout/cycle3"/>
    <dgm:cxn modelId="{87F7BB89-8EB4-4C5F-9023-722A6BF122AF}" type="presOf" srcId="{3145034A-0EB4-4A58-B788-C6688A5CAAFA}" destId="{B416B235-2AA0-49A4-8A88-F3DEB45C252F}" srcOrd="0" destOrd="0" presId="urn:microsoft.com/office/officeart/2005/8/layout/cycle3"/>
    <dgm:cxn modelId="{C9592F98-DE92-4C50-8091-4CA8E500B904}" srcId="{C1147339-C601-406E-8AAF-BAF04788ECCE}" destId="{31405216-18BA-4A7D-8686-08860C3CC072}" srcOrd="0" destOrd="0" parTransId="{452D4AC6-C2BD-446F-8816-8270A4C2AB6E}" sibTransId="{4F6A490D-0C34-4678-9224-826D95D491C5}"/>
    <dgm:cxn modelId="{47775C9B-BC83-45AF-9BF0-65C6E589ECBE}" type="presOf" srcId="{F2280232-672D-47CD-A47F-EBF1FCA1F5E5}" destId="{D000944D-C818-495D-A4BB-1F8719F0795A}" srcOrd="0" destOrd="0" presId="urn:microsoft.com/office/officeart/2005/8/layout/cycle3"/>
    <dgm:cxn modelId="{1CCA04A2-5D69-4D88-ABF8-D98A05083208}" srcId="{C1147339-C601-406E-8AAF-BAF04788ECCE}" destId="{1340D685-A02C-4903-A0C2-70B85B0C28DC}" srcOrd="1" destOrd="0" parTransId="{13F7A239-DB7B-413B-9CC5-8A9FEDFF8B87}" sibTransId="{13B67B56-F461-408F-80F8-FA0E785F224C}"/>
    <dgm:cxn modelId="{6D7949D6-DDC4-4587-B1DD-E891B5FD3F9A}" type="presOf" srcId="{C1147339-C601-406E-8AAF-BAF04788ECCE}" destId="{D287A6EA-2070-457D-AC30-8188D9529C5D}" srcOrd="0" destOrd="0" presId="urn:microsoft.com/office/officeart/2005/8/layout/cycle3"/>
    <dgm:cxn modelId="{21C7D3F5-F756-4D07-B44A-F5D3EFABCED7}" type="presOf" srcId="{31405216-18BA-4A7D-8686-08860C3CC072}" destId="{FD6B294E-6E61-44CA-B04B-F8DA5DD2AB4F}" srcOrd="0" destOrd="0" presId="urn:microsoft.com/office/officeart/2005/8/layout/cycle3"/>
    <dgm:cxn modelId="{FD1544F9-E438-4AD2-94AE-6FF94696D17F}" type="presOf" srcId="{1340D685-A02C-4903-A0C2-70B85B0C28DC}" destId="{C38C0F4D-1ED4-4F33-8CAF-E63CBE276C04}" srcOrd="0" destOrd="0" presId="urn:microsoft.com/office/officeart/2005/8/layout/cycle3"/>
    <dgm:cxn modelId="{864EF2FA-6C6E-4BD7-A11C-2035E70491C9}" srcId="{C1147339-C601-406E-8AAF-BAF04788ECCE}" destId="{028E9344-B61B-4415-ACAE-1AF39D0DD779}" srcOrd="3" destOrd="0" parTransId="{8740701D-9AED-4A87-8B56-44FB1A5A893C}" sibTransId="{20105633-8800-4BD6-A9AF-EA403D414DBE}"/>
    <dgm:cxn modelId="{530E50EA-3F4B-425F-8BCC-7906B9786761}" type="presParOf" srcId="{D287A6EA-2070-457D-AC30-8188D9529C5D}" destId="{D5ABFACB-5DA0-4407-8BC4-8957286CA9F1}" srcOrd="0" destOrd="0" presId="urn:microsoft.com/office/officeart/2005/8/layout/cycle3"/>
    <dgm:cxn modelId="{1A78D1F0-D341-49F5-8C79-0FAA6202C139}" type="presParOf" srcId="{D5ABFACB-5DA0-4407-8BC4-8957286CA9F1}" destId="{FD6B294E-6E61-44CA-B04B-F8DA5DD2AB4F}" srcOrd="0" destOrd="0" presId="urn:microsoft.com/office/officeart/2005/8/layout/cycle3"/>
    <dgm:cxn modelId="{5DF8B06C-1E73-44E1-AD46-A73D4A2B440C}" type="presParOf" srcId="{D5ABFACB-5DA0-4407-8BC4-8957286CA9F1}" destId="{6854724A-E5F7-463E-83D6-03943E96ED74}" srcOrd="1" destOrd="0" presId="urn:microsoft.com/office/officeart/2005/8/layout/cycle3"/>
    <dgm:cxn modelId="{65681807-AAD4-4CF0-86FD-338E7F4FB40D}" type="presParOf" srcId="{D5ABFACB-5DA0-4407-8BC4-8957286CA9F1}" destId="{C38C0F4D-1ED4-4F33-8CAF-E63CBE276C04}" srcOrd="2" destOrd="0" presId="urn:microsoft.com/office/officeart/2005/8/layout/cycle3"/>
    <dgm:cxn modelId="{B16C66A3-C8A8-4E50-B656-558D5D6227EB}" type="presParOf" srcId="{D5ABFACB-5DA0-4407-8BC4-8957286CA9F1}" destId="{D000944D-C818-495D-A4BB-1F8719F0795A}" srcOrd="3" destOrd="0" presId="urn:microsoft.com/office/officeart/2005/8/layout/cycle3"/>
    <dgm:cxn modelId="{F6FC5B8C-9D4B-49ED-858B-596089495A09}" type="presParOf" srcId="{D5ABFACB-5DA0-4407-8BC4-8957286CA9F1}" destId="{7D5A04AB-2206-41F9-BB89-3669D987E758}" srcOrd="4" destOrd="0" presId="urn:microsoft.com/office/officeart/2005/8/layout/cycle3"/>
    <dgm:cxn modelId="{EDAC8757-AF19-4613-A4D9-A210596B4D8F}" type="presParOf" srcId="{D5ABFACB-5DA0-4407-8BC4-8957286CA9F1}" destId="{B416B235-2AA0-49A4-8A88-F3DEB45C252F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4724A-E5F7-463E-83D6-03943E96ED74}">
      <dsp:nvSpPr>
        <dsp:cNvPr id="0" name=""/>
        <dsp:cNvSpPr/>
      </dsp:nvSpPr>
      <dsp:spPr>
        <a:xfrm>
          <a:off x="2222619" y="-22537"/>
          <a:ext cx="3684833" cy="3684833"/>
        </a:xfrm>
        <a:prstGeom prst="circularArrow">
          <a:avLst>
            <a:gd name="adj1" fmla="val 5544"/>
            <a:gd name="adj2" fmla="val 330680"/>
            <a:gd name="adj3" fmla="val 13768741"/>
            <a:gd name="adj4" fmla="val 17390338"/>
            <a:gd name="adj5" fmla="val 575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6B294E-6E61-44CA-B04B-F8DA5DD2AB4F}">
      <dsp:nvSpPr>
        <dsp:cNvPr id="0" name=""/>
        <dsp:cNvSpPr/>
      </dsp:nvSpPr>
      <dsp:spPr>
        <a:xfrm>
          <a:off x="3199627" y="915"/>
          <a:ext cx="1730816" cy="86540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chemeClr val="bg1"/>
              </a:solidFill>
            </a:rPr>
            <a:t>Patienten bestiller tid, og </a:t>
          </a:r>
          <a:r>
            <a:rPr lang="da-DK" sz="1000" b="1" kern="1200" dirty="0" err="1">
              <a:solidFill>
                <a:schemeClr val="bg1"/>
              </a:solidFill>
            </a:rPr>
            <a:t>sekr</a:t>
          </a:r>
          <a:r>
            <a:rPr lang="da-DK" sz="1000" b="1" kern="1200" dirty="0">
              <a:solidFill>
                <a:schemeClr val="bg1"/>
              </a:solidFill>
            </a:rPr>
            <a:t>/</a:t>
          </a:r>
          <a:r>
            <a:rPr lang="da-DK" sz="1000" b="1" kern="1200" dirty="0" err="1">
              <a:solidFill>
                <a:schemeClr val="bg1"/>
              </a:solidFill>
            </a:rPr>
            <a:t>spl</a:t>
          </a:r>
          <a:r>
            <a:rPr lang="da-DK" sz="1000" b="1" kern="1200" dirty="0">
              <a:solidFill>
                <a:schemeClr val="bg1"/>
              </a:solidFill>
            </a:rPr>
            <a:t>/læge rekvirerer PRO-skema via </a:t>
          </a:r>
          <a:r>
            <a:rPr lang="da-DK" sz="1000" b="1" kern="1200" dirty="0" err="1">
              <a:solidFill>
                <a:schemeClr val="bg1"/>
              </a:solidFill>
            </a:rPr>
            <a:t>Webreq</a:t>
          </a:r>
          <a:endParaRPr lang="da-DK" sz="1000" kern="1200" dirty="0">
            <a:solidFill>
              <a:schemeClr val="bg1"/>
            </a:solidFill>
          </a:endParaRPr>
        </a:p>
      </dsp:txBody>
      <dsp:txXfrm>
        <a:off x="3241873" y="43161"/>
        <a:ext cx="1646324" cy="780916"/>
      </dsp:txXfrm>
    </dsp:sp>
    <dsp:sp modelId="{C38C0F4D-1ED4-4F33-8CAF-E63CBE276C04}">
      <dsp:nvSpPr>
        <dsp:cNvPr id="0" name=""/>
        <dsp:cNvSpPr/>
      </dsp:nvSpPr>
      <dsp:spPr>
        <a:xfrm>
          <a:off x="4911227" y="1159742"/>
          <a:ext cx="1730816" cy="86540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chemeClr val="bg1"/>
              </a:solidFill>
            </a:rPr>
            <a:t>Skema modtages af patienten via SMS eller mail</a:t>
          </a:r>
          <a:endParaRPr lang="da-DK" sz="1000" kern="1200" dirty="0">
            <a:solidFill>
              <a:schemeClr val="bg1"/>
            </a:solidFill>
          </a:endParaRPr>
        </a:p>
      </dsp:txBody>
      <dsp:txXfrm>
        <a:off x="4953473" y="1201988"/>
        <a:ext cx="1646324" cy="780916"/>
      </dsp:txXfrm>
    </dsp:sp>
    <dsp:sp modelId="{D000944D-C818-495D-A4BB-1F8719F0795A}">
      <dsp:nvSpPr>
        <dsp:cNvPr id="0" name=""/>
        <dsp:cNvSpPr/>
      </dsp:nvSpPr>
      <dsp:spPr>
        <a:xfrm>
          <a:off x="4284626" y="2718816"/>
          <a:ext cx="1730816" cy="86540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chemeClr val="bg1"/>
              </a:solidFill>
            </a:rPr>
            <a:t>Patienten logger på med </a:t>
          </a:r>
          <a:br>
            <a:rPr lang="da-DK" sz="1000" b="1" kern="1200" dirty="0">
              <a:solidFill>
                <a:schemeClr val="bg1"/>
              </a:solidFill>
            </a:rPr>
          </a:br>
          <a:r>
            <a:rPr lang="da-DK" sz="1000" b="1" kern="1200" dirty="0" err="1">
              <a:solidFill>
                <a:schemeClr val="bg1"/>
              </a:solidFill>
            </a:rPr>
            <a:t>MitId</a:t>
          </a:r>
          <a:r>
            <a:rPr lang="da-DK" sz="1000" b="1" kern="1200" dirty="0">
              <a:solidFill>
                <a:schemeClr val="bg1"/>
              </a:solidFill>
            </a:rPr>
            <a:t> og besvarer skemaet hjemme</a:t>
          </a:r>
          <a:r>
            <a:rPr lang="da-DK" sz="1000" b="1" kern="1200" dirty="0">
              <a:solidFill>
                <a:schemeClr val="accent5">
                  <a:lumMod val="25000"/>
                </a:schemeClr>
              </a:solidFill>
            </a:rPr>
            <a:t> </a:t>
          </a:r>
          <a:endParaRPr lang="da-DK" sz="1000" kern="1200" dirty="0"/>
        </a:p>
      </dsp:txBody>
      <dsp:txXfrm>
        <a:off x="4326872" y="2761062"/>
        <a:ext cx="1646324" cy="780916"/>
      </dsp:txXfrm>
    </dsp:sp>
    <dsp:sp modelId="{7D5A04AB-2206-41F9-BB89-3669D987E758}">
      <dsp:nvSpPr>
        <dsp:cNvPr id="0" name=""/>
        <dsp:cNvSpPr/>
      </dsp:nvSpPr>
      <dsp:spPr>
        <a:xfrm>
          <a:off x="1902032" y="2715171"/>
          <a:ext cx="1730816" cy="86540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chemeClr val="bg1"/>
              </a:solidFill>
            </a:rPr>
            <a:t>Svar sendes og vises direkte i lægens journal</a:t>
          </a:r>
          <a:endParaRPr lang="da-DK" sz="1000" kern="1200" dirty="0">
            <a:solidFill>
              <a:schemeClr val="bg1"/>
            </a:solidFill>
          </a:endParaRPr>
        </a:p>
      </dsp:txBody>
      <dsp:txXfrm>
        <a:off x="1944278" y="2757417"/>
        <a:ext cx="1646324" cy="780916"/>
      </dsp:txXfrm>
    </dsp:sp>
    <dsp:sp modelId="{B416B235-2AA0-49A4-8A88-F3DEB45C252F}">
      <dsp:nvSpPr>
        <dsp:cNvPr id="0" name=""/>
        <dsp:cNvSpPr/>
      </dsp:nvSpPr>
      <dsp:spPr>
        <a:xfrm>
          <a:off x="1355922" y="1143927"/>
          <a:ext cx="1730816" cy="86540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b="1" kern="1200" dirty="0">
              <a:solidFill>
                <a:schemeClr val="bg1"/>
              </a:solidFill>
            </a:rPr>
            <a:t>Lægen bruger patientens svar i dialogen ved næste konsultation – eller som grundlag for vurdering uden at se patienten</a:t>
          </a:r>
          <a:endParaRPr lang="da-DK" sz="1000" kern="1200" dirty="0">
            <a:solidFill>
              <a:schemeClr val="bg1"/>
            </a:solidFill>
          </a:endParaRPr>
        </a:p>
      </dsp:txBody>
      <dsp:txXfrm>
        <a:off x="1398168" y="1186173"/>
        <a:ext cx="1646324" cy="780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F1160-14B4-42FB-8792-EB726BCA5CE1}" type="datetimeFigureOut">
              <a:rPr lang="da-DK" smtClean="0"/>
              <a:t>21-08-2026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9FA29-903A-45F0-92EC-044CA497248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4761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E3053CC0-3B01-F1F7-F2E4-66D03A8244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0"/>
            <a:ext cx="12200816" cy="6880202"/>
          </a:xfrm>
          <a:prstGeom prst="rect">
            <a:avLst/>
          </a:prstGeom>
          <a:solidFill>
            <a:schemeClr val="accent2">
              <a:alpha val="80350"/>
            </a:schemeClr>
          </a:solidFill>
          <a:ln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0BD3937B-6863-8784-577D-C0E87E3EDC5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sort/hvid billede </a:t>
            </a:r>
          </a:p>
          <a:p>
            <a:r>
              <a:rPr lang="da-DK" dirty="0"/>
              <a:t>Klik ”Arranger” – ”Placér bagerst”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F85143-C406-F089-83F0-4319E0A55A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542" y="1958162"/>
            <a:ext cx="7603630" cy="1776585"/>
          </a:xfrm>
        </p:spPr>
        <p:txBody>
          <a:bodyPr anchor="b">
            <a:spAutoFit/>
          </a:bodyPr>
          <a:lstStyle>
            <a:lvl1pPr>
              <a:lnSpc>
                <a:spcPct val="90000"/>
              </a:lnSpc>
              <a:defRPr lang="da-DK" sz="6000" b="1" i="0" dirty="0">
                <a:solidFill>
                  <a:schemeClr val="bg1"/>
                </a:solidFill>
                <a:latin typeface="Albert Sans ExtraBold" pitchFamily="2" charset="77"/>
              </a:defRPr>
            </a:lvl1pPr>
          </a:lstStyle>
          <a:p>
            <a:r>
              <a:rPr lang="da-DK" dirty="0"/>
              <a:t>Præsentations titel skrives her </a:t>
            </a:r>
          </a:p>
        </p:txBody>
      </p:sp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8031C8DF-FE8E-3248-D96A-FC9E59A585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7542" y="3824023"/>
            <a:ext cx="7044775" cy="258532"/>
          </a:xfrm>
        </p:spPr>
        <p:txBody>
          <a:bodyPr anchor="b">
            <a:sp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lbert Sans Medium" pitchFamily="2" charset="77"/>
              </a:defRPr>
            </a:lvl1pPr>
          </a:lstStyle>
          <a:p>
            <a:pPr lvl="0"/>
            <a:r>
              <a:rPr lang="da-DK" dirty="0"/>
              <a:t>Subtitel (Projekt/speciale …)</a:t>
            </a:r>
          </a:p>
        </p:txBody>
      </p:sp>
      <p:pic>
        <p:nvPicPr>
          <p:cNvPr id="18" name="Billede 17" descr="Et billede, der indeholder logo, hvid, Grafik&#10;&#10;Automatisk genereret beskrivelse">
            <a:extLst>
              <a:ext uri="{FF2B5EF4-FFF2-40B4-BE49-F238E27FC236}">
                <a16:creationId xmlns:a16="http://schemas.microsoft.com/office/drawing/2014/main" id="{337FB04E-8636-2A85-AD01-C53ADF44B0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816" y="4274957"/>
            <a:ext cx="12200816" cy="2566863"/>
          </a:xfrm>
          <a:prstGeom prst="rect">
            <a:avLst/>
          </a:prstGeom>
        </p:spPr>
      </p:pic>
      <p:pic>
        <p:nvPicPr>
          <p:cNvPr id="6" name="Billede 5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3A83234B-F7E4-9140-4806-D57A2FA15A2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199" y="5820372"/>
            <a:ext cx="1283357" cy="535978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E7555B9-C164-9D03-C159-FF57755D7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17280" y="463550"/>
            <a:ext cx="3010382" cy="261610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ENHEDEN FOR KVALITET I SPECIALLÆGEPRAKSIS</a:t>
            </a:r>
          </a:p>
        </p:txBody>
      </p:sp>
    </p:spTree>
    <p:extLst>
      <p:ext uri="{BB962C8B-B14F-4D97-AF65-F5344CB8AC3E}">
        <p14:creationId xmlns:p14="http://schemas.microsoft.com/office/powerpoint/2010/main" val="2348519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billede 8">
            <a:extLst>
              <a:ext uri="{FF2B5EF4-FFF2-40B4-BE49-F238E27FC236}">
                <a16:creationId xmlns:a16="http://schemas.microsoft.com/office/drawing/2014/main" id="{DB438768-D223-2DC3-B733-F6EAA194B7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0"/>
            <a:ext cx="12200816" cy="6880202"/>
          </a:xfrm>
          <a:prstGeom prst="rect">
            <a:avLst/>
          </a:prstGeom>
          <a:solidFill>
            <a:schemeClr val="accent2">
              <a:alpha val="80350"/>
            </a:schemeClr>
          </a:solidFill>
          <a:ln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737B26D4-1E43-74BE-E9B1-033521F959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809" y="0"/>
            <a:ext cx="121920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Indsæt sort/hvid billede </a:t>
            </a:r>
          </a:p>
          <a:p>
            <a:r>
              <a:rPr lang="da-DK" dirty="0"/>
              <a:t>Klik ”Arranger” – ”Placér bagerst”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AA28DFDB-0895-B6E1-1A1B-3C43D71D8F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542" y="2769488"/>
            <a:ext cx="8076007" cy="1754326"/>
          </a:xfrm>
        </p:spPr>
        <p:txBody>
          <a:bodyPr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Albert Sans ExtraBold" pitchFamily="2" charset="77"/>
              </a:defRPr>
            </a:lvl1pPr>
          </a:lstStyle>
          <a:p>
            <a:r>
              <a:rPr lang="da-DK" dirty="0" err="1"/>
              <a:t>Breaker</a:t>
            </a:r>
            <a:r>
              <a:rPr lang="da-DK" dirty="0"/>
              <a:t> slide</a:t>
            </a:r>
            <a:br>
              <a:rPr lang="da-DK" dirty="0"/>
            </a:br>
            <a:r>
              <a:rPr lang="da-DK" dirty="0"/>
              <a:t>Overskrift skrives her</a:t>
            </a:r>
          </a:p>
        </p:txBody>
      </p:sp>
      <p:pic>
        <p:nvPicPr>
          <p:cNvPr id="3" name="Billede 2" descr="Et billede, der indeholder Grafik&#10;&#10;Automatisk genereret beskrivelse">
            <a:extLst>
              <a:ext uri="{FF2B5EF4-FFF2-40B4-BE49-F238E27FC236}">
                <a16:creationId xmlns:a16="http://schemas.microsoft.com/office/drawing/2014/main" id="{D7F6EC8B-BB03-DF67-6ECD-A5FE474D88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91138"/>
            <a:ext cx="12200809" cy="2566862"/>
          </a:xfrm>
          <a:prstGeom prst="rect">
            <a:avLst/>
          </a:prstGeom>
        </p:spPr>
      </p:pic>
      <p:pic>
        <p:nvPicPr>
          <p:cNvPr id="10" name="Billede 9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712A9BC6-DDD9-83B6-895E-60C35554B9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552"/>
            <a:ext cx="648000" cy="2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0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re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0490743B-8900-62F4-25C0-D0CA6A115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C8B536A7-DCB4-E3EB-325D-84A1D1333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1048624"/>
            <a:ext cx="11213487" cy="4634329"/>
          </a:xfrm>
        </p:spPr>
        <p:txBody>
          <a:bodyPr anchor="ctr"/>
          <a:lstStyle>
            <a:lvl1pPr>
              <a:defRPr b="0" i="0">
                <a:solidFill>
                  <a:schemeClr val="accent2"/>
                </a:solidFill>
                <a:latin typeface="Albert Sans Medium" pitchFamily="2" charset="77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944796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skrift +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CB33F98-05D2-F791-5BFE-D578D3E90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42" y="2270978"/>
            <a:ext cx="11213487" cy="3970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8B536A7-DCB4-E3EB-325D-84A1D1333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sp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2" name="Billede 1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87406434-ED30-C4BB-9280-5E74E07B0B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6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punktopstill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2DDF239-120A-B622-26EE-F1BB80578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2270978"/>
            <a:ext cx="11213487" cy="1262910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>
              <a:buFontTx/>
              <a:buBlip>
                <a:blip r:embed="rId2"/>
              </a:buBlip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Punkt 3</a:t>
            </a:r>
          </a:p>
        </p:txBody>
      </p:sp>
      <p:pic>
        <p:nvPicPr>
          <p:cNvPr id="4" name="Billede 3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72141CFE-CC09-1A4D-0826-A096DFEA05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6BD69B1-31F3-A31F-F762-DE2101DD7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sp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</p:spTree>
    <p:extLst>
      <p:ext uri="{BB962C8B-B14F-4D97-AF65-F5344CB8AC3E}">
        <p14:creationId xmlns:p14="http://schemas.microsoft.com/office/powerpoint/2010/main" val="394960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punkt 2 kolonn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527082-674E-398F-562A-E55BAC4A7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541" y="2270978"/>
            <a:ext cx="5490883" cy="2609945"/>
          </a:xfrm>
          <a:prstGeom prst="rect">
            <a:avLst/>
          </a:prstGeom>
        </p:spPr>
        <p:txBody>
          <a:bodyPr wrap="square"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 marL="8001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2pPr>
            <a:lvl3pPr marL="12573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3pPr>
            <a:lvl4pPr marL="17145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4pPr>
            <a:lvl5pPr marL="21717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0"/>
            <a:endParaRPr lang="da-DK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7AB3ACC-6F3E-C110-9B98-BD26B766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sp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4" name="Billede 3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93C8BFCA-B0A4-7085-086D-0FF4F786EA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65BAA5A3-A0E0-C508-4B5A-8738909ADB6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03576" y="2270978"/>
            <a:ext cx="5490883" cy="2609945"/>
          </a:xfrm>
          <a:prstGeom prst="rect">
            <a:avLst/>
          </a:prstGeom>
        </p:spPr>
        <p:txBody>
          <a:bodyPr wrap="square"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 marL="8001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2pPr>
            <a:lvl3pPr marL="12573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3pPr>
            <a:lvl4pPr marL="17145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4pPr>
            <a:lvl5pPr marL="2171700" indent="-342900">
              <a:buClr>
                <a:schemeClr val="accent4"/>
              </a:buClr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9518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- 3 kolonn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527082-674E-398F-562A-E55BAC4A7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542" y="2270978"/>
            <a:ext cx="3542444" cy="100642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77AB3ACC-6F3E-C110-9B98-BD26B766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25563"/>
          </a:xfrm>
        </p:spPr>
        <p:txBody>
          <a:bodyPr anchor="t">
            <a:sp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EDDCD315-02BA-7892-6BEA-FF51E22FDC4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343870" y="2270978"/>
            <a:ext cx="3542444" cy="100642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E09379AE-736F-63CE-C363-38CB532BFED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190197" y="2270978"/>
            <a:ext cx="3542444" cy="100642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pic>
        <p:nvPicPr>
          <p:cNvPr id="6" name="Billede 5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9DBBC59C-1CCB-A1DF-893D-59C870C7628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+ punkt 3 kolonn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AF93712-A947-DD94-8A2F-580E8E20D46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7540" y="2270978"/>
            <a:ext cx="3600000" cy="397032"/>
          </a:xfrm>
          <a:prstGeom prst="rect">
            <a:avLst/>
          </a:prstGeom>
        </p:spPr>
        <p:txBody>
          <a:bodyPr wrap="square" numCol="1" anchor="t">
            <a:sp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45AEC126-AB5C-79B9-EB97-7A22C833777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97541" y="2776308"/>
            <a:ext cx="3600000" cy="169584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Punkt 3</a:t>
            </a:r>
          </a:p>
          <a:p>
            <a:pPr lvl="0"/>
            <a:r>
              <a:rPr lang="da-DK" dirty="0"/>
              <a:t>Punkt 4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4304507-A945-B134-2894-7370BC21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1311128"/>
          </a:xfrm>
        </p:spPr>
        <p:txBody>
          <a:bodyPr anchor="t">
            <a:sp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4" name="Billede 3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559BE144-EA76-2B88-0394-0B0155C49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B1C95E0D-9CED-AFB1-A2D1-9C7AEED54F3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4295999" y="2270978"/>
            <a:ext cx="3600000" cy="397032"/>
          </a:xfrm>
          <a:prstGeom prst="rect">
            <a:avLst/>
          </a:prstGeom>
        </p:spPr>
        <p:txBody>
          <a:bodyPr wrap="square" numCol="1" anchor="t">
            <a:sp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2" name="Pladsholder til indhold 2">
            <a:extLst>
              <a:ext uri="{FF2B5EF4-FFF2-40B4-BE49-F238E27FC236}">
                <a16:creationId xmlns:a16="http://schemas.microsoft.com/office/drawing/2014/main" id="{BB796A7A-BC66-B36A-083F-943F2381C537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296000" y="2776308"/>
            <a:ext cx="3600000" cy="169584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Punkt 3</a:t>
            </a:r>
          </a:p>
          <a:p>
            <a:pPr lvl="0"/>
            <a:r>
              <a:rPr lang="da-DK" dirty="0"/>
              <a:t>Punkt 4</a:t>
            </a:r>
          </a:p>
        </p:txBody>
      </p:sp>
      <p:sp>
        <p:nvSpPr>
          <p:cNvPr id="13" name="Pladsholder til tekst 2">
            <a:extLst>
              <a:ext uri="{FF2B5EF4-FFF2-40B4-BE49-F238E27FC236}">
                <a16:creationId xmlns:a16="http://schemas.microsoft.com/office/drawing/2014/main" id="{F8053E2A-E3ED-0BF0-FD8E-AA825C00FAE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094459" y="2270978"/>
            <a:ext cx="3600000" cy="397032"/>
          </a:xfrm>
          <a:prstGeom prst="rect">
            <a:avLst/>
          </a:prstGeom>
        </p:spPr>
        <p:txBody>
          <a:bodyPr wrap="square" numCol="1" anchor="t">
            <a:sp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/>
              <a:t>Overskrift</a:t>
            </a:r>
          </a:p>
        </p:txBody>
      </p:sp>
      <p:sp>
        <p:nvSpPr>
          <p:cNvPr id="14" name="Pladsholder til indhold 2">
            <a:extLst>
              <a:ext uri="{FF2B5EF4-FFF2-40B4-BE49-F238E27FC236}">
                <a16:creationId xmlns:a16="http://schemas.microsoft.com/office/drawing/2014/main" id="{A080F621-32C1-8B57-9086-53A31BD16B07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8094460" y="2776308"/>
            <a:ext cx="3600000" cy="1695849"/>
          </a:xfrm>
          <a:prstGeom prst="rect">
            <a:avLst/>
          </a:prstGeom>
        </p:spPr>
        <p:txBody>
          <a:bodyPr numCol="1">
            <a:spAutoFit/>
          </a:bodyPr>
          <a:lstStyle>
            <a:lvl1pPr marL="342900" indent="-342900">
              <a:buClr>
                <a:schemeClr val="accent4"/>
              </a:buClr>
              <a:buFontTx/>
              <a:buBlip>
                <a:blip r:embed="rId2"/>
              </a:buBlip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da-DK" dirty="0"/>
              <a:t>Punkt 1</a:t>
            </a:r>
          </a:p>
          <a:p>
            <a:pPr lvl="0"/>
            <a:r>
              <a:rPr lang="da-DK" dirty="0"/>
              <a:t>Punkt 2</a:t>
            </a:r>
          </a:p>
          <a:p>
            <a:pPr lvl="0"/>
            <a:r>
              <a:rPr lang="da-DK" dirty="0"/>
              <a:t>Punkt 3</a:t>
            </a:r>
          </a:p>
          <a:p>
            <a:pPr lvl="0"/>
            <a:r>
              <a:rPr lang="da-DK" dirty="0"/>
              <a:t>Punkt 4</a:t>
            </a:r>
          </a:p>
        </p:txBody>
      </p:sp>
    </p:spTree>
    <p:extLst>
      <p:ext uri="{BB962C8B-B14F-4D97-AF65-F5344CB8AC3E}">
        <p14:creationId xmlns:p14="http://schemas.microsoft.com/office/powerpoint/2010/main" val="54604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(halv) +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70E2F47-F969-64AB-518C-994C5CB10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0618" y="2421036"/>
            <a:ext cx="5314110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6572AA9-42F5-1DC5-6F6E-996CC5571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132" y="477000"/>
            <a:ext cx="5648728" cy="5987407"/>
          </a:xfrm>
          <a:prstGeom prst="roundRect">
            <a:avLst>
              <a:gd name="adj" fmla="val 3609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28C9C7F-90C8-B186-C733-7F539E0B3C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0617" y="1410152"/>
            <a:ext cx="5314109" cy="867930"/>
          </a:xfrm>
        </p:spPr>
        <p:txBody>
          <a:bodyPr anchor="b">
            <a:spAutoFit/>
          </a:bodyPr>
          <a:lstStyle>
            <a:lvl1pPr marL="0" indent="0">
              <a:buNone/>
              <a:defRPr sz="3200" b="1" i="0">
                <a:latin typeface="Albert Sans Black" pitchFamily="2" charset="77"/>
              </a:defRPr>
            </a:lvl1pPr>
          </a:lstStyle>
          <a:p>
            <a:r>
              <a:rPr lang="da-DK" sz="2800" dirty="0"/>
              <a:t>Klik for at redigere titeltypografien i masteren</a:t>
            </a:r>
          </a:p>
        </p:txBody>
      </p:sp>
      <p:pic>
        <p:nvPicPr>
          <p:cNvPr id="3" name="Billede 2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65BEC729-A0E1-55B7-73AE-7069C7A4B4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472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(2/3) + tek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6572AA9-42F5-1DC5-6F6E-996CC5571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132" y="477000"/>
            <a:ext cx="8562504" cy="5987407"/>
          </a:xfrm>
          <a:prstGeom prst="roundRect">
            <a:avLst>
              <a:gd name="adj" fmla="val 3518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 dirty="0"/>
              <a:t>Indsæt billede</a:t>
            </a:r>
          </a:p>
        </p:txBody>
      </p:sp>
      <p:pic>
        <p:nvPicPr>
          <p:cNvPr id="3" name="Billede 2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68094D53-9026-F40F-49DC-163079AD4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2" name="Pladsholder til tekst 3">
            <a:extLst>
              <a:ext uri="{FF2B5EF4-FFF2-40B4-BE49-F238E27FC236}">
                <a16:creationId xmlns:a16="http://schemas.microsoft.com/office/drawing/2014/main" id="{CCBAFA59-4140-F6D5-369D-17EEDBC73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05364" y="2421036"/>
            <a:ext cx="2439363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4" name="Pladsholder til tekst 4">
            <a:extLst>
              <a:ext uri="{FF2B5EF4-FFF2-40B4-BE49-F238E27FC236}">
                <a16:creationId xmlns:a16="http://schemas.microsoft.com/office/drawing/2014/main" id="{DFA55EB5-F601-CAF7-2F68-0168B2D5AC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05363" y="1797951"/>
            <a:ext cx="2439363" cy="480131"/>
          </a:xfrm>
        </p:spPr>
        <p:txBody>
          <a:bodyPr anchor="b">
            <a:spAutoFit/>
          </a:bodyPr>
          <a:lstStyle>
            <a:lvl1pPr marL="0" indent="0">
              <a:buNone/>
              <a:defRPr sz="3200" b="1" i="0">
                <a:latin typeface="Albert Sans Black" pitchFamily="2" charset="77"/>
              </a:defRPr>
            </a:lvl1pPr>
          </a:lstStyle>
          <a:p>
            <a:r>
              <a:rPr lang="da-DK" sz="2800" dirty="0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361651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- 2 im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70E2F47-F969-64AB-518C-994C5CB10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9242" y="4633104"/>
            <a:ext cx="5486401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pic>
        <p:nvPicPr>
          <p:cNvPr id="3" name="Billede 2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65BEC729-A0E1-55B7-73AE-7069C7A4B4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A383444-AC37-55DF-C8AE-95A87EC186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542" y="682865"/>
            <a:ext cx="11250336" cy="948712"/>
          </a:xfrm>
        </p:spPr>
        <p:txBody>
          <a:bodyPr anchor="t"/>
          <a:lstStyle/>
          <a:p>
            <a:r>
              <a:rPr lang="da-DK" dirty="0"/>
              <a:t>Klik for at redigere overskrift</a:t>
            </a:r>
          </a:p>
        </p:txBody>
      </p:sp>
      <p:sp>
        <p:nvSpPr>
          <p:cNvPr id="6" name="Pladsholder til billede 20">
            <a:extLst>
              <a:ext uri="{FF2B5EF4-FFF2-40B4-BE49-F238E27FC236}">
                <a16:creationId xmlns:a16="http://schemas.microsoft.com/office/drawing/2014/main" id="{98DC2D07-A72D-CF1E-A840-B0AAF446FFF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66328" y="1631577"/>
            <a:ext cx="5486401" cy="2806807"/>
          </a:xfrm>
          <a:prstGeom prst="roundRect">
            <a:avLst>
              <a:gd name="adj" fmla="val 3609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7" name="Pladsholder til billede 20">
            <a:extLst>
              <a:ext uri="{FF2B5EF4-FFF2-40B4-BE49-F238E27FC236}">
                <a16:creationId xmlns:a16="http://schemas.microsoft.com/office/drawing/2014/main" id="{9E3774E3-458D-2365-E316-A4F9052C2A2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9242" y="1631577"/>
            <a:ext cx="5486401" cy="2806807"/>
          </a:xfrm>
          <a:prstGeom prst="roundRect">
            <a:avLst>
              <a:gd name="adj" fmla="val 3609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9E45CC3D-5FFD-F36B-D3A3-DAF36BD9E8B9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266328" y="4633103"/>
            <a:ext cx="5486401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853947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+ tekstbo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6572AA9-42F5-1DC5-6F6E-996CC5571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132" y="477000"/>
            <a:ext cx="8562504" cy="5987407"/>
          </a:xfrm>
          <a:prstGeom prst="roundRect">
            <a:avLst>
              <a:gd name="adj" fmla="val 3518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41ED28DB-B1F8-928B-74EB-529C47E84E21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8148617" y="3951897"/>
            <a:ext cx="3600000" cy="1857277"/>
          </a:xfrm>
          <a:prstGeom prst="roundRect">
            <a:avLst>
              <a:gd name="adj" fmla="val 10358"/>
            </a:avLst>
          </a:prstGeom>
          <a:solidFill>
            <a:schemeClr val="accent4"/>
          </a:solidFill>
        </p:spPr>
        <p:txBody>
          <a:bodyPr vert="horz" lIns="324000" tIns="251999" rIns="324000" bIns="251999" anchor="b" anchorCtr="0">
            <a:sp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l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1"/>
            <a:r>
              <a:rPr lang="da-DK" dirty="0"/>
              <a:t>Klik for at redigere teksten i masteren. Højden på boksen tilpasser sig alt efter tekstmængde.</a:t>
            </a:r>
          </a:p>
        </p:txBody>
      </p:sp>
      <p:pic>
        <p:nvPicPr>
          <p:cNvPr id="3" name="Billede 2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68094D53-9026-F40F-49DC-163079AD4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102"/>
            <a:ext cx="648000" cy="2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30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g + tekst un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70E2F47-F969-64AB-518C-994C5CB10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3132" y="4483207"/>
            <a:ext cx="7558210" cy="3139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21" name="Pladsholder til billede 20">
            <a:extLst>
              <a:ext uri="{FF2B5EF4-FFF2-40B4-BE49-F238E27FC236}">
                <a16:creationId xmlns:a16="http://schemas.microsoft.com/office/drawing/2014/main" id="{86572AA9-42F5-1DC5-6F6E-996CC55711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132" y="477000"/>
            <a:ext cx="7558209" cy="3312680"/>
          </a:xfrm>
          <a:prstGeom prst="roundRect">
            <a:avLst>
              <a:gd name="adj" fmla="val 4517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6" name="Pladsholder til billede 20">
            <a:extLst>
              <a:ext uri="{FF2B5EF4-FFF2-40B4-BE49-F238E27FC236}">
                <a16:creationId xmlns:a16="http://schemas.microsoft.com/office/drawing/2014/main" id="{6C6AA92C-4F7D-05BE-FAF2-D98A7260FC7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42055" y="477000"/>
            <a:ext cx="3366179" cy="1951240"/>
          </a:xfrm>
          <a:prstGeom prst="roundRect">
            <a:avLst>
              <a:gd name="adj" fmla="val 4517"/>
            </a:avLst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a-DK" dirty="0"/>
              <a:t>Indsæt billede</a:t>
            </a:r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67D6278C-6F9B-9275-94FD-8159F8DD9230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8342057" y="3467983"/>
            <a:ext cx="3366178" cy="58477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0B0BFD-C04D-F02A-50AC-C873E530B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3132" y="4112546"/>
            <a:ext cx="7558209" cy="341632"/>
          </a:xfrm>
        </p:spPr>
        <p:txBody>
          <a:bodyPr anchor="b">
            <a:sp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9896259C-CE58-63CE-3616-0232A37624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42055" y="2808468"/>
            <a:ext cx="3366179" cy="590931"/>
          </a:xfrm>
        </p:spPr>
        <p:txBody>
          <a:bodyPr anchor="b">
            <a:sp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Albert Sans SemiBold" pitchFamily="2" charset="77"/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</p:txBody>
      </p:sp>
      <p:pic>
        <p:nvPicPr>
          <p:cNvPr id="8" name="Billede 7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0071C34A-10FD-44F3-5181-2042893CA2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00617" y="6148552"/>
            <a:ext cx="648000" cy="2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587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Brow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 descr="Et billede, der indeholder sort, skærmbillede&#10;&#10;Automatisk genereret beskrivelse">
            <a:extLst>
              <a:ext uri="{FF2B5EF4-FFF2-40B4-BE49-F238E27FC236}">
                <a16:creationId xmlns:a16="http://schemas.microsoft.com/office/drawing/2014/main" id="{5CA676BB-56CB-5EFA-114A-9CEB447DE2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302" y="0"/>
            <a:ext cx="12221302" cy="609155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384D988-7F8C-F465-BBE3-C6ED28793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223" y="2338474"/>
            <a:ext cx="9144000" cy="1200329"/>
          </a:xfrm>
        </p:spPr>
        <p:txBody>
          <a:bodyPr anchor="t">
            <a:spAutoFit/>
          </a:bodyPr>
          <a:lstStyle>
            <a:lvl1pPr algn="l">
              <a:defRPr sz="4000" b="0" i="0">
                <a:solidFill>
                  <a:schemeClr val="bg1"/>
                </a:solidFill>
                <a:latin typeface="Albert Sans Light" pitchFamily="2" charset="77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12" name="Billede 11" descr="Et billede, der indeholder hvid, linje/række, sort, sort-hvid&#10;&#10;Automatisk genereret beskrivelse">
            <a:extLst>
              <a:ext uri="{FF2B5EF4-FFF2-40B4-BE49-F238E27FC236}">
                <a16:creationId xmlns:a16="http://schemas.microsoft.com/office/drawing/2014/main" id="{A260E4C6-9A30-D532-6ED0-F30541F8FD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9983" y="1514234"/>
            <a:ext cx="712403" cy="622604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E8566C6-79C6-C0EE-0130-4392413B37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8223" y="821358"/>
            <a:ext cx="4287837" cy="303271"/>
          </a:xfrm>
        </p:spPr>
        <p:txBody>
          <a:bodyPr anchor="b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lbert Sans Medium" pitchFamily="2" charset="77"/>
              </a:defRPr>
            </a:lvl1pPr>
          </a:lstStyle>
          <a:p>
            <a:pPr lvl="0"/>
            <a:r>
              <a:rPr lang="da-DK" dirty="0"/>
              <a:t>Kundenavn, Titel</a:t>
            </a:r>
          </a:p>
        </p:txBody>
      </p:sp>
      <p:pic>
        <p:nvPicPr>
          <p:cNvPr id="3" name="Billede 2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B09F4AAC-9DC4-BA91-88BB-5951E85BB33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0617" y="6148552"/>
            <a:ext cx="648000" cy="2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246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Re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Et billede, der indeholder rød&#10;&#10;Automatisk genereret beskrivelse">
            <a:extLst>
              <a:ext uri="{FF2B5EF4-FFF2-40B4-BE49-F238E27FC236}">
                <a16:creationId xmlns:a16="http://schemas.microsoft.com/office/drawing/2014/main" id="{AC2FCFF1-538E-ED0F-C60D-C5E829431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989" y="-53930"/>
            <a:ext cx="12221302" cy="609155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384D988-7F8C-F465-BBE3-C6ED28793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223" y="2338474"/>
            <a:ext cx="9144000" cy="1200329"/>
          </a:xfrm>
        </p:spPr>
        <p:txBody>
          <a:bodyPr anchor="t">
            <a:spAutoFit/>
          </a:bodyPr>
          <a:lstStyle>
            <a:lvl1pPr algn="l">
              <a:defRPr sz="4000" b="0" i="0">
                <a:solidFill>
                  <a:schemeClr val="bg1"/>
                </a:solidFill>
                <a:latin typeface="Albert Sans Light" pitchFamily="2" charset="77"/>
              </a:defRPr>
            </a:lvl1pPr>
          </a:lstStyle>
          <a:p>
            <a:r>
              <a:rPr lang="da-DK" dirty="0"/>
              <a:t>Klik for at redigere titeltypografien i masteren</a:t>
            </a:r>
          </a:p>
        </p:txBody>
      </p:sp>
      <p:pic>
        <p:nvPicPr>
          <p:cNvPr id="12" name="Billede 11" descr="Et billede, der indeholder hvid, linje/række, sort, sort-hvid&#10;&#10;Automatisk genereret beskrivelse">
            <a:extLst>
              <a:ext uri="{FF2B5EF4-FFF2-40B4-BE49-F238E27FC236}">
                <a16:creationId xmlns:a16="http://schemas.microsoft.com/office/drawing/2014/main" id="{A260E4C6-9A30-D532-6ED0-F30541F8FD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9983" y="1514234"/>
            <a:ext cx="712403" cy="622604"/>
          </a:xfrm>
          <a:prstGeom prst="rect">
            <a:avLst/>
          </a:prstGeom>
        </p:spPr>
      </p:pic>
      <p:sp>
        <p:nvSpPr>
          <p:cNvPr id="7" name="Pladsholder til tekst 4">
            <a:extLst>
              <a:ext uri="{FF2B5EF4-FFF2-40B4-BE49-F238E27FC236}">
                <a16:creationId xmlns:a16="http://schemas.microsoft.com/office/drawing/2014/main" id="{B2EC8494-13C7-1271-3E23-25B6C66F10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8223" y="821358"/>
            <a:ext cx="4287837" cy="303271"/>
          </a:xfrm>
        </p:spPr>
        <p:txBody>
          <a:bodyPr anchor="b">
            <a:normAutofit/>
          </a:bodyPr>
          <a:lstStyle>
            <a:lvl1pPr marL="0" indent="0">
              <a:buNone/>
              <a:defRPr sz="1200" b="0" i="0">
                <a:solidFill>
                  <a:schemeClr val="bg1"/>
                </a:solidFill>
                <a:latin typeface="Albert Sans Medium" pitchFamily="2" charset="77"/>
              </a:defRPr>
            </a:lvl1pPr>
          </a:lstStyle>
          <a:p>
            <a:pPr lvl="0"/>
            <a:r>
              <a:rPr lang="da-DK" dirty="0"/>
              <a:t>Kundenavn, Titel</a:t>
            </a:r>
          </a:p>
        </p:txBody>
      </p:sp>
      <p:pic>
        <p:nvPicPr>
          <p:cNvPr id="3" name="Billede 2" descr="Et billede, der indeholder Font/skrifttype, Grafik, logo, symbol&#10;&#10;Automatisk genereret beskrivelse">
            <a:extLst>
              <a:ext uri="{FF2B5EF4-FFF2-40B4-BE49-F238E27FC236}">
                <a16:creationId xmlns:a16="http://schemas.microsoft.com/office/drawing/2014/main" id="{553708D7-B085-A967-A36D-1F599AFF122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0617" y="6148552"/>
            <a:ext cx="648000" cy="27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850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5542BFC-893B-EC8D-E5A2-89CD074D5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153" y="93886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0F31837-28E5-923F-E4A4-9C5EB3ECB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153" y="2399367"/>
            <a:ext cx="10515600" cy="3553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2479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1" r:id="rId3"/>
    <p:sldLayoutId id="2147483674" r:id="rId4"/>
    <p:sldLayoutId id="2147483663" r:id="rId5"/>
    <p:sldLayoutId id="2147483664" r:id="rId6"/>
    <p:sldLayoutId id="2147483673" r:id="rId7"/>
    <p:sldLayoutId id="2147483665" r:id="rId8"/>
    <p:sldLayoutId id="2147483668" r:id="rId9"/>
    <p:sldLayoutId id="2147483676" r:id="rId10"/>
    <p:sldLayoutId id="2147483675" r:id="rId11"/>
    <p:sldLayoutId id="2147483670" r:id="rId12"/>
    <p:sldLayoutId id="2147483671" r:id="rId13"/>
    <p:sldLayoutId id="2147483662" r:id="rId14"/>
    <p:sldLayoutId id="2147483672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lbert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Tx/>
        <a:buBlip>
          <a:blip r:embed="rId17"/>
        </a:buBlip>
        <a:defRPr sz="2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s/photo/1100018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ekvis.dk/redskaber/pro-redskab-vejledning/klinikvejledning-til-pro-toerre-oejne/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ladsholder til billede 32">
            <a:extLst>
              <a:ext uri="{FF2B5EF4-FFF2-40B4-BE49-F238E27FC236}">
                <a16:creationId xmlns:a16="http://schemas.microsoft.com/office/drawing/2014/main" id="{C185B6BC-A945-28AA-8DB4-9337751090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/>
      </p:pic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800196B0-5757-7479-211D-9A3653B4E6E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816" y="10114"/>
            <a:ext cx="12200816" cy="6880202"/>
          </a:xfrm>
        </p:spPr>
        <p:txBody>
          <a:bodyPr/>
          <a:lstStyle/>
          <a:p>
            <a:endParaRPr lang="da-DK"/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C01C252E-7089-77F6-5DB3-6F61A0E23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745" y="2573052"/>
            <a:ext cx="9865657" cy="1754326"/>
          </a:xfrm>
        </p:spPr>
        <p:txBody>
          <a:bodyPr/>
          <a:lstStyle/>
          <a:p>
            <a:r>
              <a:rPr lang="da-DK" dirty="0"/>
              <a:t>Anvendelse af PRO-skema – Tørre øjne</a:t>
            </a:r>
          </a:p>
        </p:txBody>
      </p:sp>
      <p:sp>
        <p:nvSpPr>
          <p:cNvPr id="15" name="Pladsholder til tekst 14">
            <a:extLst>
              <a:ext uri="{FF2B5EF4-FFF2-40B4-BE49-F238E27FC236}">
                <a16:creationId xmlns:a16="http://schemas.microsoft.com/office/drawing/2014/main" id="{1018534B-0E4B-F117-160B-BD0000B19B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1320" y="4395567"/>
            <a:ext cx="7044775" cy="258532"/>
          </a:xfrm>
        </p:spPr>
        <p:txBody>
          <a:bodyPr/>
          <a:lstStyle/>
          <a:p>
            <a:r>
              <a:rPr lang="da-DK" dirty="0"/>
              <a:t>Til brug for klyngemøde 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C14B899-D678-8D45-A9BF-3FF9EC37DC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23" name="Billede 22" descr="Et billede, der indeholder logo, hvid, Grafik&#10;&#10;Automatisk genereret beskrivelse">
            <a:extLst>
              <a:ext uri="{FF2B5EF4-FFF2-40B4-BE49-F238E27FC236}">
                <a16:creationId xmlns:a16="http://schemas.microsoft.com/office/drawing/2014/main" id="{C98B79DA-77C9-E774-5548-4A037D42E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816" y="4323453"/>
            <a:ext cx="12200816" cy="2566863"/>
          </a:xfrm>
          <a:prstGeom prst="rect">
            <a:avLst/>
          </a:prstGeom>
        </p:spPr>
      </p:pic>
      <p:pic>
        <p:nvPicPr>
          <p:cNvPr id="12" name="Billede 11" descr="Et billede, der indeholder Font/skrifttype, Grafik, logo, grafisk design&#10;&#10;Automatisk genereret beskrivelse">
            <a:extLst>
              <a:ext uri="{FF2B5EF4-FFF2-40B4-BE49-F238E27FC236}">
                <a16:creationId xmlns:a16="http://schemas.microsoft.com/office/drawing/2014/main" id="{A08BFB9A-635E-49C7-D6A5-BF3504695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199" y="5820372"/>
            <a:ext cx="1283357" cy="53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48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065F4E1-9B92-B9A5-D00E-D5A5BE948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905564" cy="701731"/>
          </a:xfrm>
        </p:spPr>
        <p:txBody>
          <a:bodyPr/>
          <a:lstStyle/>
          <a:p>
            <a:r>
              <a:rPr lang="da-DK" dirty="0"/>
              <a:t>Introduktion og formål</a:t>
            </a:r>
          </a:p>
        </p:txBody>
      </p:sp>
      <p:sp>
        <p:nvSpPr>
          <p:cNvPr id="2" name="Pladsholder til indhold 2">
            <a:extLst>
              <a:ext uri="{FF2B5EF4-FFF2-40B4-BE49-F238E27FC236}">
                <a16:creationId xmlns:a16="http://schemas.microsoft.com/office/drawing/2014/main" id="{B1770388-408F-D246-CC27-3EBACC84FF88}"/>
              </a:ext>
            </a:extLst>
          </p:cNvPr>
          <p:cNvSpPr txBox="1">
            <a:spLocks/>
          </p:cNvSpPr>
          <p:nvPr/>
        </p:nvSpPr>
        <p:spPr>
          <a:xfrm>
            <a:off x="497541" y="1635336"/>
            <a:ext cx="10336521" cy="421346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 – øjenskema tager udgangspunkt i OSDI (</a:t>
            </a:r>
            <a:r>
              <a:rPr lang="da-DK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Ocular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Surface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Disease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Index). </a:t>
            </a:r>
            <a:b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 er et redskab, som indhenter patientens egne oplevelser af symptomer, compliance og behandlingseffekt. 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Øjenlægen inddrager resultaterne i dialogen med patienten</a:t>
            </a:r>
          </a:p>
          <a:p>
            <a:pPr lvl="0">
              <a:buClr>
                <a:srgbClr val="C82A54"/>
              </a:buClr>
              <a:defRPr/>
            </a:pPr>
            <a:br>
              <a:rPr lang="da-DK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da-DK" dirty="0">
                <a:solidFill>
                  <a:srgbClr val="000000"/>
                </a:solidFill>
                <a:latin typeface="Calibri" panose="020F0502020204030204" pitchFamily="34" charset="0"/>
              </a:rPr>
              <a:t>Målet med klyngepakken er at praktiserende øjenlæger:</a:t>
            </a:r>
          </a:p>
          <a:p>
            <a:pPr marL="342900" lvl="0" indent="-342900">
              <a:buClr>
                <a:srgbClr val="C82A54"/>
              </a:buClr>
              <a:buBlip>
                <a:blip r:embed="rId2"/>
              </a:buBlip>
              <a:defRPr/>
            </a:pPr>
            <a:r>
              <a:rPr lang="da-DK" dirty="0">
                <a:solidFill>
                  <a:srgbClr val="000000"/>
                </a:solidFill>
                <a:latin typeface="Calibri" panose="020F0502020204030204" pitchFamily="34" charset="0"/>
              </a:rPr>
              <a:t>Får introduktion til og mulighed for at drøfte anvendelsen af PRO-skemaet  </a:t>
            </a:r>
          </a:p>
          <a:p>
            <a:pPr marL="342900" lvl="0" indent="-342900">
              <a:buClr>
                <a:srgbClr val="C82A54"/>
              </a:buClr>
              <a:buBlip>
                <a:blip r:embed="rId2"/>
              </a:buBlip>
              <a:defRPr/>
            </a:pPr>
            <a:r>
              <a:rPr lang="da-DK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Inddrager patienternes vurdering på en struktureret måde og bruger resultaterne i patientforløbet </a:t>
            </a:r>
          </a:p>
          <a:p>
            <a:pPr marL="342900" lvl="0" indent="-342900">
              <a:buClr>
                <a:srgbClr val="C82A54"/>
              </a:buClr>
              <a:buBlip>
                <a:blip r:embed="rId2"/>
              </a:buBlip>
              <a:defRPr/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25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3">
            <a:extLst>
              <a:ext uri="{FF2B5EF4-FFF2-40B4-BE49-F238E27FC236}">
                <a16:creationId xmlns:a16="http://schemas.microsoft.com/office/drawing/2014/main" id="{93BA46D6-3F93-AD60-AA92-CDF686ABC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0905564" cy="701731"/>
          </a:xfrm>
        </p:spPr>
        <p:txBody>
          <a:bodyPr/>
          <a:lstStyle/>
          <a:p>
            <a:r>
              <a:rPr lang="da-DK" dirty="0"/>
              <a:t>Sådan tager klinikken skemaet i brug</a:t>
            </a:r>
          </a:p>
        </p:txBody>
      </p:sp>
      <p:graphicFrame>
        <p:nvGraphicFramePr>
          <p:cNvPr id="11" name="Pladsholder til indhold 10">
            <a:extLst>
              <a:ext uri="{FF2B5EF4-FFF2-40B4-BE49-F238E27FC236}">
                <a16:creationId xmlns:a16="http://schemas.microsoft.com/office/drawing/2014/main" id="{5A1726EB-9E90-481C-DC3C-8A627DACB7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8940744"/>
              </p:ext>
            </p:extLst>
          </p:nvPr>
        </p:nvGraphicFramePr>
        <p:xfrm>
          <a:off x="5250026" y="1816359"/>
          <a:ext cx="8130072" cy="3709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kstfelt 6">
            <a:extLst>
              <a:ext uri="{FF2B5EF4-FFF2-40B4-BE49-F238E27FC236}">
                <a16:creationId xmlns:a16="http://schemas.microsoft.com/office/drawing/2014/main" id="{ECEC1D97-351F-CD3C-689F-A2FF1360695E}"/>
              </a:ext>
            </a:extLst>
          </p:cNvPr>
          <p:cNvSpPr txBox="1"/>
          <p:nvPr/>
        </p:nvSpPr>
        <p:spPr>
          <a:xfrm>
            <a:off x="441434" y="1877849"/>
            <a:ext cx="5934141" cy="3780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Gennemgå arbejdsgangen i klinikken vha. </a:t>
            </a:r>
            <a:r>
              <a:rPr kumimoji="0" lang="da-DK" sz="20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  <a:hlinkClick r:id="rId8"/>
              </a:rPr>
              <a:t>”Klinikvejledning PRO øjenskema”</a:t>
            </a:r>
            <a:endParaRPr kumimoji="0" lang="da-DK" sz="20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Vær opmærksom på hvilke patienter, der skal have et skema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Bestil skemaet via WebReq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Informer patienten om at besvare skemaet inden næste konsultation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Se</a:t>
            </a:r>
            <a:r>
              <a:rPr lang="da-DK" sz="2000" dirty="0">
                <a:solidFill>
                  <a:srgbClr val="000000"/>
                </a:solidFill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 patientens svar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 før/under konsultationen og anvend dem i samtalen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7"/>
              </a:buBlip>
              <a:tabLst/>
              <a:defRPr/>
            </a:pP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Hvis patienten skal have en opfølgende tid, bestilles et </a:t>
            </a:r>
            <a:r>
              <a:rPr kumimoji="0" lang="da-DK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nyt 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skema til patienten</a:t>
            </a:r>
            <a:r>
              <a:rPr kumimoji="0" lang="da-DK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kumimoji="0" lang="da-DK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Calibri" panose="020F0502020204030204" pitchFamily="34" charset="0"/>
              </a:rPr>
              <a:t> så udviklingen kan følges </a:t>
            </a:r>
            <a:endParaRPr kumimoji="0" lang="da-DK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435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3E69CA54-F0E7-D7BD-79D3-A001435966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6956" y="1715197"/>
            <a:ext cx="11213487" cy="3427605"/>
          </a:xfrm>
        </p:spPr>
        <p:txBody>
          <a:bodyPr/>
          <a:lstStyle/>
          <a:p>
            <a:pPr marL="0" indent="0">
              <a:buNone/>
            </a:pPr>
            <a:r>
              <a:rPr lang="da-DK" dirty="0">
                <a:latin typeface="+mn-lt"/>
              </a:rPr>
              <a:t>Patienter som har et eller flere symptomer:</a:t>
            </a:r>
          </a:p>
          <a:p>
            <a:r>
              <a:rPr lang="da-DK" dirty="0">
                <a:latin typeface="+mn-lt"/>
              </a:rPr>
              <a:t>Tørhed i øjnene</a:t>
            </a:r>
          </a:p>
          <a:p>
            <a:r>
              <a:rPr lang="da-DK" dirty="0">
                <a:latin typeface="+mn-lt"/>
              </a:rPr>
              <a:t>Grus i øjnene</a:t>
            </a:r>
          </a:p>
          <a:p>
            <a:r>
              <a:rPr lang="da-DK" dirty="0">
                <a:latin typeface="+mn-lt"/>
              </a:rPr>
              <a:t>Svie i øjnene</a:t>
            </a:r>
          </a:p>
          <a:p>
            <a:r>
              <a:rPr lang="da-DK" dirty="0">
                <a:latin typeface="+mn-lt"/>
              </a:rPr>
              <a:t>Røde øjne</a:t>
            </a:r>
          </a:p>
          <a:p>
            <a:r>
              <a:rPr lang="da-DK" dirty="0">
                <a:latin typeface="+mn-lt"/>
              </a:rPr>
              <a:t>Tåreflod</a:t>
            </a:r>
          </a:p>
          <a:p>
            <a:r>
              <a:rPr lang="da-DK" dirty="0">
                <a:latin typeface="+mn-lt"/>
              </a:rPr>
              <a:t>Belægninger på øjenvipperne</a:t>
            </a:r>
          </a:p>
          <a:p>
            <a:endParaRPr lang="da-DK" dirty="0">
              <a:latin typeface="+mn-lt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24B8D02-BFFE-C359-7086-2108242D6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701731"/>
          </a:xfrm>
        </p:spPr>
        <p:txBody>
          <a:bodyPr/>
          <a:lstStyle/>
          <a:p>
            <a:r>
              <a:rPr lang="da-DK" dirty="0"/>
              <a:t>Hvem skal have skemaet?</a:t>
            </a:r>
          </a:p>
        </p:txBody>
      </p:sp>
    </p:spTree>
    <p:extLst>
      <p:ext uri="{BB962C8B-B14F-4D97-AF65-F5344CB8AC3E}">
        <p14:creationId xmlns:p14="http://schemas.microsoft.com/office/powerpoint/2010/main" val="3690599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853248C-00D1-A1B7-FA8C-0507BBDEE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255" y="1795136"/>
            <a:ext cx="11213487" cy="1262910"/>
          </a:xfrm>
        </p:spPr>
        <p:txBody>
          <a:bodyPr/>
          <a:lstStyle/>
          <a:p>
            <a:r>
              <a:rPr lang="da-DK">
                <a:latin typeface="+mn-lt"/>
              </a:rPr>
              <a:t>Åbn</a:t>
            </a:r>
            <a:r>
              <a:rPr lang="da-DK" dirty="0">
                <a:latin typeface="+mn-lt"/>
              </a:rPr>
              <a:t> </a:t>
            </a:r>
            <a:r>
              <a:rPr lang="da-DK" dirty="0" err="1">
                <a:latin typeface="+mn-lt"/>
              </a:rPr>
              <a:t>Web-Req</a:t>
            </a:r>
            <a:r>
              <a:rPr lang="da-DK" dirty="0">
                <a:latin typeface="+mn-lt"/>
              </a:rPr>
              <a:t> og bestil skemaet via Web-Patient skemaer</a:t>
            </a:r>
          </a:p>
          <a:p>
            <a:pPr marL="0" indent="0">
              <a:buNone/>
            </a:pPr>
            <a:endParaRPr lang="da-DK" dirty="0">
              <a:latin typeface="+mn-lt"/>
            </a:endParaRPr>
          </a:p>
          <a:p>
            <a:endParaRPr lang="da-DK" dirty="0">
              <a:latin typeface="+mn-lt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CA080A-0B52-DEE8-F840-3A015053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9367427" cy="1311128"/>
          </a:xfrm>
        </p:spPr>
        <p:txBody>
          <a:bodyPr/>
          <a:lstStyle/>
          <a:p>
            <a:r>
              <a:rPr lang="da-DK" dirty="0"/>
              <a:t>Sådan sendes skema til patienten</a:t>
            </a:r>
          </a:p>
        </p:txBody>
      </p:sp>
      <p:pic>
        <p:nvPicPr>
          <p:cNvPr id="6" name="Billede 5" descr="Et billede, der indeholder tekst, software, Computerikon, Webside&#10;&#10;Indhold genereret af kunstig intelligens kan være forkert.">
            <a:extLst>
              <a:ext uri="{FF2B5EF4-FFF2-40B4-BE49-F238E27FC236}">
                <a16:creationId xmlns:a16="http://schemas.microsoft.com/office/drawing/2014/main" id="{2C9E8229-145D-42F0-59FB-56B4953B6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29" y="2522488"/>
            <a:ext cx="6210935" cy="2896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3910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5BB5D90-08B1-88AC-502C-C22BC6152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98588" y="2491307"/>
            <a:ext cx="3327760" cy="2177006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da-DK" sz="2200" dirty="0">
                <a:solidFill>
                  <a:srgbClr val="000000"/>
                </a:solidFill>
                <a:latin typeface="Calibri" panose="020F0502020204030204"/>
              </a:rPr>
              <a:t>Dato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da-DK" sz="2200" dirty="0">
                <a:solidFill>
                  <a:srgbClr val="000000"/>
                </a:solidFill>
                <a:latin typeface="Calibri" panose="020F0502020204030204"/>
              </a:rPr>
              <a:t>Patientens mail eller mobilnummer</a:t>
            </a:r>
            <a:endParaRPr kumimoji="0" lang="da-DK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82A54"/>
              </a:buClr>
              <a:buSzTx/>
              <a:buFontTx/>
              <a:buBlip>
                <a:blip r:embed="rId2"/>
              </a:buBlip>
              <a:tabLst/>
              <a:defRPr/>
            </a:pPr>
            <a:r>
              <a:rPr lang="da-DK" sz="2200" dirty="0">
                <a:solidFill>
                  <a:srgbClr val="000000"/>
                </a:solidFill>
                <a:latin typeface="Calibri" panose="020F0502020204030204"/>
              </a:rPr>
              <a:t>Dato for sidste mulighed for at besvare =</a:t>
            </a:r>
            <a:r>
              <a:rPr lang="da-DK" sz="220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da-DK" sz="2200" dirty="0">
                <a:solidFill>
                  <a:srgbClr val="000000"/>
                </a:solidFill>
                <a:latin typeface="Calibri" panose="020F0502020204030204"/>
              </a:rPr>
              <a:t>konsultationsdagen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1E3D0E2-1B97-DDDB-06E0-298A986D67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49518" y="1830817"/>
            <a:ext cx="2439363" cy="535531"/>
          </a:xfrm>
        </p:spPr>
        <p:txBody>
          <a:bodyPr/>
          <a:lstStyle/>
          <a:p>
            <a:r>
              <a:rPr lang="da-DK" dirty="0"/>
              <a:t>Udfyld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7D6ECCCA-D707-04A0-3E46-16C7FA9591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58" t="6171" r="3573" b="4953"/>
          <a:stretch>
            <a:fillRect/>
          </a:stretch>
        </p:blipFill>
        <p:spPr>
          <a:xfrm>
            <a:off x="845032" y="1581280"/>
            <a:ext cx="7193804" cy="4157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312809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74B7A4B6-A4CC-AC9D-74D9-A03767418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1" y="1340982"/>
            <a:ext cx="4883112" cy="1753622"/>
          </a:xfrm>
        </p:spPr>
        <p:txBody>
          <a:bodyPr/>
          <a:lstStyle/>
          <a:p>
            <a:r>
              <a:rPr lang="da-DK" sz="2000" dirty="0">
                <a:latin typeface="+mn-lt"/>
              </a:rPr>
              <a:t>Tre temaer i OSDI</a:t>
            </a:r>
            <a:r>
              <a:rPr lang="da-DK" sz="2000" b="0" dirty="0">
                <a:latin typeface="+mn-lt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latin typeface="+mn-lt"/>
              </a:rPr>
              <a:t>Øjensymptomer – 5 spørgsmål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latin typeface="+mn-lt"/>
              </a:rPr>
              <a:t>Synsfunktion – 4 spørgsmål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latin typeface="+mn-lt"/>
              </a:rPr>
              <a:t>Påvirkning fra omgivelserne – 3 spørgsmål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>
              <a:latin typeface="+mn-lt"/>
            </a:endParaRPr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AF0DAED9-38AF-E014-D12D-4C2BD00C4FA4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282612" y="1348552"/>
            <a:ext cx="3750906" cy="1686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A1F7F99B-B3A8-4E4F-FBFB-3F545E6F1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1" y="585596"/>
            <a:ext cx="8076007" cy="701731"/>
          </a:xfrm>
        </p:spPr>
        <p:txBody>
          <a:bodyPr/>
          <a:lstStyle/>
          <a:p>
            <a:r>
              <a:rPr lang="da-DK" dirty="0">
                <a:latin typeface="+mn-lt"/>
              </a:rPr>
              <a:t>Indhold i skemaet</a:t>
            </a:r>
          </a:p>
        </p:txBody>
      </p:sp>
      <p:sp>
        <p:nvSpPr>
          <p:cNvPr id="19" name="Pladsholder til tekst 1">
            <a:extLst>
              <a:ext uri="{FF2B5EF4-FFF2-40B4-BE49-F238E27FC236}">
                <a16:creationId xmlns:a16="http://schemas.microsoft.com/office/drawing/2014/main" id="{809DBB7C-16BA-D3DD-EA09-95F70E1C182C}"/>
              </a:ext>
            </a:extLst>
          </p:cNvPr>
          <p:cNvSpPr txBox="1">
            <a:spLocks/>
          </p:cNvSpPr>
          <p:nvPr/>
        </p:nvSpPr>
        <p:spPr>
          <a:xfrm>
            <a:off x="497541" y="3364842"/>
            <a:ext cx="5063504" cy="1585049"/>
          </a:xfrm>
          <a:prstGeom prst="rect">
            <a:avLst/>
          </a:prstGeom>
        </p:spPr>
        <p:txBody>
          <a:bodyPr vert="horz" wrap="square" lIns="91440" tIns="45720" rIns="91440" bIns="45720" numCol="1" rtlCol="0" anchor="t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None/>
              <a:defRPr sz="22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>
                <a:latin typeface="+mn-lt"/>
              </a:rPr>
              <a:t>Hvilken behandling har patienten anvendt</a:t>
            </a:r>
            <a:r>
              <a:rPr lang="da-DK" sz="2000" b="0" dirty="0">
                <a:latin typeface="+mn-lt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latin typeface="+mn-lt"/>
              </a:rPr>
              <a:t>Varmebehandling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latin typeface="+mn-lt"/>
              </a:rPr>
              <a:t>Øjenlågsmassage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sz="2000" b="0" dirty="0">
                <a:latin typeface="+mn-lt"/>
              </a:rPr>
              <a:t>Øjendråber og tabletter</a:t>
            </a:r>
            <a:endParaRPr lang="da-DK" dirty="0">
              <a:latin typeface="+mn-lt"/>
            </a:endParaRPr>
          </a:p>
        </p:txBody>
      </p:sp>
      <p:pic>
        <p:nvPicPr>
          <p:cNvPr id="21" name="Billede 20">
            <a:extLst>
              <a:ext uri="{FF2B5EF4-FFF2-40B4-BE49-F238E27FC236}">
                <a16:creationId xmlns:a16="http://schemas.microsoft.com/office/drawing/2014/main" id="{E74A976E-002D-980A-0DA1-890E278FD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754" y="3479086"/>
            <a:ext cx="3588163" cy="1920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Pladsholder til tekst 1">
            <a:extLst>
              <a:ext uri="{FF2B5EF4-FFF2-40B4-BE49-F238E27FC236}">
                <a16:creationId xmlns:a16="http://schemas.microsoft.com/office/drawing/2014/main" id="{0E882F26-AC86-24D4-BE2C-8953475626EC}"/>
              </a:ext>
            </a:extLst>
          </p:cNvPr>
          <p:cNvSpPr txBox="1">
            <a:spLocks/>
          </p:cNvSpPr>
          <p:nvPr/>
        </p:nvSpPr>
        <p:spPr>
          <a:xfrm>
            <a:off x="497541" y="5332352"/>
            <a:ext cx="5063504" cy="369332"/>
          </a:xfrm>
          <a:prstGeom prst="rect">
            <a:avLst/>
          </a:prstGeom>
        </p:spPr>
        <p:txBody>
          <a:bodyPr vert="horz" wrap="square" lIns="91440" tIns="45720" rIns="91440" bIns="45720" numCol="1" rtlCol="0" anchor="t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None/>
              <a:defRPr sz="22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000" dirty="0">
                <a:latin typeface="+mn-lt"/>
              </a:rPr>
              <a:t>Patientens vurdering af behandlingens effekt</a:t>
            </a:r>
            <a:r>
              <a:rPr lang="da-DK" sz="2000" b="0" dirty="0">
                <a:latin typeface="+mn-lt"/>
              </a:rPr>
              <a:t>:</a:t>
            </a:r>
          </a:p>
        </p:txBody>
      </p:sp>
      <p:pic>
        <p:nvPicPr>
          <p:cNvPr id="25" name="Billede 24">
            <a:extLst>
              <a:ext uri="{FF2B5EF4-FFF2-40B4-BE49-F238E27FC236}">
                <a16:creationId xmlns:a16="http://schemas.microsoft.com/office/drawing/2014/main" id="{FBEA9859-97BB-7342-3D4C-966C6A3AD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871" y="5777665"/>
            <a:ext cx="4838545" cy="621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106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853248C-00D1-A1B7-FA8C-0507BBDEE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1085" y="1523254"/>
            <a:ext cx="11213487" cy="14190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a-DK" dirty="0">
                <a:latin typeface="+mn-lt"/>
              </a:rPr>
              <a:t>Patientens besvarelse vises i en opsamling ud fra algoritmen bag OSDI-spørgsmålene – de nyeste præsenteres øverst. Både patient og klinik kan tilgå oversigten i Web-Patient.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da-DK" dirty="0">
                <a:latin typeface="+mn-lt"/>
              </a:rPr>
              <a:t>Klinikken tilgår oversigten via </a:t>
            </a:r>
            <a:r>
              <a:rPr lang="da-DK" dirty="0" err="1">
                <a:latin typeface="+mn-lt"/>
              </a:rPr>
              <a:t>Webreq</a:t>
            </a:r>
            <a:r>
              <a:rPr lang="da-DK" dirty="0">
                <a:latin typeface="+mn-lt"/>
              </a:rPr>
              <a:t>/Web-Patient Arkiv  </a:t>
            </a:r>
          </a:p>
          <a:p>
            <a:pPr marL="0" indent="0">
              <a:buNone/>
            </a:pPr>
            <a:endParaRPr lang="da-DK" dirty="0">
              <a:latin typeface="+mn-lt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CA080A-0B52-DEE8-F840-3A015053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9367427" cy="701731"/>
          </a:xfrm>
        </p:spPr>
        <p:txBody>
          <a:bodyPr/>
          <a:lstStyle/>
          <a:p>
            <a:r>
              <a:rPr lang="da-DK" dirty="0"/>
              <a:t>Visning af resultater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626F331-C91F-D467-7B43-7FA7AA544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273" y="3116330"/>
            <a:ext cx="8889393" cy="1895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CBAC9F7-DBAE-D35B-FD01-D980BC9CA1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514"/>
          <a:stretch>
            <a:fillRect/>
          </a:stretch>
        </p:blipFill>
        <p:spPr>
          <a:xfrm>
            <a:off x="7294867" y="2252891"/>
            <a:ext cx="2253799" cy="49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13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89CD253-C518-8FBB-7C83-ED66B3A7B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701731"/>
          </a:xfrm>
        </p:spPr>
        <p:txBody>
          <a:bodyPr/>
          <a:lstStyle/>
          <a:p>
            <a:r>
              <a:rPr lang="da-DK" dirty="0"/>
              <a:t>Forklaring på værdierne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9DF639C9-BBED-DB5C-FD69-0D3F94FCADCB}"/>
              </a:ext>
            </a:extLst>
          </p:cNvPr>
          <p:cNvSpPr txBox="1"/>
          <p:nvPr/>
        </p:nvSpPr>
        <p:spPr>
          <a:xfrm>
            <a:off x="497542" y="1643389"/>
            <a:ext cx="111969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a-DK" sz="2200" dirty="0"/>
              <a:t>Både patient og klinik kan få en forklaring på det viste resultat, når der klikkes på info-ikonet. 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03093752-37EC-858B-8D05-A59A4741D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062" y="2757248"/>
            <a:ext cx="3024567" cy="2720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5757BA96-675C-04EB-6F12-67B52401C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062" y="2763958"/>
            <a:ext cx="3170349" cy="2735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8412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93BADBA-DDC7-0D25-47DC-10B72F3A98F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6468" y="-28219"/>
            <a:ext cx="10944213" cy="1311128"/>
          </a:xfrm>
        </p:spPr>
        <p:txBody>
          <a:bodyPr/>
          <a:lstStyle/>
          <a:p>
            <a:r>
              <a:rPr lang="da-DK" sz="4400" dirty="0"/>
              <a:t>Sådan får klinikken svaret ind i journalen</a:t>
            </a:r>
          </a:p>
        </p:txBody>
      </p:sp>
      <p:pic>
        <p:nvPicPr>
          <p:cNvPr id="5" name="Pladsholder til indhold 5">
            <a:extLst>
              <a:ext uri="{FF2B5EF4-FFF2-40B4-BE49-F238E27FC236}">
                <a16:creationId xmlns:a16="http://schemas.microsoft.com/office/drawing/2014/main" id="{E49F595B-1AC7-45B5-8FCC-29835AAB61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292" b="4089"/>
          <a:stretch/>
        </p:blipFill>
        <p:spPr bwMode="auto">
          <a:xfrm>
            <a:off x="855528" y="2436783"/>
            <a:ext cx="5344733" cy="3977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BCC7C646-8D58-AC7E-5E1C-979598B48476}"/>
              </a:ext>
            </a:extLst>
          </p:cNvPr>
          <p:cNvSpPr txBox="1">
            <a:spLocks/>
          </p:cNvSpPr>
          <p:nvPr/>
        </p:nvSpPr>
        <p:spPr>
          <a:xfrm>
            <a:off x="466468" y="1341970"/>
            <a:ext cx="4978776" cy="148450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4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  <a:buClr>
                <a:srgbClr val="C82A54"/>
              </a:buClr>
              <a:buBlip>
                <a:blip r:embed="rId3"/>
              </a:buBlip>
              <a:defRPr/>
            </a:pPr>
            <a:r>
              <a:rPr lang="da-DK" dirty="0">
                <a:latin typeface="+mn-lt"/>
              </a:rPr>
              <a:t>Som korrespondance i journalen: </a:t>
            </a:r>
          </a:p>
          <a:p>
            <a:pPr marL="800100" lvl="1" indent="-342900">
              <a:buClr>
                <a:srgbClr val="C82A54"/>
              </a:buClr>
              <a:buBlip>
                <a:blip r:embed="rId3"/>
              </a:buBlip>
              <a:defRPr/>
            </a:pPr>
            <a:r>
              <a:rPr lang="da-DK" dirty="0">
                <a:latin typeface="+mn-lt"/>
              </a:rPr>
              <a:t>Visning af opsummeringen</a:t>
            </a:r>
          </a:p>
          <a:p>
            <a:pPr marL="800100" lvl="1" indent="-342900">
              <a:buClr>
                <a:srgbClr val="C82A54"/>
              </a:buClr>
              <a:buBlip>
                <a:blip r:embed="rId3"/>
              </a:buBlip>
              <a:defRPr/>
            </a:pPr>
            <a:r>
              <a:rPr lang="da-DK" dirty="0">
                <a:latin typeface="+mn-lt"/>
              </a:rPr>
              <a:t>Prosatekst om compliance pba. patientens svar – kan anvendes i journalnotatet</a:t>
            </a:r>
          </a:p>
          <a:p>
            <a:pPr>
              <a:lnSpc>
                <a:spcPct val="90000"/>
              </a:lnSpc>
              <a:buClr>
                <a:srgbClr val="C82A54"/>
              </a:buClr>
              <a:defRPr/>
            </a:pPr>
            <a:endParaRPr lang="da-DK" dirty="0">
              <a:latin typeface="+mn-lt"/>
            </a:endParaRPr>
          </a:p>
        </p:txBody>
      </p:sp>
      <p:sp>
        <p:nvSpPr>
          <p:cNvPr id="8" name="Rektangel: afrundede hjørner 7">
            <a:extLst>
              <a:ext uri="{FF2B5EF4-FFF2-40B4-BE49-F238E27FC236}">
                <a16:creationId xmlns:a16="http://schemas.microsoft.com/office/drawing/2014/main" id="{51BB26DC-0F11-9E66-7BB4-F367A610DB83}"/>
              </a:ext>
            </a:extLst>
          </p:cNvPr>
          <p:cNvSpPr/>
          <p:nvPr/>
        </p:nvSpPr>
        <p:spPr>
          <a:xfrm>
            <a:off x="855527" y="4520485"/>
            <a:ext cx="5344733" cy="1893754"/>
          </a:xfrm>
          <a:prstGeom prst="roundRect">
            <a:avLst/>
          </a:prstGeom>
          <a:noFill/>
          <a:ln w="38100">
            <a:solidFill>
              <a:srgbClr val="0D36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75DE1F47-5DE1-94D4-70AD-FCCAEF96856A}"/>
              </a:ext>
            </a:extLst>
          </p:cNvPr>
          <p:cNvSpPr txBox="1">
            <a:spLocks/>
          </p:cNvSpPr>
          <p:nvPr/>
        </p:nvSpPr>
        <p:spPr>
          <a:xfrm>
            <a:off x="6509947" y="1386173"/>
            <a:ext cx="5682053" cy="12906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4"/>
              </a:buClr>
              <a:buFontTx/>
              <a:buNone/>
              <a:defRPr sz="2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4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90000"/>
              </a:lnSpc>
              <a:buClr>
                <a:srgbClr val="C82A54"/>
              </a:buClr>
              <a:buBlip>
                <a:blip r:embed="rId3"/>
              </a:buBlip>
              <a:defRPr/>
            </a:pPr>
            <a:r>
              <a:rPr lang="da-DK" dirty="0">
                <a:latin typeface="+mn-lt"/>
              </a:rPr>
              <a:t>Vedhæftet fil (</a:t>
            </a:r>
            <a:r>
              <a:rPr lang="da-DK" sz="1600" dirty="0">
                <a:latin typeface="+mn-lt"/>
              </a:rPr>
              <a:t>Visningen afhænger af journalsystemet</a:t>
            </a:r>
            <a:r>
              <a:rPr lang="da-DK" dirty="0">
                <a:latin typeface="+mn-lt"/>
              </a:rPr>
              <a:t>)</a:t>
            </a:r>
          </a:p>
          <a:p>
            <a:pPr marL="800100" lvl="1" indent="-342900">
              <a:buClr>
                <a:srgbClr val="C82A54"/>
              </a:buClr>
              <a:buBlip>
                <a:blip r:embed="rId3"/>
              </a:buBlip>
              <a:defRPr/>
            </a:pPr>
            <a:r>
              <a:rPr lang="da-DK" dirty="0">
                <a:latin typeface="+mn-lt"/>
              </a:rPr>
              <a:t>Visning af opsummeringen</a:t>
            </a:r>
          </a:p>
          <a:p>
            <a:pPr marL="800100" lvl="1" indent="-342900">
              <a:buClr>
                <a:srgbClr val="C82A54"/>
              </a:buClr>
              <a:buBlip>
                <a:blip r:embed="rId3"/>
              </a:buBlip>
              <a:defRPr/>
            </a:pPr>
            <a:r>
              <a:rPr lang="da-DK" dirty="0">
                <a:latin typeface="+mn-lt"/>
              </a:rPr>
              <a:t>Visning af alle patientens svar</a:t>
            </a:r>
          </a:p>
          <a:p>
            <a:pPr marL="342900" indent="-342900">
              <a:lnSpc>
                <a:spcPct val="90000"/>
              </a:lnSpc>
              <a:buClr>
                <a:srgbClr val="C82A54"/>
              </a:buClr>
              <a:buBlip>
                <a:blip r:embed="rId3"/>
              </a:buBlip>
              <a:defRPr/>
            </a:pPr>
            <a:endParaRPr lang="da-DK" dirty="0">
              <a:latin typeface="+mn-lt"/>
            </a:endParaRP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0E16D733-9416-CDAD-63A0-C962C4E97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9429" y="2404586"/>
            <a:ext cx="5115893" cy="1098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46DAAEC9-82AE-5968-F88E-C341AF624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429" y="3766594"/>
            <a:ext cx="5115893" cy="26476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2849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61E0DBD-9260-A2B4-0E49-4153CBB20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11213487" cy="701731"/>
          </a:xfrm>
        </p:spPr>
        <p:txBody>
          <a:bodyPr/>
          <a:lstStyle/>
          <a:p>
            <a:r>
              <a:rPr lang="da-DK" dirty="0"/>
              <a:t>Anvendelsen af øjenskemaet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FC887F9E-0861-205E-0827-DD172556AEFC}"/>
              </a:ext>
            </a:extLst>
          </p:cNvPr>
          <p:cNvSpPr txBox="1"/>
          <p:nvPr/>
        </p:nvSpPr>
        <p:spPr>
          <a:xfrm>
            <a:off x="507940" y="1626060"/>
            <a:ext cx="70117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a-DK" sz="1400" i="1" dirty="0">
                <a:highlight>
                  <a:srgbClr val="FFFF00"/>
                </a:highlight>
              </a:rPr>
              <a:t>Her indsættes seneste statistik, som kan bestilles i eKVIS 4 uger inden mødet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6FC4DC2-2DFC-C4AF-0B55-43F7FE2E59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2531097"/>
              </p:ext>
            </p:extLst>
          </p:nvPr>
        </p:nvGraphicFramePr>
        <p:xfrm>
          <a:off x="595008" y="2338038"/>
          <a:ext cx="6837605" cy="4360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Pladsholder til tekst 1">
            <a:extLst>
              <a:ext uri="{FF2B5EF4-FFF2-40B4-BE49-F238E27FC236}">
                <a16:creationId xmlns:a16="http://schemas.microsoft.com/office/drawing/2014/main" id="{D11A5EB9-4B88-0095-2F1D-3CA10D3DECF8}"/>
              </a:ext>
            </a:extLst>
          </p:cNvPr>
          <p:cNvSpPr txBox="1">
            <a:spLocks/>
          </p:cNvSpPr>
          <p:nvPr/>
        </p:nvSpPr>
        <p:spPr>
          <a:xfrm>
            <a:off x="7519679" y="2250473"/>
            <a:ext cx="4389478" cy="241604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Tx/>
              <a:buBlip>
                <a:blip r:embed="rId3"/>
              </a:buBlip>
              <a:defRPr sz="2200" b="0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da-DK" sz="2000" dirty="0">
                <a:latin typeface="+mn-lt"/>
              </a:rPr>
              <a:t>Drøftelser af data:</a:t>
            </a:r>
          </a:p>
          <a:p>
            <a:r>
              <a:rPr lang="da-DK" sz="2000" dirty="0">
                <a:latin typeface="+mn-lt"/>
              </a:rPr>
              <a:t>Hvordan er brugen af skemaer i klyngen og varierer den?</a:t>
            </a:r>
            <a:br>
              <a:rPr lang="da-DK" sz="2000" dirty="0">
                <a:latin typeface="+mn-lt"/>
              </a:rPr>
            </a:br>
            <a:endParaRPr lang="da-DK" sz="2000" dirty="0">
              <a:latin typeface="+mn-lt"/>
            </a:endParaRPr>
          </a:p>
          <a:p>
            <a:r>
              <a:rPr lang="da-DK" sz="2000" dirty="0">
                <a:latin typeface="+mn-lt"/>
              </a:rPr>
              <a:t>Svarer den til de patienter, I ser med symptomer på tørre øjne?</a:t>
            </a:r>
          </a:p>
          <a:p>
            <a:pPr marL="0" indent="0">
              <a:buNone/>
            </a:pPr>
            <a:endParaRPr lang="da-DK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67768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AF89B94C-557A-3478-7498-A8053119F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1727638"/>
            <a:ext cx="11213487" cy="4755661"/>
          </a:xfrm>
        </p:spPr>
        <p:txBody>
          <a:bodyPr/>
          <a:lstStyle/>
          <a:p>
            <a:r>
              <a:rPr lang="da-DK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Hvilke fordele er der/kan der være ved at få patientens vurderinger direkte ind i journalen?</a:t>
            </a:r>
          </a:p>
          <a:p>
            <a:r>
              <a:rPr lang="da-DK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Hvordan sikrer I, at skemaerne kontinuerligt anvendes til patientmålgruppen?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Hvordan har I involveret personalet?</a:t>
            </a:r>
            <a:endParaRPr lang="da-DK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da-DK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vilke erfaringer er der med at se patientens svar/OSDI-scoren?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Bruger I værdien til at </a:t>
            </a:r>
            <a:r>
              <a:rPr lang="da-DK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monitorere </a:t>
            </a:r>
            <a:r>
              <a:rPr lang="da-DK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 tid?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a-DK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Har sværhedsgraden en betydning for hvilken behandling I anbefaler?</a:t>
            </a:r>
          </a:p>
          <a:p>
            <a:r>
              <a:rPr lang="da-DK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Hvilke </a:t>
            </a:r>
            <a:r>
              <a:rPr lang="da-DK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visninger</a:t>
            </a:r>
            <a:r>
              <a:rPr lang="da-DK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af patientens besvarelse </a:t>
            </a:r>
            <a:r>
              <a:rPr lang="da-DK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a-DK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WebPatient</a:t>
            </a:r>
            <a:r>
              <a:rPr lang="da-DK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korrespondance, pdf) fungerer/kan fungere bedst for jer?</a:t>
            </a:r>
          </a:p>
          <a:p>
            <a:r>
              <a:rPr lang="da-DK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Hvordan bruger I patientens vurdering af behandlingens effekt i dialogen?</a:t>
            </a:r>
            <a:endParaRPr lang="da-DK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Hvordan fletter I patienternes svar ind i samtalen, så de ved, at I har set deres resultater?</a:t>
            </a:r>
          </a:p>
          <a:p>
            <a:pPr marL="0" indent="0">
              <a:buNone/>
            </a:pPr>
            <a:endParaRPr lang="da-DK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a-DK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772819D-F4BB-98C4-2809-7B4A93FA4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701731"/>
          </a:xfrm>
        </p:spPr>
        <p:txBody>
          <a:bodyPr/>
          <a:lstStyle/>
          <a:p>
            <a:r>
              <a:rPr lang="da-DK" dirty="0">
                <a:ea typeface="Times New Roman" panose="02020603050405020304" pitchFamily="18" charset="0"/>
                <a:cs typeface="Times New Roman" panose="02020603050405020304" pitchFamily="18" charset="0"/>
              </a:rPr>
              <a:t>Spørgsmål til drøftelse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2971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5DCB230-E27B-6AF7-3B3A-A621CE4D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3803" y="1669609"/>
            <a:ext cx="11213487" cy="4185761"/>
          </a:xfrm>
        </p:spPr>
        <p:txBody>
          <a:bodyPr/>
          <a:lstStyle/>
          <a:p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Er der </a:t>
            </a:r>
            <a:r>
              <a:rPr lang="da-DK" sz="240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nogen </a:t>
            </a:r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spørgsmål</a:t>
            </a:r>
            <a:r>
              <a:rPr lang="da-DK" sz="240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som vi skal have afklaret? </a:t>
            </a:r>
            <a:b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Hvem gør det, hvornår og hvordan formidles svaret?</a:t>
            </a:r>
          </a:p>
          <a:p>
            <a:pPr marL="0" indent="0">
              <a:buNone/>
            </a:pPr>
            <a:endParaRPr lang="da-DK" sz="24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Skal emnet sættes på igen til et kommende møde? </a:t>
            </a:r>
          </a:p>
          <a:p>
            <a:pPr marL="0" indent="0">
              <a:buNone/>
            </a:pPr>
            <a:r>
              <a:rPr lang="da-DK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    - </a:t>
            </a:r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Har vi en målsætning eller opgaver til næste møde? </a:t>
            </a:r>
            <a:b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da-DK" sz="24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Var klynge</a:t>
            </a:r>
            <a:r>
              <a:rPr lang="da-DK" sz="24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pakken anvendelig? – evt. feedback til eKVIS?</a:t>
            </a:r>
            <a:b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da-DK" sz="24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4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400" dirty="0">
              <a:latin typeface="+mn-lt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08FCBF3-1C5C-C841-3596-87BA00E8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701731"/>
          </a:xfrm>
        </p:spPr>
        <p:txBody>
          <a:bodyPr/>
          <a:lstStyle/>
          <a:p>
            <a:r>
              <a:rPr lang="da-DK" dirty="0"/>
              <a:t>Opsamling</a:t>
            </a:r>
          </a:p>
        </p:txBody>
      </p:sp>
    </p:spTree>
    <p:extLst>
      <p:ext uri="{BB962C8B-B14F-4D97-AF65-F5344CB8AC3E}">
        <p14:creationId xmlns:p14="http://schemas.microsoft.com/office/powerpoint/2010/main" val="2034743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E5DCB230-E27B-6AF7-3B3A-A621CE4D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2" y="1912687"/>
            <a:ext cx="11213487" cy="3032625"/>
          </a:xfrm>
        </p:spPr>
        <p:txBody>
          <a:bodyPr/>
          <a:lstStyle/>
          <a:p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Hvad skal du konkret gøre hjemme i klinikken for at PRO-skemaet bliver en naturlig del af din og evt. personalets arbejdsgang?</a:t>
            </a:r>
            <a:endParaRPr lang="da-DK" sz="24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4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Hvornår gør du ovenstående?</a:t>
            </a:r>
            <a:endParaRPr lang="da-DK" sz="24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a-DK" sz="24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a-DK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Hvordan følger du op inden næste klyngemøde? </a:t>
            </a:r>
          </a:p>
          <a:p>
            <a:pPr marL="0" indent="0">
              <a:buNone/>
            </a:pPr>
            <a:endParaRPr lang="da-DK" dirty="0">
              <a:latin typeface="+mn-lt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08FCBF3-1C5C-C841-3596-87BA00E8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542" y="682864"/>
            <a:ext cx="8076007" cy="701731"/>
          </a:xfrm>
        </p:spPr>
        <p:txBody>
          <a:bodyPr/>
          <a:lstStyle/>
          <a:p>
            <a:r>
              <a:rPr lang="da-DK" dirty="0"/>
              <a:t>Opsamling i egen klinik</a:t>
            </a:r>
          </a:p>
        </p:txBody>
      </p:sp>
    </p:spTree>
    <p:extLst>
      <p:ext uri="{BB962C8B-B14F-4D97-AF65-F5344CB8AC3E}">
        <p14:creationId xmlns:p14="http://schemas.microsoft.com/office/powerpoint/2010/main" val="973895122"/>
      </p:ext>
    </p:extLst>
  </p:cSld>
  <p:clrMapOvr>
    <a:masterClrMapping/>
  </p:clrMapOvr>
</p:sld>
</file>

<file path=ppt/theme/theme1.xml><?xml version="1.0" encoding="utf-8"?>
<a:theme xmlns:a="http://schemas.openxmlformats.org/drawingml/2006/main" name="eKvis">
  <a:themeElements>
    <a:clrScheme name="eKvis">
      <a:dk1>
        <a:srgbClr val="000000"/>
      </a:dk1>
      <a:lt1>
        <a:srgbClr val="FFFFFF"/>
      </a:lt1>
      <a:dk2>
        <a:srgbClr val="44546A"/>
      </a:dk2>
      <a:lt2>
        <a:srgbClr val="D9E1E8"/>
      </a:lt2>
      <a:accent1>
        <a:srgbClr val="BED2E0"/>
      </a:accent1>
      <a:accent2>
        <a:srgbClr val="0D364E"/>
      </a:accent2>
      <a:accent3>
        <a:srgbClr val="3C657D"/>
      </a:accent3>
      <a:accent4>
        <a:srgbClr val="C82A54"/>
      </a:accent4>
      <a:accent5>
        <a:srgbClr val="9B2346"/>
      </a:accent5>
      <a:accent6>
        <a:srgbClr val="584D53"/>
      </a:accent6>
      <a:hlink>
        <a:srgbClr val="0D364E"/>
      </a:hlink>
      <a:folHlink>
        <a:srgbClr val="0D364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vis" id="{2EBAE8E2-A94F-ED4A-98F2-5B4C9C275845}" vid="{1C6977EE-0820-2242-A2C6-6A1E74CA99B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SMoveSetID xmlns="2837f088-8e3a-4f48-a6b4-15971076012c" xsi:nil="true"/>
    <TaxCatchAll xmlns="2837f088-8e3a-4f48-a6b4-15971076012c" xsi:nil="true"/>
    <lcf76f155ced4ddcb4097134ff3c332f xmlns="34467a5d-0598-4921-bab2-467363c086a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3BAC1FF4B8C49ACBD357EB83F40D2" ma:contentTypeVersion="11" ma:contentTypeDescription="Create a new document." ma:contentTypeScope="" ma:versionID="1219d380b2d369f0d06f692d356e2463">
  <xsd:schema xmlns:xsd="http://www.w3.org/2001/XMLSchema" xmlns:xs="http://www.w3.org/2001/XMLSchema" xmlns:p="http://schemas.microsoft.com/office/2006/metadata/properties" xmlns:ns2="2837f088-8e3a-4f48-a6b4-15971076012c" xmlns:ns3="34467a5d-0598-4921-bab2-467363c086a6" targetNamespace="http://schemas.microsoft.com/office/2006/metadata/properties" ma:root="true" ma:fieldsID="f13a7deaaa26e6bc23208e40418a0cb2" ns2:_="" ns3:_="">
    <xsd:import namespace="2837f088-8e3a-4f48-a6b4-15971076012c"/>
    <xsd:import namespace="34467a5d-0598-4921-bab2-467363c086a6"/>
    <xsd:element name="properties">
      <xsd:complexType>
        <xsd:sequence>
          <xsd:element name="documentManagement">
            <xsd:complexType>
              <xsd:all>
                <xsd:element ref="ns2:TSMoveSe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37f088-8e3a-4f48-a6b4-15971076012c" elementFormDefault="qualified">
    <xsd:import namespace="http://schemas.microsoft.com/office/2006/documentManagement/types"/>
    <xsd:import namespace="http://schemas.microsoft.com/office/infopath/2007/PartnerControls"/>
    <xsd:element name="TSMoveSetID" ma:index="8" nillable="true" ma:displayName="TSMoveSetID" ma:description="TSMoveSetID" ma:internalName="TSMoveSetID">
      <xsd:simpleType>
        <xsd:restriction base="dms:Text">
          <xsd:maxLength value="255"/>
        </xsd:restriction>
      </xsd:simpleType>
    </xsd:element>
    <xsd:element name="TaxCatchAll" ma:index="15" nillable="true" ma:displayName="Taxonomy Catch All Column" ma:hidden="true" ma:list="{b9f0c2d4-08c8-4e3b-9a7e-6915b6b574c0}" ma:internalName="TaxCatchAll" ma:showField="CatchAllData" ma:web="2837f088-8e3a-4f48-a6b4-1597107601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467a5d-0598-4921-bab2-467363c086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5d79dfc-4d6c-482d-984d-94c31ff755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3859B8-E862-44A1-958D-C0C03240B8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F3BA66-5157-440E-990C-FF830DAEEF52}">
  <ds:schemaRefs>
    <ds:schemaRef ds:uri="http://purl.org/dc/dcmitype/"/>
    <ds:schemaRef ds:uri="2837f088-8e3a-4f48-a6b4-15971076012c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34467a5d-0598-4921-bab2-467363c086a6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B244581-02E4-43EA-ABA1-C4113A8472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37f088-8e3a-4f48-a6b4-15971076012c"/>
    <ds:schemaRef ds:uri="34467a5d-0598-4921-bab2-467363c086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eKvis</Template>
  <TotalTime>3188</TotalTime>
  <Words>688</Words>
  <Application>Microsoft Office PowerPoint</Application>
  <PresentationFormat>Widescreen</PresentationFormat>
  <Paragraphs>86</Paragraphs>
  <Slides>14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14</vt:i4>
      </vt:variant>
    </vt:vector>
  </HeadingPairs>
  <TitlesOfParts>
    <vt:vector size="25" baseType="lpstr">
      <vt:lpstr>Times New Roman</vt:lpstr>
      <vt:lpstr>Albert Sans Light</vt:lpstr>
      <vt:lpstr>Albert Sans Medium</vt:lpstr>
      <vt:lpstr>Albert Sans Black</vt:lpstr>
      <vt:lpstr>Albert Sans SemiBold</vt:lpstr>
      <vt:lpstr>Arial</vt:lpstr>
      <vt:lpstr>Albert Sans ExtraBold</vt:lpstr>
      <vt:lpstr>Barlow</vt:lpstr>
      <vt:lpstr>Calibri</vt:lpstr>
      <vt:lpstr>Wingdings</vt:lpstr>
      <vt:lpstr>eKvis</vt:lpstr>
      <vt:lpstr>Anvendelse af PRO-skema – Tørre øjne</vt:lpstr>
      <vt:lpstr>Introduktion og formål</vt:lpstr>
      <vt:lpstr>Sådan tager klinikken skemaet i brug</vt:lpstr>
      <vt:lpstr>Hvem skal have skemaet?</vt:lpstr>
      <vt:lpstr>Sådan sendes skema til patienten</vt:lpstr>
      <vt:lpstr>PowerPoint-præsentation</vt:lpstr>
      <vt:lpstr>Indhold i skemaet</vt:lpstr>
      <vt:lpstr>Visning af resultater</vt:lpstr>
      <vt:lpstr>Forklaring på værdierne</vt:lpstr>
      <vt:lpstr>PowerPoint-præsentation</vt:lpstr>
      <vt:lpstr>Anvendelsen af øjenskemaet</vt:lpstr>
      <vt:lpstr>Spørgsmål til drøftelse</vt:lpstr>
      <vt:lpstr>Opsamling</vt:lpstr>
      <vt:lpstr>Opsamling i egen klinik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Gry Bøndergaard</dc:creator>
  <cp:lastModifiedBy>Charlotte Ranzau Dall</cp:lastModifiedBy>
  <cp:revision>281</cp:revision>
  <dcterms:created xsi:type="dcterms:W3CDTF">2023-07-04T06:57:44Z</dcterms:created>
  <dcterms:modified xsi:type="dcterms:W3CDTF">2026-08-21T09:21:31Z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0x0101005003BAC1FF4B8C49ACBD357EB83F40D2</vt:lpwstr>
  </property>
  <property fmtid="{D5CDD505-2E9C-101B-9397-08002B2CF9AE}" pid="3" name="MediaServiceImageTags">
    <vt:lpwstr/>
  </property>
</Properties>
</file>