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</p:sldMasterIdLst>
  <p:notesMasterIdLst>
    <p:notesMasterId r:id="rId26"/>
  </p:notesMasterIdLst>
  <p:sldIdLst>
    <p:sldId id="2567" r:id="rId5"/>
    <p:sldId id="2568" r:id="rId6"/>
    <p:sldId id="383" r:id="rId7"/>
    <p:sldId id="257" r:id="rId8"/>
    <p:sldId id="270" r:id="rId9"/>
    <p:sldId id="2441" r:id="rId10"/>
    <p:sldId id="409" r:id="rId11"/>
    <p:sldId id="422" r:id="rId12"/>
    <p:sldId id="386" r:id="rId13"/>
    <p:sldId id="2569" r:id="rId14"/>
    <p:sldId id="2439" r:id="rId15"/>
    <p:sldId id="425" r:id="rId16"/>
    <p:sldId id="395" r:id="rId17"/>
    <p:sldId id="2434" r:id="rId18"/>
    <p:sldId id="2435" r:id="rId19"/>
    <p:sldId id="268" r:id="rId20"/>
    <p:sldId id="427" r:id="rId21"/>
    <p:sldId id="2440" r:id="rId22"/>
    <p:sldId id="410" r:id="rId23"/>
    <p:sldId id="384" r:id="rId24"/>
    <p:sldId id="411" r:id="rId25"/>
  </p:sldIdLst>
  <p:sldSz cx="12192000" cy="6858000"/>
  <p:notesSz cx="6805613" cy="9944100"/>
  <p:embeddedFontLst>
    <p:embeddedFont>
      <p:font typeface="Albert Sans ExtraBold" panose="020B0604020202020204" charset="0"/>
      <p:regular r:id="rId27"/>
      <p:bold r:id="rId28"/>
      <p:italic r:id="rId29"/>
      <p:boldItalic r:id="rId30"/>
    </p:embeddedFont>
    <p:embeddedFont>
      <p:font typeface="Albert Sans Light" panose="020B0604020202020204" charset="0"/>
      <p:regular r:id="rId31"/>
      <p:bold r:id="rId32"/>
      <p:italic r:id="rId33"/>
      <p:boldItalic r:id="rId34"/>
    </p:embeddedFont>
    <p:embeddedFont>
      <p:font typeface="Albert Sans Medium" panose="020B0604020202020204" charset="0"/>
      <p:regular r:id="rId35"/>
      <p:bold r:id="rId36"/>
      <p:italic r:id="rId37"/>
      <p:boldItalic r:id="rId38"/>
    </p:embeddedFont>
    <p:embeddedFont>
      <p:font typeface="Albert Sans SemiBold" panose="020B0604020202020204" charset="0"/>
      <p:regular r:id="rId39"/>
      <p:bold r:id="rId40"/>
      <p:italic r:id="rId41"/>
      <p:boldItalic r:id="rId42"/>
    </p:embeddedFont>
    <p:embeddedFont>
      <p:font typeface="Barlow" panose="00000500000000000000" pitchFamily="2" charset="0"/>
      <p:regular r:id="rId43"/>
      <p:bold r:id="rId44"/>
      <p:italic r:id="rId45"/>
      <p:boldItalic r:id="rId46"/>
    </p:embeddedFont>
    <p:embeddedFont>
      <p:font typeface="Century Gothic" panose="020B0502020202020204" pitchFamily="34" charset="0"/>
      <p:regular r:id="rId47"/>
      <p:bold r:id="rId48"/>
      <p:italic r:id="rId49"/>
      <p:boldItalic r:id="rId50"/>
    </p:embeddedFont>
  </p:embeddedFont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A24ED2B-A240-A64C-7EA6-196F1DB1263D}" name="Anne Bukholt Pedersen" initials="AP" userId="S::abp@DADL.DK::1bbd3006-1b94-434b-b3b8-db3efe4a857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2254"/>
    <a:srgbClr val="0D364E"/>
    <a:srgbClr val="BDD2E0"/>
    <a:srgbClr val="73C6A5"/>
    <a:srgbClr val="F5914B"/>
    <a:srgbClr val="D9E1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92262C-97CC-4E2A-BC5B-A405AFEF469B}" v="2" dt="2026-08-19T08:43:42.3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llemlayout 1 - Markerin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ellemlayout 1 - Marker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8B1032C-EA38-4F05-BA0D-38AFFFC7BED3}" styleName="Lyst layout 3 - Markering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llemlayout 1 - Marker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505E3EF-67EA-436B-97B2-0124C06EBD24}" styleName="Mellemlayout 4 - Markerin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Mørkt layout 1 - Markering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Mellemlayout 4 - Marker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89568" autoAdjust="0"/>
  </p:normalViewPr>
  <p:slideViewPr>
    <p:cSldViewPr snapToGrid="0">
      <p:cViewPr varScale="1">
        <p:scale>
          <a:sx n="142" d="100"/>
          <a:sy n="142" d="100"/>
        </p:scale>
        <p:origin x="4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17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font" Target="fonts/font21.fntdata"/><Relationship Id="rId50" Type="http://schemas.openxmlformats.org/officeDocument/2006/relationships/font" Target="fonts/font24.fntdata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3.fntdata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font" Target="fonts/font19.fntdata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font" Target="fonts/font22.fntdata"/><Relationship Id="rId56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font" Target="fonts/font20.fntdata"/><Relationship Id="rId20" Type="http://schemas.openxmlformats.org/officeDocument/2006/relationships/slide" Target="slides/slide16.xml"/><Relationship Id="rId41" Type="http://schemas.openxmlformats.org/officeDocument/2006/relationships/font" Target="fonts/font15.fntdata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font" Target="fonts/font2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Antal oprettede skemaer pr. måned pr.</a:t>
            </a:r>
            <a:r>
              <a:rPr lang="da-DK" baseline="0"/>
              <a:t> </a:t>
            </a:r>
            <a:r>
              <a:rPr lang="da-DK"/>
              <a:t>ydernummer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4.444538694469774E-2"/>
          <c:y val="0.10510197810745217"/>
          <c:w val="0.93512348256443589"/>
          <c:h val="0.758042998108662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'Ark1'!$A$2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'Ark1'!$B$1:$H$1</c:f>
              <c:numCache>
                <c:formatCode>mmm\-yy</c:formatCode>
                <c:ptCount val="7"/>
                <c:pt idx="0">
                  <c:v>46054</c:v>
                </c:pt>
                <c:pt idx="1">
                  <c:v>46082</c:v>
                </c:pt>
                <c:pt idx="2">
                  <c:v>46113</c:v>
                </c:pt>
                <c:pt idx="3">
                  <c:v>46143</c:v>
                </c:pt>
                <c:pt idx="4">
                  <c:v>46174</c:v>
                </c:pt>
                <c:pt idx="5">
                  <c:v>46204</c:v>
                </c:pt>
                <c:pt idx="6">
                  <c:v>46235</c:v>
                </c:pt>
              </c:numCache>
            </c:numRef>
          </c:cat>
          <c:val>
            <c:numRef>
              <c:f>'Ark1'!$B$2:$H$2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1</c:v>
                </c:pt>
                <c:pt idx="3">
                  <c:v>6</c:v>
                </c:pt>
                <c:pt idx="4">
                  <c:v>2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5-4FE7-B891-E7F57809F680}"/>
            </c:ext>
          </c:extLst>
        </c:ser>
        <c:ser>
          <c:idx val="1"/>
          <c:order val="1"/>
          <c:tx>
            <c:strRef>
              <c:f>'Ark1'!$A$3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73C6A5"/>
            </a:solidFill>
            <a:ln>
              <a:noFill/>
            </a:ln>
            <a:effectLst/>
          </c:spPr>
          <c:invertIfNegative val="0"/>
          <c:cat>
            <c:numRef>
              <c:f>'Ark1'!$B$1:$H$1</c:f>
              <c:numCache>
                <c:formatCode>mmm\-yy</c:formatCode>
                <c:ptCount val="7"/>
                <c:pt idx="0">
                  <c:v>46054</c:v>
                </c:pt>
                <c:pt idx="1">
                  <c:v>46082</c:v>
                </c:pt>
                <c:pt idx="2">
                  <c:v>46113</c:v>
                </c:pt>
                <c:pt idx="3">
                  <c:v>46143</c:v>
                </c:pt>
                <c:pt idx="4">
                  <c:v>46174</c:v>
                </c:pt>
                <c:pt idx="5">
                  <c:v>46204</c:v>
                </c:pt>
                <c:pt idx="6">
                  <c:v>46235</c:v>
                </c:pt>
              </c:numCache>
            </c:numRef>
          </c:cat>
          <c:val>
            <c:numRef>
              <c:f>'Ark1'!$B$3:$H$3</c:f>
              <c:numCache>
                <c:formatCode>General</c:formatCode>
                <c:ptCount val="7"/>
                <c:pt idx="0">
                  <c:v>6</c:v>
                </c:pt>
                <c:pt idx="1">
                  <c:v>4</c:v>
                </c:pt>
                <c:pt idx="2">
                  <c:v>5</c:v>
                </c:pt>
                <c:pt idx="3">
                  <c:v>7</c:v>
                </c:pt>
                <c:pt idx="4">
                  <c:v>0</c:v>
                </c:pt>
                <c:pt idx="5">
                  <c:v>2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95-4FE7-B891-E7F57809F680}"/>
            </c:ext>
          </c:extLst>
        </c:ser>
        <c:ser>
          <c:idx val="2"/>
          <c:order val="2"/>
          <c:tx>
            <c:strRef>
              <c:f>'Ark1'!$A$4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3A3338"/>
            </a:solidFill>
            <a:ln>
              <a:noFill/>
            </a:ln>
            <a:effectLst/>
          </c:spPr>
          <c:invertIfNegative val="0"/>
          <c:cat>
            <c:numRef>
              <c:f>'Ark1'!$B$1:$H$1</c:f>
              <c:numCache>
                <c:formatCode>mmm\-yy</c:formatCode>
                <c:ptCount val="7"/>
                <c:pt idx="0">
                  <c:v>46054</c:v>
                </c:pt>
                <c:pt idx="1">
                  <c:v>46082</c:v>
                </c:pt>
                <c:pt idx="2">
                  <c:v>46113</c:v>
                </c:pt>
                <c:pt idx="3">
                  <c:v>46143</c:v>
                </c:pt>
                <c:pt idx="4">
                  <c:v>46174</c:v>
                </c:pt>
                <c:pt idx="5">
                  <c:v>46204</c:v>
                </c:pt>
                <c:pt idx="6">
                  <c:v>46235</c:v>
                </c:pt>
              </c:numCache>
            </c:numRef>
          </c:cat>
          <c:val>
            <c:numRef>
              <c:f>'Ark1'!$B$4:$H$4</c:f>
              <c:numCache>
                <c:formatCode>General</c:formatCode>
                <c:ptCount val="7"/>
                <c:pt idx="0">
                  <c:v>8</c:v>
                </c:pt>
                <c:pt idx="1">
                  <c:v>9</c:v>
                </c:pt>
                <c:pt idx="2">
                  <c:v>12</c:v>
                </c:pt>
                <c:pt idx="3">
                  <c:v>8</c:v>
                </c:pt>
                <c:pt idx="4">
                  <c:v>4</c:v>
                </c:pt>
                <c:pt idx="5">
                  <c:v>1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95-4FE7-B891-E7F57809F680}"/>
            </c:ext>
          </c:extLst>
        </c:ser>
        <c:ser>
          <c:idx val="3"/>
          <c:order val="3"/>
          <c:tx>
            <c:strRef>
              <c:f>'Ark1'!$A$5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BDD2E8"/>
            </a:solidFill>
            <a:ln>
              <a:noFill/>
            </a:ln>
            <a:effectLst/>
          </c:spPr>
          <c:invertIfNegative val="0"/>
          <c:cat>
            <c:numRef>
              <c:f>'Ark1'!$B$1:$H$1</c:f>
              <c:numCache>
                <c:formatCode>mmm\-yy</c:formatCode>
                <c:ptCount val="7"/>
                <c:pt idx="0">
                  <c:v>46054</c:v>
                </c:pt>
                <c:pt idx="1">
                  <c:v>46082</c:v>
                </c:pt>
                <c:pt idx="2">
                  <c:v>46113</c:v>
                </c:pt>
                <c:pt idx="3">
                  <c:v>46143</c:v>
                </c:pt>
                <c:pt idx="4">
                  <c:v>46174</c:v>
                </c:pt>
                <c:pt idx="5">
                  <c:v>46204</c:v>
                </c:pt>
                <c:pt idx="6">
                  <c:v>46235</c:v>
                </c:pt>
              </c:numCache>
            </c:numRef>
          </c:cat>
          <c:val>
            <c:numRef>
              <c:f>'Ark1'!$B$5:$H$5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95-4FE7-B891-E7F57809F680}"/>
            </c:ext>
          </c:extLst>
        </c:ser>
        <c:ser>
          <c:idx val="4"/>
          <c:order val="4"/>
          <c:tx>
            <c:strRef>
              <c:f>'Ark1'!$A$6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9C2246"/>
            </a:solidFill>
            <a:ln>
              <a:noFill/>
            </a:ln>
            <a:effectLst/>
          </c:spPr>
          <c:invertIfNegative val="0"/>
          <c:cat>
            <c:numRef>
              <c:f>'Ark1'!$B$1:$H$1</c:f>
              <c:numCache>
                <c:formatCode>mmm\-yy</c:formatCode>
                <c:ptCount val="7"/>
                <c:pt idx="0">
                  <c:v>46054</c:v>
                </c:pt>
                <c:pt idx="1">
                  <c:v>46082</c:v>
                </c:pt>
                <c:pt idx="2">
                  <c:v>46113</c:v>
                </c:pt>
                <c:pt idx="3">
                  <c:v>46143</c:v>
                </c:pt>
                <c:pt idx="4">
                  <c:v>46174</c:v>
                </c:pt>
                <c:pt idx="5">
                  <c:v>46204</c:v>
                </c:pt>
                <c:pt idx="6">
                  <c:v>46235</c:v>
                </c:pt>
              </c:numCache>
            </c:numRef>
          </c:cat>
          <c:val>
            <c:numRef>
              <c:f>'Ark1'!$B$6:$H$6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  <c:pt idx="5">
                  <c:v>0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95-4FE7-B891-E7F57809F680}"/>
            </c:ext>
          </c:extLst>
        </c:ser>
        <c:ser>
          <c:idx val="5"/>
          <c:order val="5"/>
          <c:tx>
            <c:strRef>
              <c:f>'Ark1'!$A$7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rgbClr val="3D657E"/>
            </a:solidFill>
            <a:ln>
              <a:noFill/>
            </a:ln>
            <a:effectLst/>
          </c:spPr>
          <c:invertIfNegative val="0"/>
          <c:cat>
            <c:numRef>
              <c:f>'Ark1'!$B$1:$H$1</c:f>
              <c:numCache>
                <c:formatCode>mmm\-yy</c:formatCode>
                <c:ptCount val="7"/>
                <c:pt idx="0">
                  <c:v>46054</c:v>
                </c:pt>
                <c:pt idx="1">
                  <c:v>46082</c:v>
                </c:pt>
                <c:pt idx="2">
                  <c:v>46113</c:v>
                </c:pt>
                <c:pt idx="3">
                  <c:v>46143</c:v>
                </c:pt>
                <c:pt idx="4">
                  <c:v>46174</c:v>
                </c:pt>
                <c:pt idx="5">
                  <c:v>46204</c:v>
                </c:pt>
                <c:pt idx="6">
                  <c:v>46235</c:v>
                </c:pt>
              </c:numCache>
            </c:numRef>
          </c:cat>
          <c:val>
            <c:numRef>
              <c:f>'Ark1'!$B$7:$H$7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5</c:v>
                </c:pt>
                <c:pt idx="5">
                  <c:v>0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F95-4FE7-B891-E7F57809F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053888"/>
        <c:axId val="400037568"/>
      </c:barChart>
      <c:dateAx>
        <c:axId val="40005388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00037568"/>
        <c:crosses val="autoZero"/>
        <c:auto val="1"/>
        <c:lblOffset val="100"/>
        <c:baseTimeUnit val="months"/>
      </c:dateAx>
      <c:valAx>
        <c:axId val="400037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0005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340250716442377"/>
          <c:y val="0.94211930649750419"/>
          <c:w val="0.1931949856711524"/>
          <c:h val="4.91440369682104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147339-C601-406E-8AAF-BAF04788ECCE}" type="doc">
      <dgm:prSet loTypeId="urn:microsoft.com/office/officeart/2005/8/layout/cycle3" loCatId="cycle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da-DK"/>
        </a:p>
      </dgm:t>
    </dgm:pt>
    <dgm:pt modelId="{31405216-18BA-4A7D-8686-08860C3CC072}">
      <dgm:prSet phldrT="[Tekst]"/>
      <dgm:spPr/>
      <dgm:t>
        <a:bodyPr/>
        <a:lstStyle/>
        <a:p>
          <a:r>
            <a:rPr lang="da-DK" b="1" dirty="0">
              <a:solidFill>
                <a:schemeClr val="bg1"/>
              </a:solidFill>
            </a:rPr>
            <a:t>Patienten bestiller tid, og </a:t>
          </a:r>
          <a:r>
            <a:rPr lang="da-DK" b="1" dirty="0" err="1">
              <a:solidFill>
                <a:schemeClr val="bg1"/>
              </a:solidFill>
            </a:rPr>
            <a:t>sekr</a:t>
          </a:r>
          <a:r>
            <a:rPr lang="da-DK" b="1" dirty="0">
              <a:solidFill>
                <a:schemeClr val="bg1"/>
              </a:solidFill>
            </a:rPr>
            <a:t>/</a:t>
          </a:r>
          <a:r>
            <a:rPr lang="da-DK" b="1" dirty="0" err="1">
              <a:solidFill>
                <a:schemeClr val="bg1"/>
              </a:solidFill>
            </a:rPr>
            <a:t>spl</a:t>
          </a:r>
          <a:r>
            <a:rPr lang="da-DK" b="1" dirty="0">
              <a:solidFill>
                <a:schemeClr val="bg1"/>
              </a:solidFill>
            </a:rPr>
            <a:t>/læge rekvirerer PRO-skema via </a:t>
          </a:r>
          <a:r>
            <a:rPr lang="da-DK" b="1" dirty="0" err="1">
              <a:solidFill>
                <a:schemeClr val="bg1"/>
              </a:solidFill>
            </a:rPr>
            <a:t>Webreq</a:t>
          </a:r>
          <a:endParaRPr lang="da-DK" dirty="0">
            <a:solidFill>
              <a:schemeClr val="bg1"/>
            </a:solidFill>
          </a:endParaRPr>
        </a:p>
      </dgm:t>
    </dgm:pt>
    <dgm:pt modelId="{452D4AC6-C2BD-446F-8816-8270A4C2AB6E}" type="parTrans" cxnId="{C9592F98-DE92-4C50-8091-4CA8E500B904}">
      <dgm:prSet/>
      <dgm:spPr/>
      <dgm:t>
        <a:bodyPr/>
        <a:lstStyle/>
        <a:p>
          <a:endParaRPr lang="da-DK"/>
        </a:p>
      </dgm:t>
    </dgm:pt>
    <dgm:pt modelId="{4F6A490D-0C34-4678-9224-826D95D491C5}" type="sibTrans" cxnId="{C9592F98-DE92-4C50-8091-4CA8E500B904}">
      <dgm:prSet/>
      <dgm:spPr/>
      <dgm:t>
        <a:bodyPr/>
        <a:lstStyle/>
        <a:p>
          <a:endParaRPr lang="da-DK"/>
        </a:p>
      </dgm:t>
    </dgm:pt>
    <dgm:pt modelId="{1340D685-A02C-4903-A0C2-70B85B0C28DC}">
      <dgm:prSet phldrT="[Tekst]"/>
      <dgm:spPr/>
      <dgm:t>
        <a:bodyPr/>
        <a:lstStyle/>
        <a:p>
          <a:r>
            <a:rPr lang="da-DK" b="1" dirty="0">
              <a:solidFill>
                <a:schemeClr val="bg1"/>
              </a:solidFill>
            </a:rPr>
            <a:t>Skema modtages af patienten via SMS eller mail</a:t>
          </a:r>
          <a:endParaRPr lang="da-DK" dirty="0">
            <a:solidFill>
              <a:schemeClr val="bg1"/>
            </a:solidFill>
          </a:endParaRPr>
        </a:p>
      </dgm:t>
    </dgm:pt>
    <dgm:pt modelId="{13F7A239-DB7B-413B-9CC5-8A9FEDFF8B87}" type="parTrans" cxnId="{1CCA04A2-5D69-4D88-ABF8-D98A05083208}">
      <dgm:prSet/>
      <dgm:spPr/>
      <dgm:t>
        <a:bodyPr/>
        <a:lstStyle/>
        <a:p>
          <a:endParaRPr lang="da-DK"/>
        </a:p>
      </dgm:t>
    </dgm:pt>
    <dgm:pt modelId="{13B67B56-F461-408F-80F8-FA0E785F224C}" type="sibTrans" cxnId="{1CCA04A2-5D69-4D88-ABF8-D98A05083208}">
      <dgm:prSet/>
      <dgm:spPr/>
      <dgm:t>
        <a:bodyPr/>
        <a:lstStyle/>
        <a:p>
          <a:endParaRPr lang="da-DK"/>
        </a:p>
      </dgm:t>
    </dgm:pt>
    <dgm:pt modelId="{F2280232-672D-47CD-A47F-EBF1FCA1F5E5}">
      <dgm:prSet phldrT="[Tekst]"/>
      <dgm:spPr/>
      <dgm:t>
        <a:bodyPr/>
        <a:lstStyle/>
        <a:p>
          <a:r>
            <a:rPr lang="da-DK" b="1" dirty="0">
              <a:solidFill>
                <a:schemeClr val="bg1"/>
              </a:solidFill>
            </a:rPr>
            <a:t>Patienten logger på med Mit-ID og sidder hjemme og besvarer skemaet</a:t>
          </a:r>
          <a:r>
            <a:rPr lang="da-DK" b="1" dirty="0">
              <a:solidFill>
                <a:schemeClr val="accent5">
                  <a:lumMod val="25000"/>
                </a:schemeClr>
              </a:solidFill>
            </a:rPr>
            <a:t> </a:t>
          </a:r>
          <a:endParaRPr lang="da-DK" dirty="0"/>
        </a:p>
      </dgm:t>
    </dgm:pt>
    <dgm:pt modelId="{92F93448-5D49-479B-B46A-16B50C971A25}" type="parTrans" cxnId="{9701F444-0DFF-47E0-8864-41A81F873CF9}">
      <dgm:prSet/>
      <dgm:spPr/>
      <dgm:t>
        <a:bodyPr/>
        <a:lstStyle/>
        <a:p>
          <a:endParaRPr lang="da-DK"/>
        </a:p>
      </dgm:t>
    </dgm:pt>
    <dgm:pt modelId="{9396B07F-425A-4169-8E7E-E3D859B4E0C7}" type="sibTrans" cxnId="{9701F444-0DFF-47E0-8864-41A81F873CF9}">
      <dgm:prSet/>
      <dgm:spPr/>
      <dgm:t>
        <a:bodyPr/>
        <a:lstStyle/>
        <a:p>
          <a:endParaRPr lang="da-DK"/>
        </a:p>
      </dgm:t>
    </dgm:pt>
    <dgm:pt modelId="{028E9344-B61B-4415-ACAE-1AF39D0DD779}">
      <dgm:prSet phldrT="[Tekst]"/>
      <dgm:spPr/>
      <dgm:t>
        <a:bodyPr/>
        <a:lstStyle/>
        <a:p>
          <a:r>
            <a:rPr lang="da-DK" b="1" dirty="0">
              <a:solidFill>
                <a:schemeClr val="bg1"/>
              </a:solidFill>
            </a:rPr>
            <a:t>Svar sendes og vises direkte i lægens journal</a:t>
          </a:r>
          <a:endParaRPr lang="da-DK" dirty="0">
            <a:solidFill>
              <a:schemeClr val="bg1"/>
            </a:solidFill>
          </a:endParaRPr>
        </a:p>
      </dgm:t>
    </dgm:pt>
    <dgm:pt modelId="{8740701D-9AED-4A87-8B56-44FB1A5A893C}" type="parTrans" cxnId="{864EF2FA-6C6E-4BD7-A11C-2035E70491C9}">
      <dgm:prSet/>
      <dgm:spPr/>
      <dgm:t>
        <a:bodyPr/>
        <a:lstStyle/>
        <a:p>
          <a:endParaRPr lang="da-DK"/>
        </a:p>
      </dgm:t>
    </dgm:pt>
    <dgm:pt modelId="{20105633-8800-4BD6-A9AF-EA403D414DBE}" type="sibTrans" cxnId="{864EF2FA-6C6E-4BD7-A11C-2035E70491C9}">
      <dgm:prSet/>
      <dgm:spPr/>
      <dgm:t>
        <a:bodyPr/>
        <a:lstStyle/>
        <a:p>
          <a:endParaRPr lang="da-DK"/>
        </a:p>
      </dgm:t>
    </dgm:pt>
    <dgm:pt modelId="{3145034A-0EB4-4A58-B788-C6688A5CAAFA}">
      <dgm:prSet phldrT="[Tekst]"/>
      <dgm:spPr/>
      <dgm:t>
        <a:bodyPr/>
        <a:lstStyle/>
        <a:p>
          <a:r>
            <a:rPr lang="da-DK" b="1" dirty="0">
              <a:solidFill>
                <a:schemeClr val="bg1"/>
              </a:solidFill>
            </a:rPr>
            <a:t>Lægen bruger patientens svar i dialogen ved næste konsultation – eller som grundlag for vurdering uden at se patienten</a:t>
          </a:r>
          <a:endParaRPr lang="da-DK" dirty="0">
            <a:solidFill>
              <a:schemeClr val="bg1"/>
            </a:solidFill>
          </a:endParaRPr>
        </a:p>
      </dgm:t>
    </dgm:pt>
    <dgm:pt modelId="{17DA2A5F-F2F7-4735-B0EE-4B74672BB15A}" type="parTrans" cxnId="{98F69D4D-53C5-493E-A69C-4ADAAD45498A}">
      <dgm:prSet/>
      <dgm:spPr/>
      <dgm:t>
        <a:bodyPr/>
        <a:lstStyle/>
        <a:p>
          <a:endParaRPr lang="da-DK"/>
        </a:p>
      </dgm:t>
    </dgm:pt>
    <dgm:pt modelId="{3DA78F1A-F014-40F9-B102-34ABAA978040}" type="sibTrans" cxnId="{98F69D4D-53C5-493E-A69C-4ADAAD45498A}">
      <dgm:prSet/>
      <dgm:spPr/>
      <dgm:t>
        <a:bodyPr/>
        <a:lstStyle/>
        <a:p>
          <a:endParaRPr lang="da-DK"/>
        </a:p>
      </dgm:t>
    </dgm:pt>
    <dgm:pt modelId="{D287A6EA-2070-457D-AC30-8188D9529C5D}" type="pres">
      <dgm:prSet presAssocID="{C1147339-C601-406E-8AAF-BAF04788ECCE}" presName="Name0" presStyleCnt="0">
        <dgm:presLayoutVars>
          <dgm:dir/>
          <dgm:resizeHandles val="exact"/>
        </dgm:presLayoutVars>
      </dgm:prSet>
      <dgm:spPr/>
    </dgm:pt>
    <dgm:pt modelId="{D5ABFACB-5DA0-4407-8BC4-8957286CA9F1}" type="pres">
      <dgm:prSet presAssocID="{C1147339-C601-406E-8AAF-BAF04788ECCE}" presName="cycle" presStyleCnt="0"/>
      <dgm:spPr/>
    </dgm:pt>
    <dgm:pt modelId="{FD6B294E-6E61-44CA-B04B-F8DA5DD2AB4F}" type="pres">
      <dgm:prSet presAssocID="{31405216-18BA-4A7D-8686-08860C3CC072}" presName="nodeFirstNode" presStyleLbl="node1" presStyleIdx="0" presStyleCnt="5">
        <dgm:presLayoutVars>
          <dgm:bulletEnabled val="1"/>
        </dgm:presLayoutVars>
      </dgm:prSet>
      <dgm:spPr/>
    </dgm:pt>
    <dgm:pt modelId="{6854724A-E5F7-463E-83D6-03943E96ED74}" type="pres">
      <dgm:prSet presAssocID="{4F6A490D-0C34-4678-9224-826D95D491C5}" presName="sibTransFirstNode" presStyleLbl="bgShp" presStyleIdx="0" presStyleCnt="1"/>
      <dgm:spPr/>
    </dgm:pt>
    <dgm:pt modelId="{C38C0F4D-1ED4-4F33-8CAF-E63CBE276C04}" type="pres">
      <dgm:prSet presAssocID="{1340D685-A02C-4903-A0C2-70B85B0C28DC}" presName="nodeFollowingNodes" presStyleLbl="node1" presStyleIdx="1" presStyleCnt="5" custRadScaleRad="97485" custRadScaleInc="11190">
        <dgm:presLayoutVars>
          <dgm:bulletEnabled val="1"/>
        </dgm:presLayoutVars>
      </dgm:prSet>
      <dgm:spPr/>
    </dgm:pt>
    <dgm:pt modelId="{D000944D-C818-495D-A4BB-1F8719F0795A}" type="pres">
      <dgm:prSet presAssocID="{F2280232-672D-47CD-A47F-EBF1FCA1F5E5}" presName="nodeFollowingNodes" presStyleLbl="node1" presStyleIdx="2" presStyleCnt="5" custRadScaleRad="100457" custRadScaleInc="-12367">
        <dgm:presLayoutVars>
          <dgm:bulletEnabled val="1"/>
        </dgm:presLayoutVars>
      </dgm:prSet>
      <dgm:spPr/>
    </dgm:pt>
    <dgm:pt modelId="{7D5A04AB-2206-41F9-BB89-3669D987E758}" type="pres">
      <dgm:prSet presAssocID="{028E9344-B61B-4415-ACAE-1AF39D0DD779}" presName="nodeFollowingNodes" presStyleLbl="node1" presStyleIdx="3" presStyleCnt="5" custRadScaleRad="110042" custRadScaleInc="21045">
        <dgm:presLayoutVars>
          <dgm:bulletEnabled val="1"/>
        </dgm:presLayoutVars>
      </dgm:prSet>
      <dgm:spPr/>
    </dgm:pt>
    <dgm:pt modelId="{B416B235-2AA0-49A4-8A88-F3DEB45C252F}" type="pres">
      <dgm:prSet presAssocID="{3145034A-0EB4-4A58-B788-C6688A5CAAFA}" presName="nodeFollowingNodes" presStyleLbl="node1" presStyleIdx="4" presStyleCnt="5" custScaleX="108266" custScaleY="143134" custRadScaleRad="120457" custRadScaleInc="-8201">
        <dgm:presLayoutVars>
          <dgm:bulletEnabled val="1"/>
        </dgm:presLayoutVars>
      </dgm:prSet>
      <dgm:spPr/>
    </dgm:pt>
  </dgm:ptLst>
  <dgm:cxnLst>
    <dgm:cxn modelId="{8D674563-EF58-4506-A9CA-010E915CA9E7}" type="presOf" srcId="{4F6A490D-0C34-4678-9224-826D95D491C5}" destId="{6854724A-E5F7-463E-83D6-03943E96ED74}" srcOrd="0" destOrd="0" presId="urn:microsoft.com/office/officeart/2005/8/layout/cycle3"/>
    <dgm:cxn modelId="{9701F444-0DFF-47E0-8864-41A81F873CF9}" srcId="{C1147339-C601-406E-8AAF-BAF04788ECCE}" destId="{F2280232-672D-47CD-A47F-EBF1FCA1F5E5}" srcOrd="2" destOrd="0" parTransId="{92F93448-5D49-479B-B46A-16B50C971A25}" sibTransId="{9396B07F-425A-4169-8E7E-E3D859B4E0C7}"/>
    <dgm:cxn modelId="{98F69D4D-53C5-493E-A69C-4ADAAD45498A}" srcId="{C1147339-C601-406E-8AAF-BAF04788ECCE}" destId="{3145034A-0EB4-4A58-B788-C6688A5CAAFA}" srcOrd="4" destOrd="0" parTransId="{17DA2A5F-F2F7-4735-B0EE-4B74672BB15A}" sibTransId="{3DA78F1A-F014-40F9-B102-34ABAA978040}"/>
    <dgm:cxn modelId="{D4D4CC7A-3877-4D3C-940C-9DE15C3C4192}" type="presOf" srcId="{028E9344-B61B-4415-ACAE-1AF39D0DD779}" destId="{7D5A04AB-2206-41F9-BB89-3669D987E758}" srcOrd="0" destOrd="0" presId="urn:microsoft.com/office/officeart/2005/8/layout/cycle3"/>
    <dgm:cxn modelId="{87F7BB89-8EB4-4C5F-9023-722A6BF122AF}" type="presOf" srcId="{3145034A-0EB4-4A58-B788-C6688A5CAAFA}" destId="{B416B235-2AA0-49A4-8A88-F3DEB45C252F}" srcOrd="0" destOrd="0" presId="urn:microsoft.com/office/officeart/2005/8/layout/cycle3"/>
    <dgm:cxn modelId="{C9592F98-DE92-4C50-8091-4CA8E500B904}" srcId="{C1147339-C601-406E-8AAF-BAF04788ECCE}" destId="{31405216-18BA-4A7D-8686-08860C3CC072}" srcOrd="0" destOrd="0" parTransId="{452D4AC6-C2BD-446F-8816-8270A4C2AB6E}" sibTransId="{4F6A490D-0C34-4678-9224-826D95D491C5}"/>
    <dgm:cxn modelId="{47775C9B-BC83-45AF-9BF0-65C6E589ECBE}" type="presOf" srcId="{F2280232-672D-47CD-A47F-EBF1FCA1F5E5}" destId="{D000944D-C818-495D-A4BB-1F8719F0795A}" srcOrd="0" destOrd="0" presId="urn:microsoft.com/office/officeart/2005/8/layout/cycle3"/>
    <dgm:cxn modelId="{1CCA04A2-5D69-4D88-ABF8-D98A05083208}" srcId="{C1147339-C601-406E-8AAF-BAF04788ECCE}" destId="{1340D685-A02C-4903-A0C2-70B85B0C28DC}" srcOrd="1" destOrd="0" parTransId="{13F7A239-DB7B-413B-9CC5-8A9FEDFF8B87}" sibTransId="{13B67B56-F461-408F-80F8-FA0E785F224C}"/>
    <dgm:cxn modelId="{6D7949D6-DDC4-4587-B1DD-E891B5FD3F9A}" type="presOf" srcId="{C1147339-C601-406E-8AAF-BAF04788ECCE}" destId="{D287A6EA-2070-457D-AC30-8188D9529C5D}" srcOrd="0" destOrd="0" presId="urn:microsoft.com/office/officeart/2005/8/layout/cycle3"/>
    <dgm:cxn modelId="{21C7D3F5-F756-4D07-B44A-F5D3EFABCED7}" type="presOf" srcId="{31405216-18BA-4A7D-8686-08860C3CC072}" destId="{FD6B294E-6E61-44CA-B04B-F8DA5DD2AB4F}" srcOrd="0" destOrd="0" presId="urn:microsoft.com/office/officeart/2005/8/layout/cycle3"/>
    <dgm:cxn modelId="{FD1544F9-E438-4AD2-94AE-6FF94696D17F}" type="presOf" srcId="{1340D685-A02C-4903-A0C2-70B85B0C28DC}" destId="{C38C0F4D-1ED4-4F33-8CAF-E63CBE276C04}" srcOrd="0" destOrd="0" presId="urn:microsoft.com/office/officeart/2005/8/layout/cycle3"/>
    <dgm:cxn modelId="{864EF2FA-6C6E-4BD7-A11C-2035E70491C9}" srcId="{C1147339-C601-406E-8AAF-BAF04788ECCE}" destId="{028E9344-B61B-4415-ACAE-1AF39D0DD779}" srcOrd="3" destOrd="0" parTransId="{8740701D-9AED-4A87-8B56-44FB1A5A893C}" sibTransId="{20105633-8800-4BD6-A9AF-EA403D414DBE}"/>
    <dgm:cxn modelId="{530E50EA-3F4B-425F-8BCC-7906B9786761}" type="presParOf" srcId="{D287A6EA-2070-457D-AC30-8188D9529C5D}" destId="{D5ABFACB-5DA0-4407-8BC4-8957286CA9F1}" srcOrd="0" destOrd="0" presId="urn:microsoft.com/office/officeart/2005/8/layout/cycle3"/>
    <dgm:cxn modelId="{1A78D1F0-D341-49F5-8C79-0FAA6202C139}" type="presParOf" srcId="{D5ABFACB-5DA0-4407-8BC4-8957286CA9F1}" destId="{FD6B294E-6E61-44CA-B04B-F8DA5DD2AB4F}" srcOrd="0" destOrd="0" presId="urn:microsoft.com/office/officeart/2005/8/layout/cycle3"/>
    <dgm:cxn modelId="{5DF8B06C-1E73-44E1-AD46-A73D4A2B440C}" type="presParOf" srcId="{D5ABFACB-5DA0-4407-8BC4-8957286CA9F1}" destId="{6854724A-E5F7-463E-83D6-03943E96ED74}" srcOrd="1" destOrd="0" presId="urn:microsoft.com/office/officeart/2005/8/layout/cycle3"/>
    <dgm:cxn modelId="{65681807-AAD4-4CF0-86FD-338E7F4FB40D}" type="presParOf" srcId="{D5ABFACB-5DA0-4407-8BC4-8957286CA9F1}" destId="{C38C0F4D-1ED4-4F33-8CAF-E63CBE276C04}" srcOrd="2" destOrd="0" presId="urn:microsoft.com/office/officeart/2005/8/layout/cycle3"/>
    <dgm:cxn modelId="{B16C66A3-C8A8-4E50-B656-558D5D6227EB}" type="presParOf" srcId="{D5ABFACB-5DA0-4407-8BC4-8957286CA9F1}" destId="{D000944D-C818-495D-A4BB-1F8719F0795A}" srcOrd="3" destOrd="0" presId="urn:microsoft.com/office/officeart/2005/8/layout/cycle3"/>
    <dgm:cxn modelId="{F6FC5B8C-9D4B-49ED-858B-596089495A09}" type="presParOf" srcId="{D5ABFACB-5DA0-4407-8BC4-8957286CA9F1}" destId="{7D5A04AB-2206-41F9-BB89-3669D987E758}" srcOrd="4" destOrd="0" presId="urn:microsoft.com/office/officeart/2005/8/layout/cycle3"/>
    <dgm:cxn modelId="{EDAC8757-AF19-4613-A4D9-A210596B4D8F}" type="presParOf" srcId="{D5ABFACB-5DA0-4407-8BC4-8957286CA9F1}" destId="{B416B235-2AA0-49A4-8A88-F3DEB45C252F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54724A-E5F7-463E-83D6-03943E96ED74}">
      <dsp:nvSpPr>
        <dsp:cNvPr id="0" name=""/>
        <dsp:cNvSpPr/>
      </dsp:nvSpPr>
      <dsp:spPr>
        <a:xfrm>
          <a:off x="3535792" y="-29777"/>
          <a:ext cx="4547877" cy="4547877"/>
        </a:xfrm>
        <a:prstGeom prst="circularArrow">
          <a:avLst>
            <a:gd name="adj1" fmla="val 5544"/>
            <a:gd name="adj2" fmla="val 330680"/>
            <a:gd name="adj3" fmla="val 13728433"/>
            <a:gd name="adj4" fmla="val 17414936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6B294E-6E61-44CA-B04B-F8DA5DD2AB4F}">
      <dsp:nvSpPr>
        <dsp:cNvPr id="0" name=""/>
        <dsp:cNvSpPr/>
      </dsp:nvSpPr>
      <dsp:spPr>
        <a:xfrm>
          <a:off x="4723196" y="1597"/>
          <a:ext cx="2173068" cy="1086534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1" kern="1200" dirty="0">
              <a:solidFill>
                <a:schemeClr val="bg1"/>
              </a:solidFill>
            </a:rPr>
            <a:t>Patienten bestiller tid, og </a:t>
          </a:r>
          <a:r>
            <a:rPr lang="da-DK" sz="1500" b="1" kern="1200" dirty="0" err="1">
              <a:solidFill>
                <a:schemeClr val="bg1"/>
              </a:solidFill>
            </a:rPr>
            <a:t>sekr</a:t>
          </a:r>
          <a:r>
            <a:rPr lang="da-DK" sz="1500" b="1" kern="1200" dirty="0">
              <a:solidFill>
                <a:schemeClr val="bg1"/>
              </a:solidFill>
            </a:rPr>
            <a:t>/</a:t>
          </a:r>
          <a:r>
            <a:rPr lang="da-DK" sz="1500" b="1" kern="1200" dirty="0" err="1">
              <a:solidFill>
                <a:schemeClr val="bg1"/>
              </a:solidFill>
            </a:rPr>
            <a:t>spl</a:t>
          </a:r>
          <a:r>
            <a:rPr lang="da-DK" sz="1500" b="1" kern="1200" dirty="0">
              <a:solidFill>
                <a:schemeClr val="bg1"/>
              </a:solidFill>
            </a:rPr>
            <a:t>/læge rekvirerer PRO-skema via </a:t>
          </a:r>
          <a:r>
            <a:rPr lang="da-DK" sz="1500" b="1" kern="1200" dirty="0" err="1">
              <a:solidFill>
                <a:schemeClr val="bg1"/>
              </a:solidFill>
            </a:rPr>
            <a:t>Webreq</a:t>
          </a:r>
          <a:endParaRPr lang="da-DK" sz="1500" kern="1200" dirty="0">
            <a:solidFill>
              <a:schemeClr val="bg1"/>
            </a:solidFill>
          </a:endParaRPr>
        </a:p>
      </dsp:txBody>
      <dsp:txXfrm>
        <a:off x="4776236" y="54637"/>
        <a:ext cx="2066988" cy="980454"/>
      </dsp:txXfrm>
    </dsp:sp>
    <dsp:sp modelId="{C38C0F4D-1ED4-4F33-8CAF-E63CBE276C04}">
      <dsp:nvSpPr>
        <dsp:cNvPr id="0" name=""/>
        <dsp:cNvSpPr/>
      </dsp:nvSpPr>
      <dsp:spPr>
        <a:xfrm>
          <a:off x="6577254" y="1570984"/>
          <a:ext cx="2173068" cy="1086534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1" kern="1200" dirty="0">
              <a:solidFill>
                <a:schemeClr val="bg1"/>
              </a:solidFill>
            </a:rPr>
            <a:t>Skema modtages af patienten via SMS eller mail</a:t>
          </a:r>
          <a:endParaRPr lang="da-DK" sz="1500" kern="1200" dirty="0">
            <a:solidFill>
              <a:schemeClr val="bg1"/>
            </a:solidFill>
          </a:endParaRPr>
        </a:p>
      </dsp:txBody>
      <dsp:txXfrm>
        <a:off x="6630294" y="1624024"/>
        <a:ext cx="2066988" cy="980454"/>
      </dsp:txXfrm>
    </dsp:sp>
    <dsp:sp modelId="{D000944D-C818-495D-A4BB-1F8719F0795A}">
      <dsp:nvSpPr>
        <dsp:cNvPr id="0" name=""/>
        <dsp:cNvSpPr/>
      </dsp:nvSpPr>
      <dsp:spPr>
        <a:xfrm>
          <a:off x="6062318" y="3356072"/>
          <a:ext cx="2173068" cy="1086534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1" kern="1200" dirty="0">
              <a:solidFill>
                <a:schemeClr val="bg1"/>
              </a:solidFill>
            </a:rPr>
            <a:t>Patienten logger på med Mit-ID og sidder hjemme og besvarer skemaet</a:t>
          </a:r>
          <a:r>
            <a:rPr lang="da-DK" sz="1500" b="1" kern="1200" dirty="0">
              <a:solidFill>
                <a:schemeClr val="accent5">
                  <a:lumMod val="25000"/>
                </a:schemeClr>
              </a:solidFill>
            </a:rPr>
            <a:t> </a:t>
          </a:r>
          <a:endParaRPr lang="da-DK" sz="1500" kern="1200" dirty="0"/>
        </a:p>
      </dsp:txBody>
      <dsp:txXfrm>
        <a:off x="6115358" y="3409112"/>
        <a:ext cx="2066988" cy="980454"/>
      </dsp:txXfrm>
    </dsp:sp>
    <dsp:sp modelId="{7D5A04AB-2206-41F9-BB89-3669D987E758}">
      <dsp:nvSpPr>
        <dsp:cNvPr id="0" name=""/>
        <dsp:cNvSpPr/>
      </dsp:nvSpPr>
      <dsp:spPr>
        <a:xfrm>
          <a:off x="3121684" y="3351573"/>
          <a:ext cx="2173068" cy="1086534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1" kern="1200" dirty="0">
              <a:solidFill>
                <a:schemeClr val="bg1"/>
              </a:solidFill>
            </a:rPr>
            <a:t>Svar sendes og vises direkte i lægens journal</a:t>
          </a:r>
          <a:endParaRPr lang="da-DK" sz="1500" kern="1200" dirty="0">
            <a:solidFill>
              <a:schemeClr val="bg1"/>
            </a:solidFill>
          </a:endParaRPr>
        </a:p>
      </dsp:txBody>
      <dsp:txXfrm>
        <a:off x="3174724" y="3404613"/>
        <a:ext cx="2066988" cy="980454"/>
      </dsp:txXfrm>
    </dsp:sp>
    <dsp:sp modelId="{B416B235-2AA0-49A4-8A88-F3DEB45C252F}">
      <dsp:nvSpPr>
        <dsp:cNvPr id="0" name=""/>
        <dsp:cNvSpPr/>
      </dsp:nvSpPr>
      <dsp:spPr>
        <a:xfrm>
          <a:off x="2357854" y="1177988"/>
          <a:ext cx="2352694" cy="155520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b="1" kern="1200" dirty="0">
              <a:solidFill>
                <a:schemeClr val="bg1"/>
              </a:solidFill>
            </a:rPr>
            <a:t>Lægen bruger patientens svar i dialogen ved næste konsultation – eller som grundlag for vurdering uden at se patienten</a:t>
          </a:r>
          <a:endParaRPr lang="da-DK" sz="1500" kern="1200" dirty="0">
            <a:solidFill>
              <a:schemeClr val="bg1"/>
            </a:solidFill>
          </a:endParaRPr>
        </a:p>
      </dsp:txBody>
      <dsp:txXfrm>
        <a:off x="2433773" y="1253907"/>
        <a:ext cx="2200856" cy="14033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4940" y="0"/>
            <a:ext cx="2949099" cy="498932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A0BF1160-14B4-42FB-8792-EB726BCA5CE1}" type="datetimeFigureOut">
              <a:rPr lang="da-DK" smtClean="0"/>
              <a:t>21-08-2026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0562" y="4785597"/>
            <a:ext cx="5444490" cy="3915490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4940" y="9445170"/>
            <a:ext cx="2949099" cy="498931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F859FA29-903A-45F0-92EC-044CA49724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7617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8">
            <a:extLst>
              <a:ext uri="{FF2B5EF4-FFF2-40B4-BE49-F238E27FC236}">
                <a16:creationId xmlns:a16="http://schemas.microsoft.com/office/drawing/2014/main" id="{E3053CC0-3B01-F1F7-F2E4-66D03A8244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8816" y="0"/>
            <a:ext cx="12200816" cy="6880202"/>
          </a:xfrm>
          <a:prstGeom prst="rect">
            <a:avLst/>
          </a:prstGeom>
          <a:solidFill>
            <a:schemeClr val="accent2">
              <a:alpha val="80350"/>
            </a:schemeClr>
          </a:solidFill>
          <a:ln>
            <a:solidFill>
              <a:schemeClr val="accent3"/>
            </a:solidFill>
          </a:ln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da-DK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0BD3937B-6863-8784-577D-C0E87E3EDC5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da-DK"/>
              <a:t>Indsæt sort/hvid billede </a:t>
            </a:r>
          </a:p>
          <a:p>
            <a:r>
              <a:rPr lang="da-DK"/>
              <a:t>Klik ”Arranger” – ”Placér bagerst”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AF85143-C406-F089-83F0-4319E0A55A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542" y="1958162"/>
            <a:ext cx="7603630" cy="1776585"/>
          </a:xfrm>
        </p:spPr>
        <p:txBody>
          <a:bodyPr anchor="b">
            <a:spAutoFit/>
          </a:bodyPr>
          <a:lstStyle>
            <a:lvl1pPr>
              <a:lnSpc>
                <a:spcPct val="90000"/>
              </a:lnSpc>
              <a:defRPr lang="da-DK" sz="6000" b="1" i="0" dirty="0">
                <a:solidFill>
                  <a:schemeClr val="bg1"/>
                </a:solidFill>
                <a:latin typeface="Albert Sans ExtraBold" pitchFamily="2" charset="77"/>
              </a:defRPr>
            </a:lvl1pPr>
          </a:lstStyle>
          <a:p>
            <a:r>
              <a:rPr lang="da-DK"/>
              <a:t>Præsentations titel skrives her </a:t>
            </a:r>
          </a:p>
        </p:txBody>
      </p:sp>
      <p:sp>
        <p:nvSpPr>
          <p:cNvPr id="13" name="Pladsholder til tekst 12">
            <a:extLst>
              <a:ext uri="{FF2B5EF4-FFF2-40B4-BE49-F238E27FC236}">
                <a16:creationId xmlns:a16="http://schemas.microsoft.com/office/drawing/2014/main" id="{8031C8DF-FE8E-3248-D96A-FC9E59A585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7542" y="3824023"/>
            <a:ext cx="7044775" cy="258532"/>
          </a:xfrm>
        </p:spPr>
        <p:txBody>
          <a:bodyPr anchor="b">
            <a:spAutoFit/>
          </a:bodyPr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lbert Sans Medium" pitchFamily="2" charset="77"/>
              </a:defRPr>
            </a:lvl1pPr>
          </a:lstStyle>
          <a:p>
            <a:pPr lvl="0"/>
            <a:r>
              <a:rPr lang="da-DK"/>
              <a:t>Subtitel (Projekt/speciale …)</a:t>
            </a:r>
          </a:p>
        </p:txBody>
      </p:sp>
      <p:pic>
        <p:nvPicPr>
          <p:cNvPr id="18" name="Billede 17" descr="Et billede, der indeholder logo, hvid, Grafik&#10;&#10;Automatisk genereret beskrivelse">
            <a:extLst>
              <a:ext uri="{FF2B5EF4-FFF2-40B4-BE49-F238E27FC236}">
                <a16:creationId xmlns:a16="http://schemas.microsoft.com/office/drawing/2014/main" id="{337FB04E-8636-2A85-AD01-C53ADF44B0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816" y="4274957"/>
            <a:ext cx="12200816" cy="2566863"/>
          </a:xfrm>
          <a:prstGeom prst="rect">
            <a:avLst/>
          </a:prstGeom>
        </p:spPr>
      </p:pic>
      <p:pic>
        <p:nvPicPr>
          <p:cNvPr id="6" name="Billede 5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3A83234B-F7E4-9140-4806-D57A2FA15A2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199" y="5820372"/>
            <a:ext cx="1283357" cy="535978"/>
          </a:xfrm>
          <a:prstGeom prst="rect">
            <a:avLst/>
          </a:prstGeom>
        </p:spPr>
      </p:pic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E7555B9-C164-9D03-C159-FF57755D7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17280" y="463550"/>
            <a:ext cx="3010382" cy="261610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ENHEDEN FOR KVALITET I SPECIALLÆGEPRAKSIS</a:t>
            </a:r>
          </a:p>
        </p:txBody>
      </p:sp>
    </p:spTree>
    <p:extLst>
      <p:ext uri="{BB962C8B-B14F-4D97-AF65-F5344CB8AC3E}">
        <p14:creationId xmlns:p14="http://schemas.microsoft.com/office/powerpoint/2010/main" val="2348519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8">
            <a:extLst>
              <a:ext uri="{FF2B5EF4-FFF2-40B4-BE49-F238E27FC236}">
                <a16:creationId xmlns:a16="http://schemas.microsoft.com/office/drawing/2014/main" id="{DB438768-D223-2DC3-B733-F6EAA194B72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8816" y="0"/>
            <a:ext cx="12200816" cy="6880202"/>
          </a:xfrm>
          <a:prstGeom prst="rect">
            <a:avLst/>
          </a:prstGeom>
          <a:solidFill>
            <a:schemeClr val="accent2">
              <a:alpha val="80350"/>
            </a:schemeClr>
          </a:solidFill>
          <a:ln>
            <a:solidFill>
              <a:schemeClr val="accent3"/>
            </a:solidFill>
          </a:ln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da-DK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737B26D4-1E43-74BE-E9B1-033521F959B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809" y="0"/>
            <a:ext cx="1219200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da-DK"/>
              <a:t>Indsæt sort/hvid billede </a:t>
            </a:r>
          </a:p>
          <a:p>
            <a:r>
              <a:rPr lang="da-DK"/>
              <a:t>Klik ”Arranger” – ”Placér bagerst”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AA28DFDB-0895-B6E1-1A1B-3C43D71D8F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542" y="2769488"/>
            <a:ext cx="8076007" cy="1754326"/>
          </a:xfrm>
        </p:spPr>
        <p:txBody>
          <a:bodyPr>
            <a:spAutoFit/>
          </a:bodyPr>
          <a:lstStyle>
            <a:lvl1pPr>
              <a:defRPr sz="6000" b="1" i="0">
                <a:solidFill>
                  <a:schemeClr val="bg1"/>
                </a:solidFill>
                <a:latin typeface="Albert Sans ExtraBold" pitchFamily="2" charset="77"/>
              </a:defRPr>
            </a:lvl1pPr>
          </a:lstStyle>
          <a:p>
            <a:r>
              <a:rPr lang="da-DK" err="1"/>
              <a:t>Breaker</a:t>
            </a:r>
            <a:r>
              <a:rPr lang="da-DK"/>
              <a:t> slide</a:t>
            </a:r>
            <a:br>
              <a:rPr lang="da-DK"/>
            </a:br>
            <a:r>
              <a:rPr lang="da-DK"/>
              <a:t>Overskrift skrives her</a:t>
            </a:r>
          </a:p>
        </p:txBody>
      </p:sp>
      <p:pic>
        <p:nvPicPr>
          <p:cNvPr id="3" name="Billede 2" descr="Et billede, der indeholder Grafik&#10;&#10;Automatisk genereret beskrivelse">
            <a:extLst>
              <a:ext uri="{FF2B5EF4-FFF2-40B4-BE49-F238E27FC236}">
                <a16:creationId xmlns:a16="http://schemas.microsoft.com/office/drawing/2014/main" id="{D7F6EC8B-BB03-DF67-6ECD-A5FE474D88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291138"/>
            <a:ext cx="12200809" cy="2566862"/>
          </a:xfrm>
          <a:prstGeom prst="rect">
            <a:avLst/>
          </a:prstGeom>
        </p:spPr>
      </p:pic>
      <p:pic>
        <p:nvPicPr>
          <p:cNvPr id="10" name="Billede 9" descr="Et billede, der indeholder Font/skrifttype, Grafik, logo, symbol&#10;&#10;Automatisk genereret beskrivelse">
            <a:extLst>
              <a:ext uri="{FF2B5EF4-FFF2-40B4-BE49-F238E27FC236}">
                <a16:creationId xmlns:a16="http://schemas.microsoft.com/office/drawing/2014/main" id="{712A9BC6-DDD9-83B6-895E-60C35554B9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0617" y="6148552"/>
            <a:ext cx="648000" cy="27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805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ørre tek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0490743B-8900-62F4-25C0-D0CA6A1158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C8B536A7-DCB4-E3EB-325D-84A1D1333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1048624"/>
            <a:ext cx="11213487" cy="4634329"/>
          </a:xfrm>
        </p:spPr>
        <p:txBody>
          <a:bodyPr anchor="ctr"/>
          <a:lstStyle>
            <a:lvl1pPr>
              <a:defRPr b="0" i="0">
                <a:solidFill>
                  <a:schemeClr val="accent2"/>
                </a:solidFill>
                <a:latin typeface="Albert Sans Medium" pitchFamily="2" charset="77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44796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skrift + tek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CB33F98-05D2-F791-5BFE-D578D3E90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42" y="2270978"/>
            <a:ext cx="11213487" cy="3970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C8B536A7-DCB4-E3EB-325D-84A1D1333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076007" cy="1325563"/>
          </a:xfrm>
        </p:spPr>
        <p:txBody>
          <a:bodyPr anchor="t">
            <a:spAutoFit/>
          </a:bodyPr>
          <a:lstStyle/>
          <a:p>
            <a:r>
              <a:rPr lang="da-DK"/>
              <a:t>Klik for at redigere titeltypografien i masteren</a:t>
            </a:r>
          </a:p>
        </p:txBody>
      </p:sp>
      <p:pic>
        <p:nvPicPr>
          <p:cNvPr id="2" name="Billede 1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87406434-ED30-C4BB-9280-5E74E07B0B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164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+ punktopstill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2DDF239-120A-B622-26EE-F1BB80578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542" y="2270978"/>
            <a:ext cx="11213487" cy="1262910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>
              <a:buFontTx/>
              <a:buBlip>
                <a:blip r:embed="rId2"/>
              </a:buBlip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0"/>
            <a:r>
              <a:rPr lang="da-DK"/>
              <a:t>Punkt 2</a:t>
            </a:r>
          </a:p>
          <a:p>
            <a:pPr lvl="0"/>
            <a:r>
              <a:rPr lang="da-DK"/>
              <a:t>Punkt 3</a:t>
            </a:r>
          </a:p>
        </p:txBody>
      </p:sp>
      <p:pic>
        <p:nvPicPr>
          <p:cNvPr id="4" name="Billede 3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72141CFE-CC09-1A4D-0826-A096DFEA05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26BD69B1-31F3-A31F-F762-DE2101DD7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076007" cy="1325563"/>
          </a:xfrm>
        </p:spPr>
        <p:txBody>
          <a:bodyPr anchor="t">
            <a:spAutoFit/>
          </a:bodyPr>
          <a:lstStyle/>
          <a:p>
            <a:r>
              <a:rPr lang="da-DK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3949607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+ punkt 2 kolonn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527082-674E-398F-562A-E55BAC4A7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541" y="2270978"/>
            <a:ext cx="5490883" cy="2609945"/>
          </a:xfrm>
          <a:prstGeom prst="rect">
            <a:avLst/>
          </a:prstGeom>
        </p:spPr>
        <p:txBody>
          <a:bodyPr wrap="square" numCol="1">
            <a:spAutoFit/>
          </a:bodyPr>
          <a:lstStyle>
            <a:lvl1pPr marL="342900" indent="-342900">
              <a:buClr>
                <a:schemeClr val="accent4"/>
              </a:buClr>
              <a:buFontTx/>
              <a:buBlip>
                <a:blip r:embed="rId2"/>
              </a:buBlip>
              <a:defRPr sz="2200"/>
            </a:lvl1pPr>
            <a:lvl2pPr marL="800100" indent="-342900">
              <a:buClr>
                <a:schemeClr val="accent4"/>
              </a:buClr>
              <a:buFont typeface="Arial" panose="020B0604020202020204" pitchFamily="34" charset="0"/>
              <a:buChar char="•"/>
              <a:defRPr sz="2200"/>
            </a:lvl2pPr>
            <a:lvl3pPr marL="1257300" indent="-342900">
              <a:buClr>
                <a:schemeClr val="accent4"/>
              </a:buClr>
              <a:buFont typeface="Arial" panose="020B0604020202020204" pitchFamily="34" charset="0"/>
              <a:buChar char="•"/>
              <a:defRPr sz="2200"/>
            </a:lvl3pPr>
            <a:lvl4pPr marL="1714500" indent="-342900">
              <a:buClr>
                <a:schemeClr val="accent4"/>
              </a:buClr>
              <a:buFont typeface="Arial" panose="020B0604020202020204" pitchFamily="34" charset="0"/>
              <a:buChar char="•"/>
              <a:defRPr sz="2200"/>
            </a:lvl4pPr>
            <a:lvl5pPr marL="2171700" indent="-342900">
              <a:buClr>
                <a:schemeClr val="accent4"/>
              </a:buClr>
              <a:buFont typeface="Arial" panose="020B0604020202020204" pitchFamily="34" charset="0"/>
              <a:buChar char="•"/>
              <a:defRPr sz="22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  <a:p>
            <a:pPr lvl="0"/>
            <a:endParaRPr lang="da-DK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77AB3ACC-6F3E-C110-9B98-BD26B7661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076007" cy="1325563"/>
          </a:xfrm>
        </p:spPr>
        <p:txBody>
          <a:bodyPr anchor="t">
            <a:spAutoFit/>
          </a:bodyPr>
          <a:lstStyle/>
          <a:p>
            <a:r>
              <a:rPr lang="da-DK"/>
              <a:t>Klik for at redigere titeltypografien i masteren</a:t>
            </a:r>
          </a:p>
        </p:txBody>
      </p:sp>
      <p:pic>
        <p:nvPicPr>
          <p:cNvPr id="4" name="Billede 3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93C8BFCA-B0A4-7085-086D-0FF4F786EA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  <p:sp>
        <p:nvSpPr>
          <p:cNvPr id="6" name="Pladsholder til indhold 2">
            <a:extLst>
              <a:ext uri="{FF2B5EF4-FFF2-40B4-BE49-F238E27FC236}">
                <a16:creationId xmlns:a16="http://schemas.microsoft.com/office/drawing/2014/main" id="{65BAA5A3-A0E0-C508-4B5A-8738909ADB6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03576" y="2270978"/>
            <a:ext cx="5490883" cy="2609945"/>
          </a:xfrm>
          <a:prstGeom prst="rect">
            <a:avLst/>
          </a:prstGeom>
        </p:spPr>
        <p:txBody>
          <a:bodyPr wrap="square" numCol="1">
            <a:spAutoFit/>
          </a:bodyPr>
          <a:lstStyle>
            <a:lvl1pPr marL="342900" indent="-342900">
              <a:buClr>
                <a:schemeClr val="accent4"/>
              </a:buClr>
              <a:buFontTx/>
              <a:buBlip>
                <a:blip r:embed="rId2"/>
              </a:buBlip>
              <a:defRPr sz="2200"/>
            </a:lvl1pPr>
            <a:lvl2pPr marL="800100" indent="-342900">
              <a:buClr>
                <a:schemeClr val="accent4"/>
              </a:buClr>
              <a:buFont typeface="Arial" panose="020B0604020202020204" pitchFamily="34" charset="0"/>
              <a:buChar char="•"/>
              <a:defRPr sz="2200"/>
            </a:lvl2pPr>
            <a:lvl3pPr marL="1257300" indent="-342900">
              <a:buClr>
                <a:schemeClr val="accent4"/>
              </a:buClr>
              <a:buFont typeface="Arial" panose="020B0604020202020204" pitchFamily="34" charset="0"/>
              <a:buChar char="•"/>
              <a:defRPr sz="2200"/>
            </a:lvl3pPr>
            <a:lvl4pPr marL="1714500" indent="-342900">
              <a:buClr>
                <a:schemeClr val="accent4"/>
              </a:buClr>
              <a:buFont typeface="Arial" panose="020B0604020202020204" pitchFamily="34" charset="0"/>
              <a:buChar char="•"/>
              <a:defRPr sz="2200"/>
            </a:lvl4pPr>
            <a:lvl5pPr marL="2171700" indent="-342900">
              <a:buClr>
                <a:schemeClr val="accent4"/>
              </a:buClr>
              <a:buFont typeface="Arial" panose="020B0604020202020204" pitchFamily="34" charset="0"/>
              <a:buChar char="•"/>
              <a:defRPr sz="22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  <a:p>
            <a:pPr lvl="0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9518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- 3 kolonn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527082-674E-398F-562A-E55BAC4A7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542" y="2270978"/>
            <a:ext cx="3542444" cy="1006429"/>
          </a:xfrm>
          <a:prstGeom prst="rect">
            <a:avLst/>
          </a:prstGeom>
        </p:spPr>
        <p:txBody>
          <a:bodyPr numCol="1">
            <a:spAutoFit/>
          </a:bodyPr>
          <a:lstStyle>
            <a:lvl1pPr marL="342900" indent="-342900">
              <a:buClr>
                <a:schemeClr val="accent4"/>
              </a:buClr>
              <a:buFontTx/>
              <a:buBlip>
                <a:blip r:embed="rId2"/>
              </a:buBlip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77AB3ACC-6F3E-C110-9B98-BD26B7661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076007" cy="1325563"/>
          </a:xfrm>
        </p:spPr>
        <p:txBody>
          <a:bodyPr anchor="t">
            <a:sp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EDDCD315-02BA-7892-6BEA-FF51E22FDC4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43870" y="2270978"/>
            <a:ext cx="3542444" cy="1006429"/>
          </a:xfrm>
          <a:prstGeom prst="rect">
            <a:avLst/>
          </a:prstGeom>
        </p:spPr>
        <p:txBody>
          <a:bodyPr numCol="1">
            <a:spAutoFit/>
          </a:bodyPr>
          <a:lstStyle>
            <a:lvl1pPr marL="342900" indent="-342900">
              <a:buClr>
                <a:schemeClr val="accent4"/>
              </a:buClr>
              <a:buFontTx/>
              <a:buBlip>
                <a:blip r:embed="rId2"/>
              </a:buBlip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E09379AE-736F-63CE-C363-38CB532BFED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190197" y="2270978"/>
            <a:ext cx="3542444" cy="1006429"/>
          </a:xfrm>
          <a:prstGeom prst="rect">
            <a:avLst/>
          </a:prstGeom>
        </p:spPr>
        <p:txBody>
          <a:bodyPr numCol="1">
            <a:spAutoFit/>
          </a:bodyPr>
          <a:lstStyle>
            <a:lvl1pPr marL="342900" indent="-342900">
              <a:buClr>
                <a:schemeClr val="accent4"/>
              </a:buClr>
              <a:buFontTx/>
              <a:buBlip>
                <a:blip r:embed="rId2"/>
              </a:buBlip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6" name="Billede 5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9DBBC59C-1CCB-A1DF-893D-59C870C762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5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+ punkt 3 kolonn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AF93712-A947-DD94-8A2F-580E8E20D46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7540" y="2270978"/>
            <a:ext cx="3600000" cy="397032"/>
          </a:xfrm>
          <a:prstGeom prst="rect">
            <a:avLst/>
          </a:prstGeom>
        </p:spPr>
        <p:txBody>
          <a:bodyPr wrap="square" numCol="1" anchor="t">
            <a:sp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Overskrift</a:t>
            </a:r>
          </a:p>
        </p:txBody>
      </p:sp>
      <p:sp>
        <p:nvSpPr>
          <p:cNvPr id="10" name="Pladsholder til indhold 2">
            <a:extLst>
              <a:ext uri="{FF2B5EF4-FFF2-40B4-BE49-F238E27FC236}">
                <a16:creationId xmlns:a16="http://schemas.microsoft.com/office/drawing/2014/main" id="{45AEC126-AB5C-79B9-EB97-7A22C8337776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97541" y="2776308"/>
            <a:ext cx="3600000" cy="1695849"/>
          </a:xfrm>
          <a:prstGeom prst="rect">
            <a:avLst/>
          </a:prstGeom>
        </p:spPr>
        <p:txBody>
          <a:bodyPr numCol="1">
            <a:spAutoFit/>
          </a:bodyPr>
          <a:lstStyle>
            <a:lvl1pPr marL="342900" indent="-342900">
              <a:buClr>
                <a:schemeClr val="accent4"/>
              </a:buClr>
              <a:buFontTx/>
              <a:buBlip>
                <a:blip r:embed="rId2"/>
              </a:buBlip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da-DK"/>
              <a:t>Punkt 1</a:t>
            </a:r>
          </a:p>
          <a:p>
            <a:pPr lvl="0"/>
            <a:r>
              <a:rPr lang="da-DK"/>
              <a:t>Punkt 2</a:t>
            </a:r>
          </a:p>
          <a:p>
            <a:pPr lvl="0"/>
            <a:r>
              <a:rPr lang="da-DK"/>
              <a:t>Punkt 3</a:t>
            </a:r>
          </a:p>
          <a:p>
            <a:pPr lvl="0"/>
            <a:r>
              <a:rPr lang="da-DK"/>
              <a:t>Punkt 4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44304507-A945-B134-2894-7370BC21A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076007" cy="1311128"/>
          </a:xfrm>
        </p:spPr>
        <p:txBody>
          <a:bodyPr anchor="t">
            <a:spAutoFit/>
          </a:bodyPr>
          <a:lstStyle/>
          <a:p>
            <a:r>
              <a:rPr lang="da-DK"/>
              <a:t>Klik for at redigere titeltypografien i masteren</a:t>
            </a:r>
          </a:p>
        </p:txBody>
      </p:sp>
      <p:pic>
        <p:nvPicPr>
          <p:cNvPr id="4" name="Billede 3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559BE144-EA76-2B88-0394-0B0155C49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B1C95E0D-9CED-AFB1-A2D1-9C7AEED54F3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295999" y="2270978"/>
            <a:ext cx="3600000" cy="397032"/>
          </a:xfrm>
          <a:prstGeom prst="rect">
            <a:avLst/>
          </a:prstGeom>
        </p:spPr>
        <p:txBody>
          <a:bodyPr wrap="square" numCol="1" anchor="t">
            <a:sp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Overskrift</a:t>
            </a:r>
          </a:p>
        </p:txBody>
      </p:sp>
      <p:sp>
        <p:nvSpPr>
          <p:cNvPr id="12" name="Pladsholder til indhold 2">
            <a:extLst>
              <a:ext uri="{FF2B5EF4-FFF2-40B4-BE49-F238E27FC236}">
                <a16:creationId xmlns:a16="http://schemas.microsoft.com/office/drawing/2014/main" id="{BB796A7A-BC66-B36A-083F-943F2381C537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296000" y="2776308"/>
            <a:ext cx="3600000" cy="1695849"/>
          </a:xfrm>
          <a:prstGeom prst="rect">
            <a:avLst/>
          </a:prstGeom>
        </p:spPr>
        <p:txBody>
          <a:bodyPr numCol="1">
            <a:spAutoFit/>
          </a:bodyPr>
          <a:lstStyle>
            <a:lvl1pPr marL="342900" indent="-342900">
              <a:buClr>
                <a:schemeClr val="accent4"/>
              </a:buClr>
              <a:buFontTx/>
              <a:buBlip>
                <a:blip r:embed="rId2"/>
              </a:buBlip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da-DK"/>
              <a:t>Punkt 1</a:t>
            </a:r>
          </a:p>
          <a:p>
            <a:pPr lvl="0"/>
            <a:r>
              <a:rPr lang="da-DK"/>
              <a:t>Punkt 2</a:t>
            </a:r>
          </a:p>
          <a:p>
            <a:pPr lvl="0"/>
            <a:r>
              <a:rPr lang="da-DK"/>
              <a:t>Punkt 3</a:t>
            </a:r>
          </a:p>
          <a:p>
            <a:pPr lvl="0"/>
            <a:r>
              <a:rPr lang="da-DK"/>
              <a:t>Punkt 4</a:t>
            </a:r>
          </a:p>
        </p:txBody>
      </p:sp>
      <p:sp>
        <p:nvSpPr>
          <p:cNvPr id="13" name="Pladsholder til tekst 2">
            <a:extLst>
              <a:ext uri="{FF2B5EF4-FFF2-40B4-BE49-F238E27FC236}">
                <a16:creationId xmlns:a16="http://schemas.microsoft.com/office/drawing/2014/main" id="{F8053E2A-E3ED-0BF0-FD8E-AA825C00FAE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094459" y="2270978"/>
            <a:ext cx="3600000" cy="397032"/>
          </a:xfrm>
          <a:prstGeom prst="rect">
            <a:avLst/>
          </a:prstGeom>
        </p:spPr>
        <p:txBody>
          <a:bodyPr wrap="square" numCol="1" anchor="t">
            <a:sp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Overskrift</a:t>
            </a:r>
          </a:p>
        </p:txBody>
      </p:sp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A080F621-32C1-8B57-9086-53A31BD16B0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8094460" y="2776308"/>
            <a:ext cx="3600000" cy="1695849"/>
          </a:xfrm>
          <a:prstGeom prst="rect">
            <a:avLst/>
          </a:prstGeom>
        </p:spPr>
        <p:txBody>
          <a:bodyPr numCol="1">
            <a:spAutoFit/>
          </a:bodyPr>
          <a:lstStyle>
            <a:lvl1pPr marL="342900" indent="-342900">
              <a:buClr>
                <a:schemeClr val="accent4"/>
              </a:buClr>
              <a:buFontTx/>
              <a:buBlip>
                <a:blip r:embed="rId2"/>
              </a:buBlip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da-DK"/>
              <a:t>Punkt 1</a:t>
            </a:r>
          </a:p>
          <a:p>
            <a:pPr lvl="0"/>
            <a:r>
              <a:rPr lang="da-DK"/>
              <a:t>Punkt 2</a:t>
            </a:r>
          </a:p>
          <a:p>
            <a:pPr lvl="0"/>
            <a:r>
              <a:rPr lang="da-DK"/>
              <a:t>Punkt 3</a:t>
            </a:r>
          </a:p>
          <a:p>
            <a:pPr lvl="0"/>
            <a:r>
              <a:rPr lang="da-DK"/>
              <a:t>Punkt 4</a:t>
            </a:r>
          </a:p>
        </p:txBody>
      </p:sp>
    </p:spTree>
    <p:extLst>
      <p:ext uri="{BB962C8B-B14F-4D97-AF65-F5344CB8AC3E}">
        <p14:creationId xmlns:p14="http://schemas.microsoft.com/office/powerpoint/2010/main" val="546042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g (halv) + tek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70E2F47-F969-64AB-518C-994C5CB10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0618" y="2421036"/>
            <a:ext cx="5314110" cy="70788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1" name="Pladsholder til billede 20">
            <a:extLst>
              <a:ext uri="{FF2B5EF4-FFF2-40B4-BE49-F238E27FC236}">
                <a16:creationId xmlns:a16="http://schemas.microsoft.com/office/drawing/2014/main" id="{86572AA9-42F5-1DC5-6F6E-996CC55711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3132" y="477000"/>
            <a:ext cx="5648728" cy="5987407"/>
          </a:xfrm>
          <a:prstGeom prst="roundRect">
            <a:avLst>
              <a:gd name="adj" fmla="val 3609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da-DK"/>
              <a:t>Indsæt billede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28C9C7F-90C8-B186-C733-7F539E0B3C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30617" y="1410152"/>
            <a:ext cx="5314109" cy="867930"/>
          </a:xfrm>
        </p:spPr>
        <p:txBody>
          <a:bodyPr anchor="b">
            <a:spAutoFit/>
          </a:bodyPr>
          <a:lstStyle>
            <a:lvl1pPr marL="0" indent="0">
              <a:buNone/>
              <a:defRPr sz="3200" b="1" i="0">
                <a:latin typeface="Calibri" panose="020F0502020204030204" pitchFamily="34" charset="0"/>
              </a:defRPr>
            </a:lvl1pPr>
          </a:lstStyle>
          <a:p>
            <a:r>
              <a:rPr lang="da-DK" sz="2800" dirty="0"/>
              <a:t>Klik for at redigere titeltypografien i masteren</a:t>
            </a:r>
          </a:p>
        </p:txBody>
      </p:sp>
      <p:pic>
        <p:nvPicPr>
          <p:cNvPr id="3" name="Billede 2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65BEC729-A0E1-55B7-73AE-7069C7A4B4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472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g (2/3) + tek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dsholder til billede 20">
            <a:extLst>
              <a:ext uri="{FF2B5EF4-FFF2-40B4-BE49-F238E27FC236}">
                <a16:creationId xmlns:a16="http://schemas.microsoft.com/office/drawing/2014/main" id="{86572AA9-42F5-1DC5-6F6E-996CC55711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3132" y="477000"/>
            <a:ext cx="8562504" cy="5987407"/>
          </a:xfrm>
          <a:prstGeom prst="roundRect">
            <a:avLst>
              <a:gd name="adj" fmla="val 3518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da-DK"/>
              <a:t>Indsæt billede</a:t>
            </a:r>
          </a:p>
        </p:txBody>
      </p:sp>
      <p:pic>
        <p:nvPicPr>
          <p:cNvPr id="3" name="Billede 2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68094D53-9026-F40F-49DC-163079AD45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  <p:sp>
        <p:nvSpPr>
          <p:cNvPr id="2" name="Pladsholder til tekst 3">
            <a:extLst>
              <a:ext uri="{FF2B5EF4-FFF2-40B4-BE49-F238E27FC236}">
                <a16:creationId xmlns:a16="http://schemas.microsoft.com/office/drawing/2014/main" id="{CCBAFA59-4140-F6D5-369D-17EEDBC731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05364" y="2421036"/>
            <a:ext cx="2439363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tekst 4">
            <a:extLst>
              <a:ext uri="{FF2B5EF4-FFF2-40B4-BE49-F238E27FC236}">
                <a16:creationId xmlns:a16="http://schemas.microsoft.com/office/drawing/2014/main" id="{DFA55EB5-F601-CAF7-2F68-0168B2D5AC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05363" y="1797951"/>
            <a:ext cx="2439363" cy="480131"/>
          </a:xfrm>
        </p:spPr>
        <p:txBody>
          <a:bodyPr anchor="b">
            <a:spAutoFit/>
          </a:bodyPr>
          <a:lstStyle>
            <a:lvl1pPr marL="0" indent="0">
              <a:buNone/>
              <a:defRPr sz="3200" b="1" i="0">
                <a:latin typeface="Calibri" panose="020F0502020204030204" pitchFamily="34" charset="0"/>
              </a:defRPr>
            </a:lvl1pPr>
          </a:lstStyle>
          <a:p>
            <a:r>
              <a:rPr lang="da-DK" sz="2800" dirty="0"/>
              <a:t>Overskrift</a:t>
            </a:r>
          </a:p>
        </p:txBody>
      </p:sp>
    </p:spTree>
    <p:extLst>
      <p:ext uri="{BB962C8B-B14F-4D97-AF65-F5344CB8AC3E}">
        <p14:creationId xmlns:p14="http://schemas.microsoft.com/office/powerpoint/2010/main" val="3616513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- 2 im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70E2F47-F969-64AB-518C-994C5CB10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9242" y="4633104"/>
            <a:ext cx="5486401" cy="70788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3" name="Billede 2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65BEC729-A0E1-55B7-73AE-7069C7A4B4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A383444-AC37-55DF-C8AE-95A87EC186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542" y="682865"/>
            <a:ext cx="11250336" cy="948712"/>
          </a:xfrm>
        </p:spPr>
        <p:txBody>
          <a:bodyPr anchor="t"/>
          <a:lstStyle/>
          <a:p>
            <a:r>
              <a:rPr lang="da-DK"/>
              <a:t>Klik for at redigere overskrift</a:t>
            </a:r>
          </a:p>
        </p:txBody>
      </p:sp>
      <p:sp>
        <p:nvSpPr>
          <p:cNvPr id="6" name="Pladsholder til billede 20">
            <a:extLst>
              <a:ext uri="{FF2B5EF4-FFF2-40B4-BE49-F238E27FC236}">
                <a16:creationId xmlns:a16="http://schemas.microsoft.com/office/drawing/2014/main" id="{98DC2D07-A72D-CF1E-A840-B0AAF446FF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66328" y="1631577"/>
            <a:ext cx="5486401" cy="2806807"/>
          </a:xfrm>
          <a:prstGeom prst="roundRect">
            <a:avLst>
              <a:gd name="adj" fmla="val 3609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da-DK"/>
              <a:t>Indsæt billede</a:t>
            </a:r>
          </a:p>
        </p:txBody>
      </p:sp>
      <p:sp>
        <p:nvSpPr>
          <p:cNvPr id="7" name="Pladsholder til billede 20">
            <a:extLst>
              <a:ext uri="{FF2B5EF4-FFF2-40B4-BE49-F238E27FC236}">
                <a16:creationId xmlns:a16="http://schemas.microsoft.com/office/drawing/2014/main" id="{9E3774E3-458D-2365-E316-A4F9052C2A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9242" y="1631577"/>
            <a:ext cx="5486401" cy="2806807"/>
          </a:xfrm>
          <a:prstGeom prst="roundRect">
            <a:avLst>
              <a:gd name="adj" fmla="val 3609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da-DK"/>
              <a:t>Indsæt billede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9E45CC3D-5FFD-F36B-D3A3-DAF36BD9E8B9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266328" y="4633103"/>
            <a:ext cx="5486401" cy="70788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853947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g + tekstbo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dsholder til billede 20">
            <a:extLst>
              <a:ext uri="{FF2B5EF4-FFF2-40B4-BE49-F238E27FC236}">
                <a16:creationId xmlns:a16="http://schemas.microsoft.com/office/drawing/2014/main" id="{86572AA9-42F5-1DC5-6F6E-996CC55711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3132" y="477000"/>
            <a:ext cx="8562504" cy="5987407"/>
          </a:xfrm>
          <a:prstGeom prst="roundRect">
            <a:avLst>
              <a:gd name="adj" fmla="val 3518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da-DK"/>
              <a:t>Indsæt billede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41ED28DB-B1F8-928B-74EB-529C47E84E21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>
          <a:xfrm>
            <a:off x="8148617" y="3951897"/>
            <a:ext cx="3600000" cy="1857277"/>
          </a:xfrm>
          <a:prstGeom prst="roundRect">
            <a:avLst>
              <a:gd name="adj" fmla="val 10358"/>
            </a:avLst>
          </a:prstGeom>
          <a:solidFill>
            <a:schemeClr val="accent4"/>
          </a:solidFill>
        </p:spPr>
        <p:txBody>
          <a:bodyPr vert="horz" lIns="324000" tIns="251999" rIns="324000" bIns="251999" anchor="b" anchorCtr="0">
            <a:sp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1"/>
            <a:r>
              <a:rPr lang="da-DK"/>
              <a:t>Klik for at redigere teksten i masteren. Højden på boksen tilpasser sig alt efter tekstmængde.</a:t>
            </a:r>
          </a:p>
        </p:txBody>
      </p:sp>
      <p:pic>
        <p:nvPicPr>
          <p:cNvPr id="3" name="Billede 2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68094D53-9026-F40F-49DC-163079AD45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30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g + tekst un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70E2F47-F969-64AB-518C-994C5CB10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3132" y="4483207"/>
            <a:ext cx="7558210" cy="3139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1" name="Pladsholder til billede 20">
            <a:extLst>
              <a:ext uri="{FF2B5EF4-FFF2-40B4-BE49-F238E27FC236}">
                <a16:creationId xmlns:a16="http://schemas.microsoft.com/office/drawing/2014/main" id="{86572AA9-42F5-1DC5-6F6E-996CC55711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3132" y="477000"/>
            <a:ext cx="7558209" cy="3312680"/>
          </a:xfrm>
          <a:prstGeom prst="roundRect">
            <a:avLst>
              <a:gd name="adj" fmla="val 4517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da-DK"/>
              <a:t>Indsæt billede</a:t>
            </a:r>
          </a:p>
        </p:txBody>
      </p:sp>
      <p:sp>
        <p:nvSpPr>
          <p:cNvPr id="6" name="Pladsholder til billede 20">
            <a:extLst>
              <a:ext uri="{FF2B5EF4-FFF2-40B4-BE49-F238E27FC236}">
                <a16:creationId xmlns:a16="http://schemas.microsoft.com/office/drawing/2014/main" id="{6C6AA92C-4F7D-05BE-FAF2-D98A7260FC7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342055" y="477000"/>
            <a:ext cx="3366179" cy="1951240"/>
          </a:xfrm>
          <a:prstGeom prst="roundRect">
            <a:avLst>
              <a:gd name="adj" fmla="val 4517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da-DK"/>
              <a:t>Indsæt billede</a:t>
            </a:r>
          </a:p>
        </p:txBody>
      </p:sp>
      <p:sp>
        <p:nvSpPr>
          <p:cNvPr id="7" name="Pladsholder til tekst 3">
            <a:extLst>
              <a:ext uri="{FF2B5EF4-FFF2-40B4-BE49-F238E27FC236}">
                <a16:creationId xmlns:a16="http://schemas.microsoft.com/office/drawing/2014/main" id="{67D6278C-6F9B-9275-94FD-8159F8DD9230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8342057" y="3467983"/>
            <a:ext cx="3366178" cy="584775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90B0BFD-C04D-F02A-50AC-C873E530B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3132" y="4112546"/>
            <a:ext cx="7558209" cy="341632"/>
          </a:xfrm>
        </p:spPr>
        <p:txBody>
          <a:bodyPr anchor="b">
            <a:sp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9896259C-CE58-63CE-3616-0232A37624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42055" y="2808468"/>
            <a:ext cx="3366179" cy="590931"/>
          </a:xfrm>
        </p:spPr>
        <p:txBody>
          <a:bodyPr anchor="b">
            <a:sp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Font/skrifttype, Grafik, logo, symbol&#10;&#10;Automatisk genereret beskrivelse">
            <a:extLst>
              <a:ext uri="{FF2B5EF4-FFF2-40B4-BE49-F238E27FC236}">
                <a16:creationId xmlns:a16="http://schemas.microsoft.com/office/drawing/2014/main" id="{0071C34A-10FD-44F3-5181-2042893CA2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0617" y="6148552"/>
            <a:ext cx="648000" cy="27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587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Brow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Et billede, der indeholder sort, skærmbillede&#10;&#10;Automatisk genereret beskrivelse">
            <a:extLst>
              <a:ext uri="{FF2B5EF4-FFF2-40B4-BE49-F238E27FC236}">
                <a16:creationId xmlns:a16="http://schemas.microsoft.com/office/drawing/2014/main" id="{5CA676BB-56CB-5EFA-114A-9CEB447DE2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302" y="0"/>
            <a:ext cx="12221302" cy="609155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384D988-7F8C-F465-BBE3-C6ED28793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223" y="2338474"/>
            <a:ext cx="9144000" cy="1200329"/>
          </a:xfrm>
        </p:spPr>
        <p:txBody>
          <a:bodyPr anchor="t">
            <a:spAutoFit/>
          </a:bodyPr>
          <a:lstStyle>
            <a:lvl1pPr algn="l">
              <a:defRPr sz="4000" b="0" i="0">
                <a:solidFill>
                  <a:schemeClr val="bg1"/>
                </a:solidFill>
                <a:latin typeface="Albert Sans Light" pitchFamily="2" charset="77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pic>
        <p:nvPicPr>
          <p:cNvPr id="12" name="Billede 11" descr="Et billede, der indeholder hvid, linje/række, sort, sort-hvid&#10;&#10;Automatisk genereret beskrivelse">
            <a:extLst>
              <a:ext uri="{FF2B5EF4-FFF2-40B4-BE49-F238E27FC236}">
                <a16:creationId xmlns:a16="http://schemas.microsoft.com/office/drawing/2014/main" id="{A260E4C6-9A30-D532-6ED0-F30541F8FD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9983" y="1514234"/>
            <a:ext cx="712403" cy="622604"/>
          </a:xfrm>
          <a:prstGeom prst="rect">
            <a:avLst/>
          </a:prstGeom>
        </p:spPr>
      </p:pic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E8566C6-79C6-C0EE-0130-4392413B37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8223" y="821358"/>
            <a:ext cx="4287837" cy="303271"/>
          </a:xfrm>
        </p:spPr>
        <p:txBody>
          <a:bodyPr anchor="b">
            <a:normAutofit/>
          </a:bodyPr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lbert Sans Medium" pitchFamily="2" charset="77"/>
              </a:defRPr>
            </a:lvl1pPr>
          </a:lstStyle>
          <a:p>
            <a:pPr lvl="0"/>
            <a:r>
              <a:rPr lang="da-DK"/>
              <a:t>Kundenavn, Titel</a:t>
            </a:r>
          </a:p>
        </p:txBody>
      </p:sp>
      <p:pic>
        <p:nvPicPr>
          <p:cNvPr id="3" name="Billede 2" descr="Et billede, der indeholder Font/skrifttype, Grafik, logo, symbol&#10;&#10;Automatisk genereret beskrivelse">
            <a:extLst>
              <a:ext uri="{FF2B5EF4-FFF2-40B4-BE49-F238E27FC236}">
                <a16:creationId xmlns:a16="http://schemas.microsoft.com/office/drawing/2014/main" id="{B09F4AAC-9DC4-BA91-88BB-5951E85BB3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00617" y="6148552"/>
            <a:ext cx="648000" cy="27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2463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Re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 descr="Et billede, der indeholder rød&#10;&#10;Automatisk genereret beskrivelse">
            <a:extLst>
              <a:ext uri="{FF2B5EF4-FFF2-40B4-BE49-F238E27FC236}">
                <a16:creationId xmlns:a16="http://schemas.microsoft.com/office/drawing/2014/main" id="{AC2FCFF1-538E-ED0F-C60D-C5E829431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989" y="-53930"/>
            <a:ext cx="12221302" cy="609155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384D988-7F8C-F465-BBE3-C6ED28793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223" y="2338474"/>
            <a:ext cx="9144000" cy="1200329"/>
          </a:xfrm>
        </p:spPr>
        <p:txBody>
          <a:bodyPr anchor="t">
            <a:spAutoFit/>
          </a:bodyPr>
          <a:lstStyle>
            <a:lvl1pPr algn="l">
              <a:defRPr sz="4000" b="0" i="0">
                <a:solidFill>
                  <a:schemeClr val="bg1"/>
                </a:solidFill>
                <a:latin typeface="Albert Sans Light" pitchFamily="2" charset="77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pic>
        <p:nvPicPr>
          <p:cNvPr id="12" name="Billede 11" descr="Et billede, der indeholder hvid, linje/række, sort, sort-hvid&#10;&#10;Automatisk genereret beskrivelse">
            <a:extLst>
              <a:ext uri="{FF2B5EF4-FFF2-40B4-BE49-F238E27FC236}">
                <a16:creationId xmlns:a16="http://schemas.microsoft.com/office/drawing/2014/main" id="{A260E4C6-9A30-D532-6ED0-F30541F8FD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9983" y="1514234"/>
            <a:ext cx="712403" cy="622604"/>
          </a:xfrm>
          <a:prstGeom prst="rect">
            <a:avLst/>
          </a:prstGeom>
        </p:spPr>
      </p:pic>
      <p:sp>
        <p:nvSpPr>
          <p:cNvPr id="7" name="Pladsholder til tekst 4">
            <a:extLst>
              <a:ext uri="{FF2B5EF4-FFF2-40B4-BE49-F238E27FC236}">
                <a16:creationId xmlns:a16="http://schemas.microsoft.com/office/drawing/2014/main" id="{B2EC8494-13C7-1271-3E23-25B6C66F10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8223" y="821358"/>
            <a:ext cx="4287837" cy="303271"/>
          </a:xfrm>
        </p:spPr>
        <p:txBody>
          <a:bodyPr anchor="b">
            <a:normAutofit/>
          </a:bodyPr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lbert Sans Medium" pitchFamily="2" charset="77"/>
              </a:defRPr>
            </a:lvl1pPr>
          </a:lstStyle>
          <a:p>
            <a:pPr lvl="0"/>
            <a:r>
              <a:rPr lang="da-DK"/>
              <a:t>Kundenavn, Titel</a:t>
            </a:r>
          </a:p>
        </p:txBody>
      </p:sp>
      <p:pic>
        <p:nvPicPr>
          <p:cNvPr id="3" name="Billede 2" descr="Et billede, der indeholder Font/skrifttype, Grafik, logo, symbol&#10;&#10;Automatisk genereret beskrivelse">
            <a:extLst>
              <a:ext uri="{FF2B5EF4-FFF2-40B4-BE49-F238E27FC236}">
                <a16:creationId xmlns:a16="http://schemas.microsoft.com/office/drawing/2014/main" id="{553708D7-B085-A967-A36D-1F599AFF122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00617" y="6148552"/>
            <a:ext cx="648000" cy="27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850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5542BFC-893B-EC8D-E5A2-89CD074D5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153" y="93886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0F31837-28E5-923F-E4A4-9C5EB3ECB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6153" y="2399367"/>
            <a:ext cx="10515600" cy="3553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2479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1" r:id="rId3"/>
    <p:sldLayoutId id="2147483674" r:id="rId4"/>
    <p:sldLayoutId id="2147483663" r:id="rId5"/>
    <p:sldLayoutId id="2147483664" r:id="rId6"/>
    <p:sldLayoutId id="2147483673" r:id="rId7"/>
    <p:sldLayoutId id="2147483665" r:id="rId8"/>
    <p:sldLayoutId id="2147483668" r:id="rId9"/>
    <p:sldLayoutId id="2147483676" r:id="rId10"/>
    <p:sldLayoutId id="2147483675" r:id="rId11"/>
    <p:sldLayoutId id="2147483670" r:id="rId12"/>
    <p:sldLayoutId id="2147483671" r:id="rId13"/>
    <p:sldLayoutId id="2147483662" r:id="rId14"/>
    <p:sldLayoutId id="214748367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/>
        </a:buClr>
        <a:buFontTx/>
        <a:buBlip>
          <a:blip r:embed="rId17"/>
        </a:buBlip>
        <a:defRPr sz="28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ekvis.dk/redskaber/pro-redskab-vejledning/klinikvejledning-til-pro-psoriasis/" TargetMode="Externa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ladsholder til billede 32" descr="Et billede, der indeholder håndskrift, sort-hvid, Sort-hvid fotografering, typografi&#10;&#10;Automatisk genereret beskrivelse">
            <a:extLst>
              <a:ext uri="{FF2B5EF4-FFF2-40B4-BE49-F238E27FC236}">
                <a16:creationId xmlns:a16="http://schemas.microsoft.com/office/drawing/2014/main" id="{C185B6BC-A945-28AA-8DB4-9337751090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sp>
        <p:nvSpPr>
          <p:cNvPr id="4" name="Pladsholder til billede 3">
            <a:extLst>
              <a:ext uri="{FF2B5EF4-FFF2-40B4-BE49-F238E27FC236}">
                <a16:creationId xmlns:a16="http://schemas.microsoft.com/office/drawing/2014/main" id="{800196B0-5757-7479-211D-9A3653B4E6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8816" y="-22202"/>
            <a:ext cx="12200816" cy="6880202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C01C252E-7089-77F6-5DB3-6F61A0E23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2069697"/>
            <a:ext cx="7603630" cy="1754326"/>
          </a:xfrm>
        </p:spPr>
        <p:txBody>
          <a:bodyPr/>
          <a:lstStyle/>
          <a:p>
            <a:r>
              <a:rPr lang="da-DK" dirty="0">
                <a:latin typeface="+mn-lt"/>
                <a:cs typeface="Arial" panose="020B0604020202020204" pitchFamily="34" charset="0"/>
              </a:rPr>
              <a:t>Anvendelse af </a:t>
            </a:r>
            <a:br>
              <a:rPr lang="da-DK" dirty="0">
                <a:latin typeface="+mn-lt"/>
                <a:cs typeface="Arial" panose="020B0604020202020204" pitchFamily="34" charset="0"/>
              </a:rPr>
            </a:br>
            <a:r>
              <a:rPr lang="da-DK" dirty="0">
                <a:latin typeface="+mn-lt"/>
                <a:cs typeface="Arial" panose="020B0604020202020204" pitchFamily="34" charset="0"/>
              </a:rPr>
              <a:t>PRO-Psoriasis</a:t>
            </a:r>
          </a:p>
        </p:txBody>
      </p:sp>
      <p:sp>
        <p:nvSpPr>
          <p:cNvPr id="15" name="Pladsholder til tekst 14">
            <a:extLst>
              <a:ext uri="{FF2B5EF4-FFF2-40B4-BE49-F238E27FC236}">
                <a16:creationId xmlns:a16="http://schemas.microsoft.com/office/drawing/2014/main" id="{1018534B-0E4B-F117-160B-BD0000B19B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a-DK" dirty="0"/>
              <a:t>Til brug for klyngemøde 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C14B899-D678-8D45-A9BF-3FF9EC37DC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3" name="Billede 22" descr="Et billede, der indeholder logo, hvid, Grafik&#10;&#10;Automatisk genereret beskrivelse">
            <a:extLst>
              <a:ext uri="{FF2B5EF4-FFF2-40B4-BE49-F238E27FC236}">
                <a16:creationId xmlns:a16="http://schemas.microsoft.com/office/drawing/2014/main" id="{C98B79DA-77C9-E774-5548-4A037D42E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16" y="4313339"/>
            <a:ext cx="12200816" cy="2566863"/>
          </a:xfrm>
          <a:prstGeom prst="rect">
            <a:avLst/>
          </a:prstGeom>
        </p:spPr>
      </p:pic>
      <p:pic>
        <p:nvPicPr>
          <p:cNvPr id="12" name="Billede 11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A08BFB9A-635E-49C7-D6A5-BF35046952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3199" y="5820372"/>
            <a:ext cx="1283357" cy="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167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4E8679CC-75E6-D19F-1BB6-FB68FF5BE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076007" cy="701731"/>
          </a:xfrm>
        </p:spPr>
        <p:txBody>
          <a:bodyPr/>
          <a:lstStyle/>
          <a:p>
            <a:r>
              <a:rPr lang="da-DK" dirty="0">
                <a:latin typeface="+mn-lt"/>
              </a:rPr>
              <a:t>Introduktion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3C675A5-69B3-4648-C776-1786C29078E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096000" y="2124027"/>
            <a:ext cx="5737412" cy="4545860"/>
          </a:xfrm>
        </p:spPr>
        <p:txBody>
          <a:bodyPr/>
          <a:lstStyle/>
          <a:p>
            <a:pPr marL="0" indent="0">
              <a:buNone/>
            </a:pPr>
            <a:r>
              <a:rPr lang="da-DK" sz="2400" b="1" dirty="0"/>
              <a:t>Organisatorisk formål med skemaet</a:t>
            </a:r>
          </a:p>
          <a:p>
            <a:r>
              <a:rPr lang="da-DK" dirty="0"/>
              <a:t>PRO data indgår fra 1.5.2026 som selvstændige indikatorer i Psoriasisdatabasen (PSODA), der er en national klinisk kvalitetsdatabase.</a:t>
            </a:r>
          </a:p>
          <a:p>
            <a:r>
              <a:rPr lang="da-DK" dirty="0"/>
              <a:t>PRO data kan deles med andre sundhedsfaglige, som har en behandlingsrelation til patienten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F504F8A-9228-37AD-FE9D-71A3ED77C0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540" y="2119010"/>
            <a:ext cx="5490883" cy="3503523"/>
          </a:xfrm>
        </p:spPr>
        <p:txBody>
          <a:bodyPr/>
          <a:lstStyle/>
          <a:p>
            <a:pPr marL="0" indent="0">
              <a:buNone/>
            </a:pPr>
            <a:r>
              <a:rPr lang="da-DK" sz="2400" b="1" dirty="0"/>
              <a:t>Individuelt formål med skemaet</a:t>
            </a:r>
          </a:p>
          <a:p>
            <a:r>
              <a:rPr lang="da-DK" dirty="0"/>
              <a:t>Hudlægen tager udgangspunkt i patientens egne vurderinger til at tale om det vigtigste i deres forløb</a:t>
            </a:r>
          </a:p>
          <a:p>
            <a:r>
              <a:rPr lang="da-DK" dirty="0"/>
              <a:t>Monitorering af udviklingen i forløbet</a:t>
            </a:r>
          </a:p>
          <a:p>
            <a:r>
              <a:rPr lang="da-DK" dirty="0"/>
              <a:t>Hjælper hudlægen til at være obs på komorbiditet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FC6DB6C1-F60E-4432-6A9C-010D37D0B6C8}"/>
              </a:ext>
            </a:extLst>
          </p:cNvPr>
          <p:cNvSpPr txBox="1"/>
          <p:nvPr/>
        </p:nvSpPr>
        <p:spPr>
          <a:xfrm>
            <a:off x="497540" y="1430604"/>
            <a:ext cx="111969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C82A54"/>
              </a:buClr>
              <a:defRPr/>
            </a:pPr>
            <a:r>
              <a:rPr lang="da-DK" sz="18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Skemaet er nationalt og skal anvendes til psoriasispatienter – både på sygehusene og i speciallægepraksis</a:t>
            </a:r>
          </a:p>
        </p:txBody>
      </p:sp>
    </p:spTree>
    <p:extLst>
      <p:ext uri="{BB962C8B-B14F-4D97-AF65-F5344CB8AC3E}">
        <p14:creationId xmlns:p14="http://schemas.microsoft.com/office/powerpoint/2010/main" val="3626316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3E69CA54-F0E7-D7BD-79D3-A001435966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9970" y="1760338"/>
            <a:ext cx="11213487" cy="3125984"/>
          </a:xfrm>
        </p:spPr>
        <p:txBody>
          <a:bodyPr/>
          <a:lstStyle/>
          <a:p>
            <a:r>
              <a:rPr lang="da-DK" sz="2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Alle dermatologiske speciallægeklinikker</a:t>
            </a:r>
            <a:br>
              <a:rPr lang="da-DK" sz="2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da-DK" sz="2000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2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Anvendes til dansktalende patienter over 18, som har fået diagnosticeret psoriasis DL40*, og som skal ses igen i klinikken efter at diagnosen er stillet</a:t>
            </a:r>
            <a:br>
              <a:rPr lang="da-DK" sz="2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da-DK" sz="2000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2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Skal anvendes minimum én gang årligt i patientforløbet</a:t>
            </a:r>
            <a:br>
              <a:rPr lang="da-DK" sz="2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da-DK" sz="2000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2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Sendes forud for en konsultation, så patienten modtager skemaet 1 uge før konsultationen</a:t>
            </a:r>
            <a:endParaRPr lang="da-DK" sz="2000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dirty="0">
              <a:latin typeface="+mn-lt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24B8D02-BFFE-C359-7086-2108242D6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10538632" cy="701731"/>
          </a:xfrm>
        </p:spPr>
        <p:txBody>
          <a:bodyPr/>
          <a:lstStyle/>
          <a:p>
            <a:r>
              <a:rPr lang="da-DK" dirty="0">
                <a:latin typeface="+mn-lt"/>
              </a:rPr>
              <a:t>Hvem skal bruge skemaet og hvornår?</a:t>
            </a:r>
          </a:p>
        </p:txBody>
      </p:sp>
    </p:spTree>
    <p:extLst>
      <p:ext uri="{BB962C8B-B14F-4D97-AF65-F5344CB8AC3E}">
        <p14:creationId xmlns:p14="http://schemas.microsoft.com/office/powerpoint/2010/main" val="3690599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065F4E1-9B92-B9A5-D00E-D5A5BE948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10905564" cy="701731"/>
          </a:xfrm>
        </p:spPr>
        <p:txBody>
          <a:bodyPr/>
          <a:lstStyle/>
          <a:p>
            <a:r>
              <a:rPr lang="da-DK" dirty="0">
                <a:latin typeface="+mn-lt"/>
              </a:rPr>
              <a:t>Indhold i skemaet</a:t>
            </a:r>
          </a:p>
        </p:txBody>
      </p:sp>
      <p:sp>
        <p:nvSpPr>
          <p:cNvPr id="2" name="Pladsholder til indhold 2">
            <a:extLst>
              <a:ext uri="{FF2B5EF4-FFF2-40B4-BE49-F238E27FC236}">
                <a16:creationId xmlns:a16="http://schemas.microsoft.com/office/drawing/2014/main" id="{B1770388-408F-D246-CC27-3EBACC84FF88}"/>
              </a:ext>
            </a:extLst>
          </p:cNvPr>
          <p:cNvSpPr txBox="1">
            <a:spLocks/>
          </p:cNvSpPr>
          <p:nvPr/>
        </p:nvSpPr>
        <p:spPr>
          <a:xfrm>
            <a:off x="497541" y="1501870"/>
            <a:ext cx="10303243" cy="495161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FontTx/>
              <a:buNone/>
              <a:defRPr sz="2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2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2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2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2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da-DK" sz="18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PRO Psoriasis skemaet er elektronisk og indeholder 25 spørgsmål fordelt på emnerne:</a:t>
            </a:r>
            <a:endParaRPr lang="da-DK" sz="1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C82A54"/>
              </a:buClr>
              <a:buBlip>
                <a:blip r:embed="rId2"/>
              </a:buBlip>
              <a:defRPr/>
            </a:pPr>
            <a:r>
              <a:rPr lang="da-DK" sz="2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Hudmanifestation</a:t>
            </a:r>
          </a:p>
          <a:p>
            <a:pPr marL="342900" indent="-342900">
              <a:buClr>
                <a:srgbClr val="C82A54"/>
              </a:buClr>
              <a:buBlip>
                <a:blip r:embed="rId2"/>
              </a:buBlip>
              <a:defRPr/>
            </a:pPr>
            <a:r>
              <a:rPr lang="da-DK" sz="2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Symptomernes påvirkning af patienternes livskvalitet i det daglige (</a:t>
            </a:r>
            <a:r>
              <a:rPr lang="da-DK" sz="2000" dirty="0" err="1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Dermatology</a:t>
            </a:r>
            <a:r>
              <a:rPr lang="da-DK" sz="2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Life </a:t>
            </a:r>
            <a:r>
              <a:rPr lang="da-DK" sz="2000" dirty="0" err="1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Quality</a:t>
            </a:r>
            <a:r>
              <a:rPr lang="da-DK" sz="2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Index)</a:t>
            </a:r>
          </a:p>
          <a:p>
            <a:pPr marL="342900" indent="-342900">
              <a:buClr>
                <a:srgbClr val="C82A54"/>
              </a:buClr>
              <a:buBlip>
                <a:blip r:embed="rId2"/>
              </a:buBlip>
              <a:defRPr/>
            </a:pPr>
            <a:r>
              <a:rPr lang="da-DK" sz="2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Patienternes trivsel (MDI-2 Major Depression Inventory)</a:t>
            </a:r>
          </a:p>
          <a:p>
            <a:pPr marL="342900" indent="-342900">
              <a:buClr>
                <a:srgbClr val="C82A54"/>
              </a:buClr>
              <a:buBlip>
                <a:blip r:embed="rId2"/>
              </a:buBlip>
              <a:defRPr/>
            </a:pPr>
            <a:r>
              <a:rPr lang="da-DK" sz="2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Opsporing af led-sygdomme (PEST – Psoriasis </a:t>
            </a:r>
            <a:r>
              <a:rPr lang="da-DK" sz="2000" dirty="0" err="1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Epidemiology</a:t>
            </a:r>
            <a:r>
              <a:rPr lang="da-DK" sz="2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Screening Tool) </a:t>
            </a:r>
          </a:p>
          <a:p>
            <a:pPr marL="342900" indent="-342900">
              <a:buClr>
                <a:srgbClr val="C82A54"/>
              </a:buClr>
              <a:buBlip>
                <a:blip r:embed="rId2"/>
              </a:buBlip>
              <a:defRPr/>
            </a:pPr>
            <a:r>
              <a:rPr lang="da-DK" sz="2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Opsporing af og hjerte-kar påvirkning</a:t>
            </a:r>
          </a:p>
          <a:p>
            <a:pPr marL="342900" indent="-342900">
              <a:buClr>
                <a:srgbClr val="C82A54"/>
              </a:buClr>
              <a:buBlip>
                <a:blip r:embed="rId2"/>
              </a:buBlip>
              <a:defRPr/>
            </a:pPr>
            <a:r>
              <a:rPr lang="da-DK" sz="2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Bivirkninger af behandlingen</a:t>
            </a:r>
          </a:p>
          <a:p>
            <a:pPr>
              <a:buClr>
                <a:srgbClr val="C82A54"/>
              </a:buClr>
              <a:defRPr/>
            </a:pPr>
            <a:endParaRPr lang="da-DK" sz="20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dirty="0">
              <a:latin typeface="+mn-lt"/>
            </a:endParaRPr>
          </a:p>
          <a:p>
            <a:endParaRPr lang="da-DK" dirty="0">
              <a:latin typeface="+mn-lt"/>
            </a:endParaRPr>
          </a:p>
          <a:p>
            <a:r>
              <a:rPr lang="da-DK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251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>
            <a:extLst>
              <a:ext uri="{FF2B5EF4-FFF2-40B4-BE49-F238E27FC236}">
                <a16:creationId xmlns:a16="http://schemas.microsoft.com/office/drawing/2014/main" id="{93BA46D6-3F93-AD60-AA92-CDF686ABC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10905564" cy="701731"/>
          </a:xfrm>
        </p:spPr>
        <p:txBody>
          <a:bodyPr/>
          <a:lstStyle/>
          <a:p>
            <a:r>
              <a:rPr lang="da-DK" dirty="0">
                <a:latin typeface="+mn-lt"/>
              </a:rPr>
              <a:t>Konkret brug af PRO-skemaet</a:t>
            </a:r>
          </a:p>
        </p:txBody>
      </p:sp>
      <p:graphicFrame>
        <p:nvGraphicFramePr>
          <p:cNvPr id="11" name="Pladsholder til indhold 10">
            <a:extLst>
              <a:ext uri="{FF2B5EF4-FFF2-40B4-BE49-F238E27FC236}">
                <a16:creationId xmlns:a16="http://schemas.microsoft.com/office/drawing/2014/main" id="{5A1726EB-9E90-481C-DC3C-8A627DACB7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9412487"/>
              </p:ext>
            </p:extLst>
          </p:nvPr>
        </p:nvGraphicFramePr>
        <p:xfrm>
          <a:off x="0" y="1773445"/>
          <a:ext cx="11529649" cy="4598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2435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ladsholder til billede 32" descr="Et billede, der indeholder håndskrift, sort-hvid, Sort-hvid fotografering, typografi&#10;&#10;Automatisk genereret beskrivelse">
            <a:extLst>
              <a:ext uri="{FF2B5EF4-FFF2-40B4-BE49-F238E27FC236}">
                <a16:creationId xmlns:a16="http://schemas.microsoft.com/office/drawing/2014/main" id="{C185B6BC-A945-28AA-8DB4-9337751090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sp>
        <p:nvSpPr>
          <p:cNvPr id="4" name="Pladsholder til billede 3">
            <a:extLst>
              <a:ext uri="{FF2B5EF4-FFF2-40B4-BE49-F238E27FC236}">
                <a16:creationId xmlns:a16="http://schemas.microsoft.com/office/drawing/2014/main" id="{800196B0-5757-7479-211D-9A3653B4E6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8816" y="-22202"/>
            <a:ext cx="12200816" cy="6880202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C01C252E-7089-77F6-5DB3-6F61A0E23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222" y="2931035"/>
            <a:ext cx="7603630" cy="1754326"/>
          </a:xfrm>
        </p:spPr>
        <p:txBody>
          <a:bodyPr/>
          <a:lstStyle/>
          <a:p>
            <a:r>
              <a:rPr lang="da-DK" dirty="0">
                <a:latin typeface="+mn-lt"/>
              </a:rPr>
              <a:t>Status på anvendelsen i klyngen</a:t>
            </a:r>
          </a:p>
        </p:txBody>
      </p:sp>
      <p:pic>
        <p:nvPicPr>
          <p:cNvPr id="23" name="Billede 22" descr="Et billede, der indeholder logo, hvid, Grafik&#10;&#10;Automatisk genereret beskrivelse">
            <a:extLst>
              <a:ext uri="{FF2B5EF4-FFF2-40B4-BE49-F238E27FC236}">
                <a16:creationId xmlns:a16="http://schemas.microsoft.com/office/drawing/2014/main" id="{C98B79DA-77C9-E774-5548-4A037D42E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16" y="4313339"/>
            <a:ext cx="12200816" cy="2566863"/>
          </a:xfrm>
          <a:prstGeom prst="rect">
            <a:avLst/>
          </a:prstGeom>
        </p:spPr>
      </p:pic>
      <p:pic>
        <p:nvPicPr>
          <p:cNvPr id="12" name="Billede 11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A08BFB9A-635E-49C7-D6A5-BF35046952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3199" y="5820372"/>
            <a:ext cx="1283357" cy="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458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66CC2ED-95F8-CD79-AED4-95C0F36420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52330" y="1822089"/>
            <a:ext cx="3422276" cy="3247043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da-DK" dirty="0"/>
              <a:t>Svarer bestilte skemaer til antallet af de patienter I har i målgruppen, og som skal have det min. 1 gang årligt?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a-DK" dirty="0"/>
              <a:t>Hvilke udfordringer er der?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a-DK" dirty="0"/>
              <a:t>Hvad fungerer godt? </a:t>
            </a:r>
          </a:p>
          <a:p>
            <a:endParaRPr lang="da-DK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14698D9B-2776-DC1D-02DB-49C745CDCE34}"/>
              </a:ext>
            </a:extLst>
          </p:cNvPr>
          <p:cNvSpPr txBox="1"/>
          <p:nvPr/>
        </p:nvSpPr>
        <p:spPr>
          <a:xfrm>
            <a:off x="497541" y="160993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a-DK" sz="1800" i="1" dirty="0">
                <a:solidFill>
                  <a:schemeClr val="accent4"/>
                </a:solidFill>
              </a:rPr>
              <a:t>Her indsættes seneste statistik, som kan bestilles i eKVIS 4 </a:t>
            </a:r>
            <a:r>
              <a:rPr lang="da-DK" sz="1800" i="1">
                <a:solidFill>
                  <a:schemeClr val="accent4"/>
                </a:solidFill>
              </a:rPr>
              <a:t>uger før mødet</a:t>
            </a:r>
            <a:endParaRPr lang="da-DK" sz="1800" i="1" dirty="0">
              <a:solidFill>
                <a:schemeClr val="accent4"/>
              </a:solidFill>
            </a:endParaRPr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A9E6E134-2CC5-1FF4-4237-795AF75B87E5}"/>
              </a:ext>
            </a:extLst>
          </p:cNvPr>
          <p:cNvSpPr txBox="1">
            <a:spLocks/>
          </p:cNvSpPr>
          <p:nvPr/>
        </p:nvSpPr>
        <p:spPr>
          <a:xfrm>
            <a:off x="497542" y="682864"/>
            <a:ext cx="11213487" cy="146815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lbert Sans Black" pitchFamily="2" charset="77"/>
                <a:ea typeface="+mj-ea"/>
                <a:cs typeface="+mj-cs"/>
              </a:defRPr>
            </a:lvl1pPr>
          </a:lstStyle>
          <a:p>
            <a:r>
              <a:rPr lang="da-DK" dirty="0">
                <a:latin typeface="+mn-lt"/>
              </a:rPr>
              <a:t>Antal bestilte skemaer i klyngen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6FC4DC2-2DFC-C4AF-0B55-43F7FE2E59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3946423"/>
              </p:ext>
            </p:extLst>
          </p:nvPr>
        </p:nvGraphicFramePr>
        <p:xfrm>
          <a:off x="565505" y="2359473"/>
          <a:ext cx="7475836" cy="4021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6065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ladsholder til billede 32" descr="Et billede, der indeholder håndskrift, sort-hvid, Sort-hvid fotografering, typografi&#10;&#10;Automatisk genereret beskrivelse">
            <a:extLst>
              <a:ext uri="{FF2B5EF4-FFF2-40B4-BE49-F238E27FC236}">
                <a16:creationId xmlns:a16="http://schemas.microsoft.com/office/drawing/2014/main" id="{C185B6BC-A945-28AA-8DB4-9337751090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sp>
        <p:nvSpPr>
          <p:cNvPr id="4" name="Pladsholder til billede 3">
            <a:extLst>
              <a:ext uri="{FF2B5EF4-FFF2-40B4-BE49-F238E27FC236}">
                <a16:creationId xmlns:a16="http://schemas.microsoft.com/office/drawing/2014/main" id="{800196B0-5757-7479-211D-9A3653B4E6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8816" y="-22202"/>
            <a:ext cx="12200816" cy="6880202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C01C252E-7089-77F6-5DB3-6F61A0E23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222" y="2931035"/>
            <a:ext cx="7603630" cy="1754326"/>
          </a:xfrm>
        </p:spPr>
        <p:txBody>
          <a:bodyPr/>
          <a:lstStyle/>
          <a:p>
            <a:r>
              <a:rPr lang="da-DK" dirty="0">
                <a:latin typeface="+mn-lt"/>
              </a:rPr>
              <a:t>Bestilling af PRO-skemaet</a:t>
            </a:r>
          </a:p>
        </p:txBody>
      </p:sp>
      <p:pic>
        <p:nvPicPr>
          <p:cNvPr id="23" name="Billede 22" descr="Et billede, der indeholder logo, hvid, Grafik&#10;&#10;Automatisk genereret beskrivelse">
            <a:extLst>
              <a:ext uri="{FF2B5EF4-FFF2-40B4-BE49-F238E27FC236}">
                <a16:creationId xmlns:a16="http://schemas.microsoft.com/office/drawing/2014/main" id="{C98B79DA-77C9-E774-5548-4A037D42E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16" y="4313339"/>
            <a:ext cx="12200816" cy="2566863"/>
          </a:xfrm>
          <a:prstGeom prst="rect">
            <a:avLst/>
          </a:prstGeom>
        </p:spPr>
      </p:pic>
      <p:pic>
        <p:nvPicPr>
          <p:cNvPr id="12" name="Billede 11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A08BFB9A-635E-49C7-D6A5-BF35046952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3199" y="5820372"/>
            <a:ext cx="1283357" cy="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12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A853248C-00D1-A1B7-FA8C-0507BBDEE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542" y="1573260"/>
            <a:ext cx="11213487" cy="2561727"/>
          </a:xfrm>
        </p:spPr>
        <p:txBody>
          <a:bodyPr/>
          <a:lstStyle/>
          <a:p>
            <a:r>
              <a:rPr lang="da-DK" dirty="0"/>
              <a:t>Åben WebReq via lægesystemet</a:t>
            </a:r>
          </a:p>
          <a:p>
            <a:r>
              <a:rPr lang="da-DK" dirty="0"/>
              <a:t>Vælg Psoriasisskemaet under Bestillingsliste/Web-Patientskemaer og klik Udfør</a:t>
            </a:r>
          </a:p>
          <a:p>
            <a:r>
              <a:rPr lang="da-DK" dirty="0"/>
              <a:t>Det kan vælges om </a:t>
            </a:r>
            <a:r>
              <a:rPr lang="da-DK" dirty="0" err="1"/>
              <a:t>pt’en</a:t>
            </a:r>
            <a:r>
              <a:rPr lang="da-DK" dirty="0"/>
              <a:t> skal have tilsendt skemaet på sms og/eller mail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1CA080A-0B52-DEE8-F840-3A0150532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10221761" cy="1311128"/>
          </a:xfrm>
        </p:spPr>
        <p:txBody>
          <a:bodyPr/>
          <a:lstStyle/>
          <a:p>
            <a:r>
              <a:rPr lang="da-DK" dirty="0"/>
              <a:t>Sådan sendes der skema til patienten</a:t>
            </a:r>
          </a:p>
        </p:txBody>
      </p:sp>
      <p:pic>
        <p:nvPicPr>
          <p:cNvPr id="4" name="Billede 3" descr="Et billede, der indeholder tekst, software, Computerikon, Webside&#10;&#10;Indhold genereret af kunstig intelligens kan være forkert.">
            <a:extLst>
              <a:ext uri="{FF2B5EF4-FFF2-40B4-BE49-F238E27FC236}">
                <a16:creationId xmlns:a16="http://schemas.microsoft.com/office/drawing/2014/main" id="{C3EB8D9C-EA3E-4A51-DE56-3EA153AB6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460" y="3070699"/>
            <a:ext cx="6536870" cy="316873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391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1FBAD-61F9-C622-2A2E-AA1F3A3A1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596B73F4-A95A-C40C-816D-50D14E652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10221761" cy="701731"/>
          </a:xfrm>
        </p:spPr>
        <p:txBody>
          <a:bodyPr/>
          <a:lstStyle/>
          <a:p>
            <a:r>
              <a:rPr lang="da-DK" dirty="0"/>
              <a:t>Eksempler på patientvisning af skemaet</a:t>
            </a:r>
          </a:p>
        </p:txBody>
      </p:sp>
      <p:pic>
        <p:nvPicPr>
          <p:cNvPr id="6" name="Billede 5" descr="Et billede, der indeholder tekst, skærmbillede, nummer/tal, Parallel&#10;&#10;AI-genereret indhold kan være ukorrekt.">
            <a:extLst>
              <a:ext uri="{FF2B5EF4-FFF2-40B4-BE49-F238E27FC236}">
                <a16:creationId xmlns:a16="http://schemas.microsoft.com/office/drawing/2014/main" id="{1C3BA74E-3BBC-A3A2-6D7D-18AFC0793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708" y="1690574"/>
            <a:ext cx="3009120" cy="4250646"/>
          </a:xfrm>
          <a:prstGeom prst="rect">
            <a:avLst/>
          </a:prstGeom>
        </p:spPr>
      </p:pic>
      <p:pic>
        <p:nvPicPr>
          <p:cNvPr id="8" name="Billede 7" descr="Et billede, der indeholder tekst, skærmbillede, design&#10;&#10;AI-genereret indhold kan være ukorrekt.">
            <a:extLst>
              <a:ext uri="{FF2B5EF4-FFF2-40B4-BE49-F238E27FC236}">
                <a16:creationId xmlns:a16="http://schemas.microsoft.com/office/drawing/2014/main" id="{B1B44446-AFA3-E55F-B024-D823D5D65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1475" y="1715754"/>
            <a:ext cx="2642290" cy="4225466"/>
          </a:xfrm>
          <a:prstGeom prst="rect">
            <a:avLst/>
          </a:prstGeom>
        </p:spPr>
      </p:pic>
      <p:pic>
        <p:nvPicPr>
          <p:cNvPr id="12" name="Billede 11" descr="Et billede, der indeholder tekst, Font/skrifttype, nummer/tal, software&#10;&#10;AI-genereret indhold kan være ukorrekt.">
            <a:extLst>
              <a:ext uri="{FF2B5EF4-FFF2-40B4-BE49-F238E27FC236}">
                <a16:creationId xmlns:a16="http://schemas.microsoft.com/office/drawing/2014/main" id="{9F0CD0C7-3B69-178A-2EB7-3C62F55DF1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459" y="1715754"/>
            <a:ext cx="5143541" cy="217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038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ladsholder til billede 32" descr="Et billede, der indeholder håndskrift, sort-hvid, Sort-hvid fotografering, typografi&#10;&#10;Automatisk genereret beskrivelse">
            <a:extLst>
              <a:ext uri="{FF2B5EF4-FFF2-40B4-BE49-F238E27FC236}">
                <a16:creationId xmlns:a16="http://schemas.microsoft.com/office/drawing/2014/main" id="{C185B6BC-A945-28AA-8DB4-9337751090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sp>
        <p:nvSpPr>
          <p:cNvPr id="4" name="Pladsholder til billede 3">
            <a:extLst>
              <a:ext uri="{FF2B5EF4-FFF2-40B4-BE49-F238E27FC236}">
                <a16:creationId xmlns:a16="http://schemas.microsoft.com/office/drawing/2014/main" id="{800196B0-5757-7479-211D-9A3653B4E6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8816" y="-22202"/>
            <a:ext cx="12200816" cy="6880202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C01C252E-7089-77F6-5DB3-6F61A0E23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222" y="2931035"/>
            <a:ext cx="7603630" cy="1754326"/>
          </a:xfrm>
        </p:spPr>
        <p:txBody>
          <a:bodyPr/>
          <a:lstStyle/>
          <a:p>
            <a:r>
              <a:rPr lang="da-DK" dirty="0">
                <a:latin typeface="+mn-lt"/>
              </a:rPr>
              <a:t>Sådan ser klinikken svarene</a:t>
            </a:r>
          </a:p>
        </p:txBody>
      </p:sp>
      <p:pic>
        <p:nvPicPr>
          <p:cNvPr id="23" name="Billede 22" descr="Et billede, der indeholder logo, hvid, Grafik&#10;&#10;Automatisk genereret beskrivelse">
            <a:extLst>
              <a:ext uri="{FF2B5EF4-FFF2-40B4-BE49-F238E27FC236}">
                <a16:creationId xmlns:a16="http://schemas.microsoft.com/office/drawing/2014/main" id="{C98B79DA-77C9-E774-5548-4A037D42E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16" y="4313339"/>
            <a:ext cx="12200816" cy="2566863"/>
          </a:xfrm>
          <a:prstGeom prst="rect">
            <a:avLst/>
          </a:prstGeom>
        </p:spPr>
      </p:pic>
      <p:pic>
        <p:nvPicPr>
          <p:cNvPr id="12" name="Billede 11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A08BFB9A-635E-49C7-D6A5-BF35046952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3199" y="5820372"/>
            <a:ext cx="1283357" cy="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04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A853248C-00D1-A1B7-FA8C-0507BBDEE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542" y="1961820"/>
            <a:ext cx="11213487" cy="3604064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da-DK" dirty="0"/>
              <a:t>Når patienten har trykket Send skema er svarene tilgængelige i Web-Patient, og kan ses af både patient og klinik.  </a:t>
            </a:r>
          </a:p>
          <a:p>
            <a:r>
              <a:rPr lang="da-DK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Åben WebReq i dit lægesystem og klik på </a:t>
            </a:r>
            <a:r>
              <a:rPr lang="da-DK" dirty="0" err="1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WebPatient</a:t>
            </a:r>
            <a:r>
              <a:rPr lang="da-DK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Arkiv/Web-Patient skemaer og klik på det skema, du vil se</a:t>
            </a:r>
          </a:p>
          <a:p>
            <a:pPr marL="0" indent="0">
              <a:buNone/>
            </a:pPr>
            <a:endParaRPr lang="da-DK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da-DK" dirty="0"/>
          </a:p>
          <a:p>
            <a:pPr marL="0" indent="0">
              <a:buFont typeface="Wingdings" panose="05000000000000000000" pitchFamily="2" charset="2"/>
              <a:buNone/>
            </a:pPr>
            <a:endParaRPr lang="da-DK" dirty="0"/>
          </a:p>
          <a:p>
            <a:pPr marL="0" indent="0">
              <a:buFont typeface="Wingdings" panose="05000000000000000000" pitchFamily="2" charset="2"/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1CA080A-0B52-DEE8-F840-3A0150532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10641513" cy="1047695"/>
          </a:xfrm>
        </p:spPr>
        <p:txBody>
          <a:bodyPr/>
          <a:lstStyle/>
          <a:p>
            <a:r>
              <a:rPr lang="da-DK" dirty="0"/>
              <a:t>Sådan finder du resultaterne i </a:t>
            </a:r>
            <a:r>
              <a:rPr lang="da-DK" dirty="0" err="1"/>
              <a:t>WebPatient</a:t>
            </a:r>
            <a:endParaRPr lang="da-DK" dirty="0"/>
          </a:p>
        </p:txBody>
      </p:sp>
      <p:pic>
        <p:nvPicPr>
          <p:cNvPr id="12" name="Billede 11" descr="Et billede, der indeholder tekst, Font/skrifttype, linje/række, nummer/tal&#10;&#10;Indhold genereret af kunstig intelligens kan være forkert.">
            <a:extLst>
              <a:ext uri="{FF2B5EF4-FFF2-40B4-BE49-F238E27FC236}">
                <a16:creationId xmlns:a16="http://schemas.microsoft.com/office/drawing/2014/main" id="{818E1E44-278D-AFA9-34A5-456E8FF08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721" y="3555032"/>
            <a:ext cx="6611216" cy="121345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3DEFD601-847A-407F-7893-C4A08C09D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721" y="5144089"/>
            <a:ext cx="9732631" cy="1191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DF7BAEF0-1D61-5C0C-C9FD-C44A35C2281E}"/>
              </a:ext>
            </a:extLst>
          </p:cNvPr>
          <p:cNvSpPr/>
          <p:nvPr/>
        </p:nvSpPr>
        <p:spPr>
          <a:xfrm>
            <a:off x="650721" y="5144089"/>
            <a:ext cx="2555092" cy="625604"/>
          </a:xfrm>
          <a:prstGeom prst="ellipse">
            <a:avLst/>
          </a:prstGeom>
          <a:noFill/>
          <a:ln w="38100" cap="flat" cmpd="sng" algn="ctr">
            <a:solidFill>
              <a:srgbClr val="C8225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1908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A853248C-00D1-A1B7-FA8C-0507BBDEE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6260" y="1457780"/>
            <a:ext cx="4664770" cy="6859314"/>
          </a:xfrm>
        </p:spPr>
        <p:txBody>
          <a:bodyPr/>
          <a:lstStyle/>
          <a:p>
            <a:r>
              <a:rPr lang="da-DK" dirty="0"/>
              <a:t>Der vises en opsummering af resultaterne, der kan ses af både patient og klinik </a:t>
            </a:r>
          </a:p>
          <a:p>
            <a:r>
              <a:rPr lang="da-DK" dirty="0"/>
              <a:t>Trykkes på Se data åbnes besvarelsen af de enkelte spørgsmål</a:t>
            </a:r>
          </a:p>
          <a:p>
            <a:r>
              <a:rPr lang="da-DK" dirty="0"/>
              <a:t>Farverne vises kun for klinikken</a:t>
            </a:r>
          </a:p>
          <a:p>
            <a:r>
              <a:rPr lang="da-DK" dirty="0"/>
              <a:t>Tidligere resultater vises og udviklingen kan ses over tid</a:t>
            </a:r>
          </a:p>
          <a:p>
            <a:r>
              <a:rPr lang="da-DK" dirty="0">
                <a:highlight>
                  <a:srgbClr val="FFFF00"/>
                </a:highlight>
              </a:rPr>
              <a:t>Gul</a:t>
            </a:r>
            <a:r>
              <a:rPr lang="da-DK" dirty="0"/>
              <a:t> kræver opmærksomhed og </a:t>
            </a:r>
            <a:r>
              <a:rPr lang="da-DK" dirty="0">
                <a:highlight>
                  <a:srgbClr val="FF0000"/>
                </a:highlight>
              </a:rPr>
              <a:t>Rød</a:t>
            </a:r>
            <a:r>
              <a:rPr lang="da-DK" dirty="0"/>
              <a:t> kræver stor opmærksomhed hos behandleren</a:t>
            </a:r>
          </a:p>
          <a:p>
            <a:r>
              <a:rPr lang="da-DK" dirty="0"/>
              <a:t>Brug evt. hjælpetekst fra info-boks</a:t>
            </a:r>
            <a:br>
              <a:rPr lang="da-DK" dirty="0"/>
            </a:br>
            <a:endParaRPr lang="da-DK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1CA080A-0B52-DEE8-F840-3A0150532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10905564" cy="870271"/>
          </a:xfrm>
        </p:spPr>
        <p:txBody>
          <a:bodyPr/>
          <a:lstStyle/>
          <a:p>
            <a:r>
              <a:rPr lang="da-DK" dirty="0"/>
              <a:t>Visning og tolkning af resultater i </a:t>
            </a:r>
            <a:r>
              <a:rPr lang="da-DK" dirty="0" err="1"/>
              <a:t>WebPatient</a:t>
            </a:r>
            <a:endParaRPr lang="da-DK" dirty="0"/>
          </a:p>
        </p:txBody>
      </p:sp>
      <p:pic>
        <p:nvPicPr>
          <p:cNvPr id="9" name="Billede 8" descr="Et billede, der indeholder tekst, skærmbillede, nummer/tal, software&#10;&#10;AI-genereret indhold kan være ukorrekt.">
            <a:extLst>
              <a:ext uri="{FF2B5EF4-FFF2-40B4-BE49-F238E27FC236}">
                <a16:creationId xmlns:a16="http://schemas.microsoft.com/office/drawing/2014/main" id="{65425892-AD04-EE43-E754-1D3A50F8E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673" y="3007749"/>
            <a:ext cx="6083444" cy="28672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Billede 10" descr="Et billede, der indeholder tekst, skærmbillede, Font/skrifttype, nummer/tal&#10;&#10;AI-genereret indhold kan være ukorrekt.">
            <a:extLst>
              <a:ext uri="{FF2B5EF4-FFF2-40B4-BE49-F238E27FC236}">
                <a16:creationId xmlns:a16="http://schemas.microsoft.com/office/drawing/2014/main" id="{22BC2C7B-E48D-F5A5-B177-7042625A3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847" y="1975908"/>
            <a:ext cx="1009799" cy="1222676"/>
          </a:xfrm>
          <a:prstGeom prst="rect">
            <a:avLst/>
          </a:prstGeom>
        </p:spPr>
      </p:pic>
      <p:cxnSp>
        <p:nvCxnSpPr>
          <p:cNvPr id="13" name="Lige pilforbindelse 12">
            <a:extLst>
              <a:ext uri="{FF2B5EF4-FFF2-40B4-BE49-F238E27FC236}">
                <a16:creationId xmlns:a16="http://schemas.microsoft.com/office/drawing/2014/main" id="{CE3AB519-BC4B-983C-3642-DF9A426FC456}"/>
              </a:ext>
            </a:extLst>
          </p:cNvPr>
          <p:cNvCxnSpPr>
            <a:cxnSpLocks/>
          </p:cNvCxnSpPr>
          <p:nvPr/>
        </p:nvCxnSpPr>
        <p:spPr>
          <a:xfrm flipV="1">
            <a:off x="2078204" y="3104699"/>
            <a:ext cx="101901" cy="357919"/>
          </a:xfrm>
          <a:prstGeom prst="straightConnector1">
            <a:avLst/>
          </a:prstGeom>
          <a:ln w="38100">
            <a:solidFill>
              <a:srgbClr val="C822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>
            <a:extLst>
              <a:ext uri="{FF2B5EF4-FFF2-40B4-BE49-F238E27FC236}">
                <a16:creationId xmlns:a16="http://schemas.microsoft.com/office/drawing/2014/main" id="{771F5A7D-05BD-EAEB-52CA-353D01E5529D}"/>
              </a:ext>
            </a:extLst>
          </p:cNvPr>
          <p:cNvSpPr/>
          <p:nvPr/>
        </p:nvSpPr>
        <p:spPr>
          <a:xfrm>
            <a:off x="1980713" y="3462618"/>
            <a:ext cx="194983" cy="170150"/>
          </a:xfrm>
          <a:prstGeom prst="ellipse">
            <a:avLst/>
          </a:prstGeom>
          <a:noFill/>
          <a:ln w="19050">
            <a:solidFill>
              <a:srgbClr val="C822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6" name="Billede 25" descr="Et billede, der indeholder tekst, Font/skrifttype, skærmbillede, nummer/tal&#10;&#10;AI-genereret indhold kan være ukorrekt.">
            <a:extLst>
              <a:ext uri="{FF2B5EF4-FFF2-40B4-BE49-F238E27FC236}">
                <a16:creationId xmlns:a16="http://schemas.microsoft.com/office/drawing/2014/main" id="{0E5C13F3-9C9E-16CE-A0DC-9624C66D9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2449" y="1627853"/>
            <a:ext cx="1531039" cy="1640960"/>
          </a:xfrm>
          <a:prstGeom prst="rect">
            <a:avLst/>
          </a:prstGeom>
        </p:spPr>
      </p:pic>
      <p:sp>
        <p:nvSpPr>
          <p:cNvPr id="27" name="Ellipse 26">
            <a:extLst>
              <a:ext uri="{FF2B5EF4-FFF2-40B4-BE49-F238E27FC236}">
                <a16:creationId xmlns:a16="http://schemas.microsoft.com/office/drawing/2014/main" id="{4E585617-C9B8-2666-3A64-4AD59DA33B5E}"/>
              </a:ext>
            </a:extLst>
          </p:cNvPr>
          <p:cNvSpPr/>
          <p:nvPr/>
        </p:nvSpPr>
        <p:spPr>
          <a:xfrm>
            <a:off x="3104957" y="3462618"/>
            <a:ext cx="167843" cy="170150"/>
          </a:xfrm>
          <a:prstGeom prst="ellipse">
            <a:avLst/>
          </a:prstGeom>
          <a:noFill/>
          <a:ln w="19050">
            <a:solidFill>
              <a:srgbClr val="C822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28" name="Lige pilforbindelse 27">
            <a:extLst>
              <a:ext uri="{FF2B5EF4-FFF2-40B4-BE49-F238E27FC236}">
                <a16:creationId xmlns:a16="http://schemas.microsoft.com/office/drawing/2014/main" id="{4938E125-3E71-36A9-70C8-B9B2A83A78C7}"/>
              </a:ext>
            </a:extLst>
          </p:cNvPr>
          <p:cNvCxnSpPr>
            <a:cxnSpLocks/>
          </p:cNvCxnSpPr>
          <p:nvPr/>
        </p:nvCxnSpPr>
        <p:spPr>
          <a:xfrm flipV="1">
            <a:off x="3202449" y="3198584"/>
            <a:ext cx="70351" cy="264034"/>
          </a:xfrm>
          <a:prstGeom prst="straightConnector1">
            <a:avLst/>
          </a:prstGeom>
          <a:ln w="38100">
            <a:solidFill>
              <a:srgbClr val="C822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413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A853248C-00D1-A1B7-FA8C-0507BBDEE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6313" y="1611093"/>
            <a:ext cx="4979405" cy="4885440"/>
          </a:xfrm>
        </p:spPr>
        <p:txBody>
          <a:bodyPr/>
          <a:lstStyle/>
          <a:p>
            <a:r>
              <a:rPr lang="da-DK" sz="1800" dirty="0">
                <a:latin typeface="Barlow" panose="00000500000000000000" pitchFamily="2" charset="0"/>
              </a:rPr>
              <a:t>Alle opsummerede værdier vises i laboratoriedelen i dit journalsystem</a:t>
            </a:r>
          </a:p>
          <a:p>
            <a:r>
              <a:rPr lang="da-DK" sz="1800" dirty="0"/>
              <a:t>Ved spørgsmål:1= ja, 0= nej</a:t>
            </a:r>
          </a:p>
          <a:p>
            <a:r>
              <a:rPr lang="da-DK" sz="1800" dirty="0"/>
              <a:t>Obs: lab kan kun vise normal/ikke normal. Det som markeres gult og rødt i Web-Patient vil i lab vises som udenfor referenceområdet</a:t>
            </a:r>
          </a:p>
          <a:p>
            <a:r>
              <a:rPr lang="da-DK" sz="1800" dirty="0"/>
              <a:t>Afhængig af lægesystemet vil der være mulighed for at se yderligere kommentar til svaret </a:t>
            </a:r>
          </a:p>
          <a:p>
            <a:pPr marL="0" indent="0">
              <a:buNone/>
            </a:pPr>
            <a:endParaRPr lang="da-DK" dirty="0">
              <a:solidFill>
                <a:srgbClr val="FF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1CA080A-0B52-DEE8-F840-3A0150532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9714767" cy="701731"/>
          </a:xfrm>
        </p:spPr>
        <p:txBody>
          <a:bodyPr/>
          <a:lstStyle/>
          <a:p>
            <a:r>
              <a:rPr lang="da-DK" dirty="0"/>
              <a:t>Visning af resultater i lab-delen</a:t>
            </a:r>
          </a:p>
        </p:txBody>
      </p:sp>
      <p:pic>
        <p:nvPicPr>
          <p:cNvPr id="6" name="Billede 5" descr="Et billede, der indeholder tekst, skærmbillede, nummer/tal, display/skærm/fremvisning&#10;&#10;Automatisk genereret beskrivelse">
            <a:extLst>
              <a:ext uri="{FF2B5EF4-FFF2-40B4-BE49-F238E27FC236}">
                <a16:creationId xmlns:a16="http://schemas.microsoft.com/office/drawing/2014/main" id="{3D920DEC-A683-3114-BC5A-2F4CAD77F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42" y="1587791"/>
            <a:ext cx="5843883" cy="3445350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FA862970-0205-4802-DF1C-A6A5956B7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917" y="4617267"/>
            <a:ext cx="9593648" cy="108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740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A853248C-00D1-A1B7-FA8C-0507BBDEED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1809354"/>
            <a:ext cx="5466247" cy="2609945"/>
          </a:xfrm>
        </p:spPr>
        <p:txBody>
          <a:bodyPr wrap="square">
            <a:normAutofit/>
          </a:bodyPr>
          <a:lstStyle/>
          <a:p>
            <a:r>
              <a:rPr lang="da-DK" dirty="0"/>
              <a:t>Der sendes en pdf-fil til journalen, når patienten har besvaret et skema</a:t>
            </a:r>
            <a:br>
              <a:rPr lang="da-DK" dirty="0"/>
            </a:br>
            <a:endParaRPr lang="da-DK" dirty="0"/>
          </a:p>
          <a:p>
            <a:r>
              <a:rPr lang="da-DK" dirty="0"/>
              <a:t>Den viser opsummeringen på alle tidligere skemaer samt hele besvarelsen på det skema, som </a:t>
            </a:r>
            <a:r>
              <a:rPr lang="da-DK"/>
              <a:t>pdf’en vedrører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>
              <a:effectLst/>
            </a:endParaRPr>
          </a:p>
          <a:p>
            <a:endParaRPr lang="da-DK" dirty="0">
              <a:effectLst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1CA080A-0B52-DEE8-F840-3A0150532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076007" cy="1325563"/>
          </a:xfrm>
        </p:spPr>
        <p:txBody>
          <a:bodyPr anchor="t">
            <a:normAutofit/>
          </a:bodyPr>
          <a:lstStyle/>
          <a:p>
            <a:r>
              <a:rPr lang="da-DK" dirty="0"/>
              <a:t>Visning af resultater i pdf-fil</a:t>
            </a:r>
          </a:p>
        </p:txBody>
      </p:sp>
      <p:pic>
        <p:nvPicPr>
          <p:cNvPr id="5" name="Billede 4" descr="Et billede, der indeholder tekst, skærmbillede, nummer/tal, Font/skrifttype&#10;&#10;AI-genereret indhold kan være ukorrekt.">
            <a:extLst>
              <a:ext uri="{FF2B5EF4-FFF2-40B4-BE49-F238E27FC236}">
                <a16:creationId xmlns:a16="http://schemas.microsoft.com/office/drawing/2014/main" id="{7EE36C13-ECA1-A39F-83FD-06918D8332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77" r="7705"/>
          <a:stretch>
            <a:fillRect/>
          </a:stretch>
        </p:blipFill>
        <p:spPr>
          <a:xfrm>
            <a:off x="497542" y="1639874"/>
            <a:ext cx="4653111" cy="2666684"/>
          </a:xfrm>
          <a:prstGeom prst="rect">
            <a:avLst/>
          </a:prstGeom>
        </p:spPr>
      </p:pic>
      <p:pic>
        <p:nvPicPr>
          <p:cNvPr id="8" name="Billede 7" descr="Et billede, der indeholder tekst, skærmbillede, Font/skrifttype, nummer/tal&#10;&#10;AI-genereret indhold kan være ukorrekt.">
            <a:extLst>
              <a:ext uri="{FF2B5EF4-FFF2-40B4-BE49-F238E27FC236}">
                <a16:creationId xmlns:a16="http://schemas.microsoft.com/office/drawing/2014/main" id="{01D4A1F3-86BC-2238-0D32-1B0D55F78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42" y="4306558"/>
            <a:ext cx="4664661" cy="242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218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dsholder til tekst 14">
            <a:extLst>
              <a:ext uri="{FF2B5EF4-FFF2-40B4-BE49-F238E27FC236}">
                <a16:creationId xmlns:a16="http://schemas.microsoft.com/office/drawing/2014/main" id="{6D50E08F-15C1-7FDB-CD03-2C6585084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541" y="1795610"/>
            <a:ext cx="3600000" cy="397032"/>
          </a:xfrm>
        </p:spPr>
        <p:txBody>
          <a:bodyPr/>
          <a:lstStyle/>
          <a:p>
            <a:r>
              <a:rPr lang="da-DK" dirty="0"/>
              <a:t>NOVAX</a:t>
            </a:r>
          </a:p>
        </p:txBody>
      </p:sp>
      <p:sp>
        <p:nvSpPr>
          <p:cNvPr id="14" name="Titel 13">
            <a:extLst>
              <a:ext uri="{FF2B5EF4-FFF2-40B4-BE49-F238E27FC236}">
                <a16:creationId xmlns:a16="http://schemas.microsoft.com/office/drawing/2014/main" id="{D27DFE37-B8FF-3434-F0D8-7352C7C3B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9271147" cy="1001081"/>
          </a:xfrm>
        </p:spPr>
        <p:txBody>
          <a:bodyPr/>
          <a:lstStyle/>
          <a:p>
            <a:r>
              <a:rPr lang="da-DK" dirty="0"/>
              <a:t>Sådan finder du pdf-fil med svar </a:t>
            </a:r>
          </a:p>
        </p:txBody>
      </p:sp>
      <p:sp>
        <p:nvSpPr>
          <p:cNvPr id="17" name="Pladsholder til tekst 16">
            <a:extLst>
              <a:ext uri="{FF2B5EF4-FFF2-40B4-BE49-F238E27FC236}">
                <a16:creationId xmlns:a16="http://schemas.microsoft.com/office/drawing/2014/main" id="{320A40C4-5826-283C-7AD0-FD5A0F3B413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097541" y="1835160"/>
            <a:ext cx="3600000" cy="397032"/>
          </a:xfrm>
        </p:spPr>
        <p:txBody>
          <a:bodyPr/>
          <a:lstStyle/>
          <a:p>
            <a:r>
              <a:rPr lang="da-DK" dirty="0"/>
              <a:t>EG CLINEA</a:t>
            </a:r>
          </a:p>
        </p:txBody>
      </p:sp>
      <p:sp>
        <p:nvSpPr>
          <p:cNvPr id="19" name="Pladsholder til tekst 18">
            <a:extLst>
              <a:ext uri="{FF2B5EF4-FFF2-40B4-BE49-F238E27FC236}">
                <a16:creationId xmlns:a16="http://schemas.microsoft.com/office/drawing/2014/main" id="{8D4D66AE-4E65-CAC7-8976-AE1533D51970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7803827" y="1834347"/>
            <a:ext cx="3600000" cy="397032"/>
          </a:xfrm>
        </p:spPr>
        <p:txBody>
          <a:bodyPr/>
          <a:lstStyle/>
          <a:p>
            <a:r>
              <a:rPr lang="da-DK" dirty="0"/>
              <a:t>WIN PLC/A-DATA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CE999352-F1AF-578D-3A39-5C48BDC797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" t="-909" r="71337" b="58040"/>
          <a:stretch/>
        </p:blipFill>
        <p:spPr>
          <a:xfrm>
            <a:off x="4109871" y="2346204"/>
            <a:ext cx="3015205" cy="2566723"/>
          </a:xfrm>
          <a:prstGeom prst="roundRect">
            <a:avLst>
              <a:gd name="adj" fmla="val 3609"/>
            </a:avLst>
          </a:prstGeom>
          <a:noFill/>
        </p:spPr>
      </p:pic>
      <p:sp>
        <p:nvSpPr>
          <p:cNvPr id="5" name="Pladsholder til tekst 1">
            <a:extLst>
              <a:ext uri="{FF2B5EF4-FFF2-40B4-BE49-F238E27FC236}">
                <a16:creationId xmlns:a16="http://schemas.microsoft.com/office/drawing/2014/main" id="{538B2F88-6AC5-77A7-2600-FE533DA8D7E3}"/>
              </a:ext>
            </a:extLst>
          </p:cNvPr>
          <p:cNvSpPr txBox="1">
            <a:spLocks/>
          </p:cNvSpPr>
          <p:nvPr/>
        </p:nvSpPr>
        <p:spPr>
          <a:xfrm>
            <a:off x="4295999" y="5111612"/>
            <a:ext cx="5111053" cy="20548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FontTx/>
              <a:buBlip>
                <a:blip r:embed="rId3"/>
              </a:buBlip>
              <a:defRPr sz="2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Klik på Modulet Media </a:t>
            </a:r>
          </a:p>
          <a:p>
            <a:r>
              <a:rPr lang="da-DK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Vælg fanen Dokumenter</a:t>
            </a:r>
          </a:p>
          <a:p>
            <a:r>
              <a:rPr lang="da-DK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Åben pdf-filen Fra Beskeder</a:t>
            </a:r>
            <a:endParaRPr lang="da-DK" dirty="0"/>
          </a:p>
        </p:txBody>
      </p:sp>
      <p:sp>
        <p:nvSpPr>
          <p:cNvPr id="8" name="Pladsholder til tekst 1">
            <a:extLst>
              <a:ext uri="{FF2B5EF4-FFF2-40B4-BE49-F238E27FC236}">
                <a16:creationId xmlns:a16="http://schemas.microsoft.com/office/drawing/2014/main" id="{8808C683-7257-82A9-7F05-D79F5B24BAD7}"/>
              </a:ext>
            </a:extLst>
          </p:cNvPr>
          <p:cNvSpPr txBox="1">
            <a:spLocks/>
          </p:cNvSpPr>
          <p:nvPr/>
        </p:nvSpPr>
        <p:spPr>
          <a:xfrm>
            <a:off x="7968689" y="5019651"/>
            <a:ext cx="4223311" cy="12787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FontTx/>
              <a:buBlip>
                <a:blip r:embed="rId3"/>
              </a:buBlip>
              <a:defRPr sz="2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Filen er vedhæftet i lab-visningen</a:t>
            </a:r>
          </a:p>
          <a:p>
            <a:r>
              <a:rPr lang="da-DK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Klik på </a:t>
            </a:r>
            <a:r>
              <a:rPr lang="da-DK" sz="2000" b="1" dirty="0">
                <a:solidFill>
                  <a:schemeClr val="accent2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!</a:t>
            </a:r>
            <a:r>
              <a:rPr lang="da-DK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da-DK" sz="2000" dirty="0">
                <a:solidFill>
                  <a:srgbClr val="0D364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ud for den første analyse</a:t>
            </a:r>
            <a:endParaRPr lang="da-DK" sz="2000" dirty="0">
              <a:solidFill>
                <a:srgbClr val="00000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4A725D61-8694-A7E0-3849-B40EFDDDF9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689" y="2430064"/>
            <a:ext cx="3600000" cy="1174516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D0EB5D08-3986-207E-9647-A7129074E038}"/>
              </a:ext>
            </a:extLst>
          </p:cNvPr>
          <p:cNvSpPr/>
          <p:nvPr/>
        </p:nvSpPr>
        <p:spPr>
          <a:xfrm>
            <a:off x="7968689" y="2626379"/>
            <a:ext cx="2864694" cy="516213"/>
          </a:xfrm>
          <a:prstGeom prst="ellipse">
            <a:avLst/>
          </a:prstGeom>
          <a:noFill/>
          <a:ln w="38100" cap="flat" cmpd="sng" algn="ctr">
            <a:solidFill>
              <a:srgbClr val="C82254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a-DK"/>
          </a:p>
        </p:txBody>
      </p:sp>
      <p:sp>
        <p:nvSpPr>
          <p:cNvPr id="21" name="Pladsholder til tekst 1">
            <a:extLst>
              <a:ext uri="{FF2B5EF4-FFF2-40B4-BE49-F238E27FC236}">
                <a16:creationId xmlns:a16="http://schemas.microsoft.com/office/drawing/2014/main" id="{399E8BC9-DEC2-BE45-BC67-03667C1E2492}"/>
              </a:ext>
            </a:extLst>
          </p:cNvPr>
          <p:cNvSpPr txBox="1">
            <a:spLocks/>
          </p:cNvSpPr>
          <p:nvPr/>
        </p:nvSpPr>
        <p:spPr>
          <a:xfrm>
            <a:off x="497541" y="5147723"/>
            <a:ext cx="3504091" cy="12530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FontTx/>
              <a:buBlip>
                <a:blip r:embed="rId3"/>
              </a:buBlip>
              <a:defRPr sz="2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Vælg fanen Vedhæftninger </a:t>
            </a:r>
          </a:p>
          <a:p>
            <a:r>
              <a:rPr lang="da-DK" sz="20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Åben pdf-filen</a:t>
            </a:r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8AA42365-2A08-3F02-3125-DADF95B9CE1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" r="22324" b="22368"/>
          <a:stretch/>
        </p:blipFill>
        <p:spPr bwMode="auto">
          <a:xfrm>
            <a:off x="588074" y="2424290"/>
            <a:ext cx="3185537" cy="11802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40953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81C73273-3053-DA37-728B-492888A12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429175" cy="701731"/>
          </a:xfrm>
        </p:spPr>
        <p:txBody>
          <a:bodyPr/>
          <a:lstStyle/>
          <a:p>
            <a:r>
              <a:rPr lang="da-DK" dirty="0"/>
              <a:t>Flere måder at se svar på</a:t>
            </a:r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32159E8A-99A9-65D3-E0B6-D69F99DC9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133401"/>
              </p:ext>
            </p:extLst>
          </p:nvPr>
        </p:nvGraphicFramePr>
        <p:xfrm>
          <a:off x="497542" y="3151153"/>
          <a:ext cx="10592953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4830">
                  <a:extLst>
                    <a:ext uri="{9D8B030D-6E8A-4147-A177-3AD203B41FA5}">
                      <a16:colId xmlns:a16="http://schemas.microsoft.com/office/drawing/2014/main" val="1015414767"/>
                    </a:ext>
                  </a:extLst>
                </a:gridCol>
                <a:gridCol w="2053040">
                  <a:extLst>
                    <a:ext uri="{9D8B030D-6E8A-4147-A177-3AD203B41FA5}">
                      <a16:colId xmlns:a16="http://schemas.microsoft.com/office/drawing/2014/main" val="3802665732"/>
                    </a:ext>
                  </a:extLst>
                </a:gridCol>
                <a:gridCol w="1982246">
                  <a:extLst>
                    <a:ext uri="{9D8B030D-6E8A-4147-A177-3AD203B41FA5}">
                      <a16:colId xmlns:a16="http://schemas.microsoft.com/office/drawing/2014/main" val="1932505996"/>
                    </a:ext>
                  </a:extLst>
                </a:gridCol>
                <a:gridCol w="2091085">
                  <a:extLst>
                    <a:ext uri="{9D8B030D-6E8A-4147-A177-3AD203B41FA5}">
                      <a16:colId xmlns:a16="http://schemas.microsoft.com/office/drawing/2014/main" val="4293822785"/>
                    </a:ext>
                  </a:extLst>
                </a:gridCol>
                <a:gridCol w="1641752">
                  <a:extLst>
                    <a:ext uri="{9D8B030D-6E8A-4147-A177-3AD203B41FA5}">
                      <a16:colId xmlns:a16="http://schemas.microsoft.com/office/drawing/2014/main" val="251938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 dirty="0">
                        <a:latin typeface="Barlow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>
                          <a:latin typeface="Barlow" panose="00000500000000000000" pitchFamily="2" charset="0"/>
                        </a:rPr>
                        <a:t>Opsummering fra nuværende og tidligere besvarelser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>
                          <a:latin typeface="Barlow" panose="00000500000000000000" pitchFamily="2" charset="0"/>
                        </a:rPr>
                        <a:t>Farvemarkering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>
                          <a:latin typeface="Barlow" panose="00000500000000000000" pitchFamily="2" charset="0"/>
                        </a:rPr>
                        <a:t>Se besvarelsen af de enkelte spørgsmål</a:t>
                      </a:r>
                    </a:p>
                    <a:p>
                      <a:endParaRPr lang="da-DK" dirty="0">
                        <a:latin typeface="Barlow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>
                          <a:latin typeface="Barlow" panose="00000500000000000000" pitchFamily="2" charset="0"/>
                        </a:rPr>
                        <a:t>Hjælpetekst til tolkning af svar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769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Barlow" panose="00000500000000000000" pitchFamily="2" charset="0"/>
                        </a:rPr>
                        <a:t>Web-Patient via WebReq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da-DK" dirty="0">
                          <a:latin typeface="Barlow" panose="000005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da-DK" dirty="0">
                          <a:latin typeface="Barlow" panose="000005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da-DK" dirty="0">
                          <a:latin typeface="Barlow" panose="000005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da-DK" dirty="0">
                          <a:latin typeface="Barlow" panose="00000500000000000000" pitchFamily="2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25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Barlow" panose="00000500000000000000" pitchFamily="2" charset="0"/>
                        </a:rPr>
                        <a:t>Laboratorievisningen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da-DK" dirty="0">
                          <a:latin typeface="Barlow" panose="000005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a-DK" dirty="0">
                        <a:latin typeface="Barlow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a-DK" dirty="0">
                        <a:latin typeface="Barlow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da-DK" dirty="0">
                          <a:latin typeface="Barlow" panose="00000500000000000000" pitchFamily="2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334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>
                          <a:latin typeface="Barlow" panose="00000500000000000000" pitchFamily="2" charset="0"/>
                        </a:rPr>
                        <a:t>Vedhæftet Pdf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da-DK" dirty="0">
                          <a:latin typeface="Barlow" panose="000005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da-DK" dirty="0">
                          <a:latin typeface="Barlow" panose="000005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da-DK" dirty="0">
                          <a:latin typeface="Barlow" panose="000005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a-DK" dirty="0">
                        <a:latin typeface="Barlow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175986"/>
                  </a:ext>
                </a:extLst>
              </a:tr>
            </a:tbl>
          </a:graphicData>
        </a:graphic>
      </p:graphicFrame>
      <p:sp>
        <p:nvSpPr>
          <p:cNvPr id="5" name="Pladsholder til tekst 1">
            <a:extLst>
              <a:ext uri="{FF2B5EF4-FFF2-40B4-BE49-F238E27FC236}">
                <a16:creationId xmlns:a16="http://schemas.microsoft.com/office/drawing/2014/main" id="{FE59E902-AAFD-E8CA-71EE-391433566712}"/>
              </a:ext>
            </a:extLst>
          </p:cNvPr>
          <p:cNvSpPr txBox="1">
            <a:spLocks/>
          </p:cNvSpPr>
          <p:nvPr/>
        </p:nvSpPr>
        <p:spPr>
          <a:xfrm>
            <a:off x="497542" y="1809355"/>
            <a:ext cx="11064705" cy="1130328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FontTx/>
              <a:buBlip>
                <a:blip r:embed="rId2"/>
              </a:buBlip>
              <a:defRPr sz="22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Der er altså tre måder, at tilgå patientens svar fra patientjournalen. </a:t>
            </a:r>
            <a:br>
              <a:rPr lang="da-DK" dirty="0"/>
            </a:br>
            <a:endParaRPr lang="da-DK" dirty="0"/>
          </a:p>
          <a:p>
            <a:r>
              <a:rPr lang="da-DK" dirty="0"/>
              <a:t>Hvilke erfaringer er der i klyngen med de forskellige metoder? </a:t>
            </a:r>
          </a:p>
          <a:p>
            <a:pPr marL="0" indent="0">
              <a:buFontTx/>
              <a:buNone/>
            </a:pPr>
            <a:endParaRPr lang="da-DK" dirty="0"/>
          </a:p>
          <a:p>
            <a:pPr marL="0" indent="0">
              <a:buFontTx/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Font typeface="Wingdings" panose="05000000000000000000" pitchFamily="2" charset="2"/>
              <a:buNone/>
            </a:pPr>
            <a:endParaRPr lang="da-DK" dirty="0"/>
          </a:p>
          <a:p>
            <a:pPr marL="0" indent="0">
              <a:buFontTx/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38925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ladsholder til billede 32" descr="Et billede, der indeholder håndskrift, sort-hvid, Sort-hvid fotografering, typografi&#10;&#10;Automatisk genereret beskrivelse">
            <a:extLst>
              <a:ext uri="{FF2B5EF4-FFF2-40B4-BE49-F238E27FC236}">
                <a16:creationId xmlns:a16="http://schemas.microsoft.com/office/drawing/2014/main" id="{C185B6BC-A945-28AA-8DB4-9337751090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sp>
        <p:nvSpPr>
          <p:cNvPr id="4" name="Pladsholder til billede 3">
            <a:extLst>
              <a:ext uri="{FF2B5EF4-FFF2-40B4-BE49-F238E27FC236}">
                <a16:creationId xmlns:a16="http://schemas.microsoft.com/office/drawing/2014/main" id="{800196B0-5757-7479-211D-9A3653B4E6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8816" y="-22202"/>
            <a:ext cx="12200816" cy="6880202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C01C252E-7089-77F6-5DB3-6F61A0E23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222" y="3762031"/>
            <a:ext cx="7603630" cy="923330"/>
          </a:xfrm>
        </p:spPr>
        <p:txBody>
          <a:bodyPr/>
          <a:lstStyle/>
          <a:p>
            <a:r>
              <a:rPr lang="da-DK" dirty="0"/>
              <a:t>Drøftelse i klyngen</a:t>
            </a:r>
          </a:p>
        </p:txBody>
      </p:sp>
      <p:pic>
        <p:nvPicPr>
          <p:cNvPr id="23" name="Billede 22" descr="Et billede, der indeholder logo, hvid, Grafik&#10;&#10;Automatisk genereret beskrivelse">
            <a:extLst>
              <a:ext uri="{FF2B5EF4-FFF2-40B4-BE49-F238E27FC236}">
                <a16:creationId xmlns:a16="http://schemas.microsoft.com/office/drawing/2014/main" id="{C98B79DA-77C9-E774-5548-4A037D42E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16" y="4313339"/>
            <a:ext cx="12200816" cy="2566863"/>
          </a:xfrm>
          <a:prstGeom prst="rect">
            <a:avLst/>
          </a:prstGeom>
        </p:spPr>
      </p:pic>
      <p:pic>
        <p:nvPicPr>
          <p:cNvPr id="12" name="Billede 11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A08BFB9A-635E-49C7-D6A5-BF35046952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3199" y="5820372"/>
            <a:ext cx="1283357" cy="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064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AF89B94C-557A-3478-7498-A8053119F2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542" y="1931667"/>
            <a:ext cx="11213487" cy="2994666"/>
          </a:xfrm>
        </p:spPr>
        <p:txBody>
          <a:bodyPr/>
          <a:lstStyle/>
          <a:p>
            <a:r>
              <a:rPr lang="da-DK" dirty="0">
                <a:ea typeface="Times New Roman" panose="02020603050405020304" pitchFamily="18" charset="0"/>
                <a:cs typeface="Times New Roman" panose="02020603050405020304" pitchFamily="18" charset="0"/>
              </a:rPr>
              <a:t>Hvilke erfaringer er der med at bruge resultaterne?</a:t>
            </a:r>
          </a:p>
          <a:p>
            <a:pPr marL="0" indent="0">
              <a:buNone/>
            </a:pPr>
            <a:endParaRPr lang="da-DK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Hvordan sikrer I, at skemaerne kontinuerligt anvendes til patientmålgruppen?</a:t>
            </a:r>
          </a:p>
          <a:p>
            <a:pPr marL="0" indent="0">
              <a:buNone/>
            </a:pPr>
            <a:endParaRPr lang="da-DK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Hvordan fletter I patientens svar ind i samtalen, så deres vurderinger bruges aktivt?</a:t>
            </a:r>
          </a:p>
          <a:p>
            <a:pPr marL="0" indent="0">
              <a:buNone/>
            </a:pPr>
            <a:endParaRPr lang="da-DK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Hvordan dokumenterer I patientens resultater i konsultationen/journalføringen?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772819D-F4BB-98C4-2809-7B4A93FA4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076007" cy="701731"/>
          </a:xfrm>
        </p:spPr>
        <p:txBody>
          <a:bodyPr/>
          <a:lstStyle/>
          <a:p>
            <a:r>
              <a:rPr lang="da-DK" dirty="0">
                <a:ea typeface="Times New Roman" panose="02020603050405020304" pitchFamily="18" charset="0"/>
                <a:cs typeface="Times New Roman" panose="02020603050405020304" pitchFamily="18" charset="0"/>
              </a:rPr>
              <a:t>Reflektionsspørgsmål: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92971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AC5C478E-90A4-0285-CBB3-CB123EDA8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542" y="1842690"/>
            <a:ext cx="11213487" cy="3652282"/>
          </a:xfrm>
        </p:spPr>
        <p:txBody>
          <a:bodyPr/>
          <a:lstStyle/>
          <a:p>
            <a:r>
              <a:rPr lang="da-DK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Gennemgå arbejdsgangen i din klinik vha.</a:t>
            </a:r>
            <a:r>
              <a:rPr lang="da-DK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da-DK" u="sng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  <a:hlinkClick r:id="rId2"/>
              </a:rPr>
              <a:t>Klinikvejledning PRO psoriasis</a:t>
            </a:r>
            <a:r>
              <a:rPr lang="da-DK" u="sng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da-DK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som ligger på eKVIS’ hjemmeside under Dermatologi</a:t>
            </a:r>
            <a:br>
              <a:rPr lang="da-DK" u="sng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da-DK" u="sng" dirty="0">
              <a:solidFill>
                <a:srgbClr val="00000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da-DK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Vær opmærksom på hvilke patienter, der skal have et skema</a:t>
            </a:r>
            <a:br>
              <a:rPr lang="da-DK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da-DK" dirty="0">
              <a:solidFill>
                <a:srgbClr val="00000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da-DK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Aftal hvem der bestiller skemaerne til patienterne</a:t>
            </a:r>
            <a:br>
              <a:rPr lang="da-DK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da-DK" dirty="0">
              <a:solidFill>
                <a:srgbClr val="00000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da-DK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Få erfaringer med hvornår svarene skal ses ifm. konsultationen</a:t>
            </a:r>
            <a:br>
              <a:rPr lang="da-DK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da-DK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da-DK" dirty="0">
                <a:solidFill>
                  <a:srgbClr val="000000"/>
                </a:solidFill>
                <a:cs typeface="Calibri" panose="020F0502020204030204" pitchFamily="34" charset="0"/>
              </a:rPr>
              <a:t>Brug </a:t>
            </a:r>
            <a:r>
              <a:rPr lang="da-DK" dirty="0" err="1">
                <a:solidFill>
                  <a:srgbClr val="000000"/>
                </a:solidFill>
                <a:cs typeface="Calibri" panose="020F0502020204030204" pitchFamily="34" charset="0"/>
              </a:rPr>
              <a:t>WebPatient</a:t>
            </a:r>
            <a:r>
              <a:rPr lang="da-DK" dirty="0">
                <a:solidFill>
                  <a:srgbClr val="000000"/>
                </a:solidFill>
                <a:cs typeface="Calibri" panose="020F0502020204030204" pitchFamily="34" charset="0"/>
              </a:rPr>
              <a:t> Arkiv til at følge klinikkens afsendte og modtagne skemaer</a:t>
            </a: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1C73273-3053-DA37-728B-492888A12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10882664" cy="701731"/>
          </a:xfrm>
        </p:spPr>
        <p:txBody>
          <a:bodyPr/>
          <a:lstStyle/>
          <a:p>
            <a:r>
              <a:rPr lang="da-DK" dirty="0"/>
              <a:t>Arbejdsgangen i din klinik</a:t>
            </a:r>
          </a:p>
        </p:txBody>
      </p:sp>
    </p:spTree>
    <p:extLst>
      <p:ext uri="{BB962C8B-B14F-4D97-AF65-F5344CB8AC3E}">
        <p14:creationId xmlns:p14="http://schemas.microsoft.com/office/powerpoint/2010/main" val="198973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E5DCB230-E27B-6AF7-3B3A-A621CE4D0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542" y="1901522"/>
            <a:ext cx="11213487" cy="3901581"/>
          </a:xfrm>
        </p:spPr>
        <p:txBody>
          <a:bodyPr/>
          <a:lstStyle/>
          <a:p>
            <a:r>
              <a:rPr lang="da-DK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Er der nogle spørgsmål, vi har brug for at få afklaret? Hvem gør det? </a:t>
            </a:r>
            <a:br>
              <a:rPr lang="da-DK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da-DK" sz="2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Er der tiltag, vi </a:t>
            </a:r>
            <a:r>
              <a:rPr lang="da-DK" sz="24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konkret kan gøre i </a:t>
            </a:r>
            <a:r>
              <a:rPr lang="da-DK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klinikken for at tage PRO-skemaet i brug? </a:t>
            </a:r>
            <a:r>
              <a:rPr lang="da-DK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Hvis du bruger skemaet – kan noget forbedres</a:t>
            </a:r>
            <a:r>
              <a:rPr lang="da-DK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da-DK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da-DK" sz="2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Skal emnet på igen til næste møde – har vi en målsætning eller opgaver til næste møde? </a:t>
            </a:r>
            <a:br>
              <a:rPr lang="da-DK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da-DK" sz="2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sz="2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08FCBF3-1C5C-C841-3596-87BA00E89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076007" cy="701731"/>
          </a:xfrm>
        </p:spPr>
        <p:txBody>
          <a:bodyPr/>
          <a:lstStyle/>
          <a:p>
            <a:r>
              <a:rPr lang="da-DK" dirty="0"/>
              <a:t>Opsamling:</a:t>
            </a:r>
          </a:p>
        </p:txBody>
      </p:sp>
    </p:spTree>
    <p:extLst>
      <p:ext uri="{BB962C8B-B14F-4D97-AF65-F5344CB8AC3E}">
        <p14:creationId xmlns:p14="http://schemas.microsoft.com/office/powerpoint/2010/main" val="2034743987"/>
      </p:ext>
    </p:extLst>
  </p:cSld>
  <p:clrMapOvr>
    <a:masterClrMapping/>
  </p:clrMapOvr>
</p:sld>
</file>

<file path=ppt/theme/theme1.xml><?xml version="1.0" encoding="utf-8"?>
<a:theme xmlns:a="http://schemas.openxmlformats.org/drawingml/2006/main" name="eKvis">
  <a:themeElements>
    <a:clrScheme name="eKvis">
      <a:dk1>
        <a:srgbClr val="000000"/>
      </a:dk1>
      <a:lt1>
        <a:srgbClr val="FFFFFF"/>
      </a:lt1>
      <a:dk2>
        <a:srgbClr val="44546A"/>
      </a:dk2>
      <a:lt2>
        <a:srgbClr val="D9E1E8"/>
      </a:lt2>
      <a:accent1>
        <a:srgbClr val="BED2E0"/>
      </a:accent1>
      <a:accent2>
        <a:srgbClr val="0D364E"/>
      </a:accent2>
      <a:accent3>
        <a:srgbClr val="3C657D"/>
      </a:accent3>
      <a:accent4>
        <a:srgbClr val="C82A54"/>
      </a:accent4>
      <a:accent5>
        <a:srgbClr val="9B2346"/>
      </a:accent5>
      <a:accent6>
        <a:srgbClr val="584D53"/>
      </a:accent6>
      <a:hlink>
        <a:srgbClr val="0D364E"/>
      </a:hlink>
      <a:folHlink>
        <a:srgbClr val="0D364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vis" id="{2EBAE8E2-A94F-ED4A-98F2-5B4C9C275845}" vid="{1C6977EE-0820-2242-A2C6-6A1E74CA99B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SMoveSetID xmlns="2837f088-8e3a-4f48-a6b4-15971076012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09F08317796F4B9464A1DDDA591556" ma:contentTypeVersion="4" ma:contentTypeDescription="Create a new document." ma:contentTypeScope="" ma:versionID="5334b6807156ba5f6d9727df1917495c">
  <xsd:schema xmlns:xsd="http://www.w3.org/2001/XMLSchema" xmlns:xs="http://www.w3.org/2001/XMLSchema" xmlns:p="http://schemas.microsoft.com/office/2006/metadata/properties" xmlns:ns2="2837f088-8e3a-4f48-a6b4-15971076012c" xmlns:ns3="02442f15-00ea-4988-9abf-dcd6adaf6b89" targetNamespace="http://schemas.microsoft.com/office/2006/metadata/properties" ma:root="true" ma:fieldsID="2a4ce0a2efcb6418c48c7b4bddb1518c" ns2:_="" ns3:_="">
    <xsd:import namespace="2837f088-8e3a-4f48-a6b4-15971076012c"/>
    <xsd:import namespace="02442f15-00ea-4988-9abf-dcd6adaf6b89"/>
    <xsd:element name="properties">
      <xsd:complexType>
        <xsd:sequence>
          <xsd:element name="documentManagement">
            <xsd:complexType>
              <xsd:all>
                <xsd:element ref="ns2:TSMoveSetID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37f088-8e3a-4f48-a6b4-15971076012c" elementFormDefault="qualified">
    <xsd:import namespace="http://schemas.microsoft.com/office/2006/documentManagement/types"/>
    <xsd:import namespace="http://schemas.microsoft.com/office/infopath/2007/PartnerControls"/>
    <xsd:element name="TSMoveSetID" ma:index="8" nillable="true" ma:displayName="TSMoveSetID" ma:description="TSMoveSetID" ma:internalName="TSMoveSetI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442f15-00ea-4988-9abf-dcd6adaf6b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2DD252-960C-442F-AE80-FF3D3704E6EA}">
  <ds:schemaRefs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2837f088-8e3a-4f48-a6b4-15971076012c"/>
    <ds:schemaRef ds:uri="http://www.w3.org/XML/1998/namespace"/>
    <ds:schemaRef ds:uri="http://schemas.microsoft.com/office/infopath/2007/PartnerControls"/>
    <ds:schemaRef ds:uri="02442f15-00ea-4988-9abf-dcd6adaf6b89"/>
  </ds:schemaRefs>
</ds:datastoreItem>
</file>

<file path=customXml/itemProps2.xml><?xml version="1.0" encoding="utf-8"?>
<ds:datastoreItem xmlns:ds="http://schemas.openxmlformats.org/officeDocument/2006/customXml" ds:itemID="{A805DB5C-0077-4D09-9BCD-9977FF7F4C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37f088-8e3a-4f48-a6b4-15971076012c"/>
    <ds:schemaRef ds:uri="02442f15-00ea-4988-9abf-dcd6adaf6b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5440926-676A-48C5-82D5-55ECF8791A0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eKvis</Template>
  <TotalTime>1962</TotalTime>
  <Words>891</Words>
  <Application>Microsoft Office PowerPoint</Application>
  <PresentationFormat>Widescreen</PresentationFormat>
  <Paragraphs>133</Paragraphs>
  <Slides>21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10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21</vt:i4>
      </vt:variant>
    </vt:vector>
  </HeadingPairs>
  <TitlesOfParts>
    <vt:vector size="32" baseType="lpstr">
      <vt:lpstr>Barlow</vt:lpstr>
      <vt:lpstr>Times New Roman</vt:lpstr>
      <vt:lpstr>Century Gothic</vt:lpstr>
      <vt:lpstr>Albert Sans Medium</vt:lpstr>
      <vt:lpstr>Albert Sans Light</vt:lpstr>
      <vt:lpstr>Arial</vt:lpstr>
      <vt:lpstr>Albert Sans SemiBold</vt:lpstr>
      <vt:lpstr>Wingdings</vt:lpstr>
      <vt:lpstr>Albert Sans ExtraBold</vt:lpstr>
      <vt:lpstr>Calibri</vt:lpstr>
      <vt:lpstr>eKvis</vt:lpstr>
      <vt:lpstr>Anvendelse af  PRO-Psoriasis</vt:lpstr>
      <vt:lpstr>Introduktion</vt:lpstr>
      <vt:lpstr>Hvem skal bruge skemaet og hvornår?</vt:lpstr>
      <vt:lpstr>Indhold i skemaet</vt:lpstr>
      <vt:lpstr>Konkret brug af PRO-skemaet</vt:lpstr>
      <vt:lpstr>Status på anvendelsen i klyngen</vt:lpstr>
      <vt:lpstr>PowerPoint-præsentation</vt:lpstr>
      <vt:lpstr>Bestilling af PRO-skemaet</vt:lpstr>
      <vt:lpstr>Sådan sendes der skema til patienten</vt:lpstr>
      <vt:lpstr>Eksempler på patientvisning af skemaet</vt:lpstr>
      <vt:lpstr>Sådan ser klinikken svarene</vt:lpstr>
      <vt:lpstr>Sådan finder du resultaterne i WebPatient</vt:lpstr>
      <vt:lpstr>Visning og tolkning af resultater i WebPatient</vt:lpstr>
      <vt:lpstr>Visning af resultater i lab-delen</vt:lpstr>
      <vt:lpstr>Visning af resultater i pdf-fil</vt:lpstr>
      <vt:lpstr>Sådan finder du pdf-fil med svar </vt:lpstr>
      <vt:lpstr>Flere måder at se svar på</vt:lpstr>
      <vt:lpstr>Drøftelse i klyngen</vt:lpstr>
      <vt:lpstr>Reflektionsspørgsmål:</vt:lpstr>
      <vt:lpstr>Arbejdsgangen i din klinik</vt:lpstr>
      <vt:lpstr>Opsamling: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Gry Bøndergaard</dc:creator>
  <cp:lastModifiedBy>Charlotte Ranzau Dall</cp:lastModifiedBy>
  <cp:revision>2</cp:revision>
  <cp:lastPrinted>2025-11-27T12:25:06Z</cp:lastPrinted>
  <dcterms:created xsi:type="dcterms:W3CDTF">2023-07-04T06:57:44Z</dcterms:created>
  <dcterms:modified xsi:type="dcterms:W3CDTF">2026-08-21T10:50:28Z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0x010100E209F08317796F4B9464A1DDDA591556</vt:lpwstr>
  </property>
</Properties>
</file>