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6"/>
  </p:notesMasterIdLst>
  <p:sldIdLst>
    <p:sldId id="453" r:id="rId5"/>
    <p:sldId id="272" r:id="rId6"/>
    <p:sldId id="288" r:id="rId7"/>
    <p:sldId id="458" r:id="rId8"/>
    <p:sldId id="455" r:id="rId9"/>
    <p:sldId id="282" r:id="rId10"/>
    <p:sldId id="289" r:id="rId11"/>
    <p:sldId id="459" r:id="rId12"/>
    <p:sldId id="293" r:id="rId13"/>
    <p:sldId id="277" r:id="rId14"/>
    <p:sldId id="457" r:id="rId15"/>
  </p:sldIdLst>
  <p:sldSz cx="12192000" cy="6858000"/>
  <p:notesSz cx="6797675" cy="9926638"/>
  <p:embeddedFontLst>
    <p:embeddedFont>
      <p:font typeface="Albert Sans Medium" panose="020B0604020202020204" charset="0"/>
      <p:regular r:id="rId17"/>
      <p:bold r:id="rId18"/>
      <p:italic r:id="rId19"/>
      <p:boldItalic r:id="rId20"/>
    </p:embeddedFont>
    <p:embeddedFont>
      <p:font typeface="Albert Sans SemiBold" panose="020B0604020202020204" charset="0"/>
      <p:regular r:id="rId21"/>
      <p:bold r:id="rId22"/>
      <p:italic r:id="rId23"/>
      <p:boldItalic r:id="rId24"/>
    </p:embeddedFont>
  </p:embeddedFontLst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7C1FAD2-84D8-04C2-5C97-4AFEBA449FBC}" name="Charlotte Ranzau Dall" initials="CD" userId="S::crd@DADL.DK::0e40b1c1-8dfc-459b-9e44-c4d86742070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6346D8-EC3E-4040-BEA5-C075C9ABE43A}" v="112" dt="2026-09-21T11:10:14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16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45FBE-94E4-4728-979E-3DB2647F785A}" type="datetimeFigureOut">
              <a:rPr lang="da-DK" smtClean="0"/>
              <a:t>23-09-2026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E714C-E829-4ACA-AB9A-FB5F72241598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26047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>
            <a:extLst>
              <a:ext uri="{FF2B5EF4-FFF2-40B4-BE49-F238E27FC236}">
                <a16:creationId xmlns:a16="http://schemas.microsoft.com/office/drawing/2014/main" id="{E3053CC0-3B01-F1F7-F2E4-66D03A82444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8816" y="0"/>
            <a:ext cx="12200816" cy="6880202"/>
          </a:xfrm>
          <a:prstGeom prst="rect">
            <a:avLst/>
          </a:prstGeom>
          <a:solidFill>
            <a:schemeClr val="accent2">
              <a:alpha val="80350"/>
            </a:schemeClr>
          </a:solidFill>
          <a:ln>
            <a:solidFill>
              <a:schemeClr val="accent3"/>
            </a:solidFill>
          </a:ln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da-DK"/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0BD3937B-6863-8784-577D-C0E87E3ED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</a:lstStyle>
          <a:p>
            <a:r>
              <a:rPr lang="da-DK"/>
              <a:t>Indsæt sort/hvid billede </a:t>
            </a:r>
          </a:p>
          <a:p>
            <a:r>
              <a:rPr lang="da-DK"/>
              <a:t>Klik ”Arranger” – ”Placér bagerst”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AF85143-C406-F089-83F0-4319E0A55A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542" y="2194468"/>
            <a:ext cx="7603630" cy="1776585"/>
          </a:xfrm>
        </p:spPr>
        <p:txBody>
          <a:bodyPr anchor="b">
            <a:spAutoFit/>
          </a:bodyPr>
          <a:lstStyle>
            <a:lvl1pPr>
              <a:lnSpc>
                <a:spcPct val="90000"/>
              </a:lnSpc>
              <a:defRPr lang="da-DK" sz="6000" b="1" i="0" dirty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a-DK"/>
              <a:t>Præsentations titel skrives her </a:t>
            </a:r>
          </a:p>
        </p:txBody>
      </p:sp>
      <p:sp>
        <p:nvSpPr>
          <p:cNvPr id="13" name="Pladsholder til tekst 12">
            <a:extLst>
              <a:ext uri="{FF2B5EF4-FFF2-40B4-BE49-F238E27FC236}">
                <a16:creationId xmlns:a16="http://schemas.microsoft.com/office/drawing/2014/main" id="{8031C8DF-FE8E-3248-D96A-FC9E59A585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7542" y="4274957"/>
            <a:ext cx="7044775" cy="258532"/>
          </a:xfrm>
        </p:spPr>
        <p:txBody>
          <a:bodyPr anchor="b">
            <a:sp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Albert Sans Medium" pitchFamily="2" charset="77"/>
              </a:defRPr>
            </a:lvl1pPr>
          </a:lstStyle>
          <a:p>
            <a:pPr lvl="0"/>
            <a:r>
              <a:rPr lang="da-DK"/>
              <a:t>Subtitel (Projekt/speciale …)</a:t>
            </a:r>
          </a:p>
        </p:txBody>
      </p:sp>
      <p:pic>
        <p:nvPicPr>
          <p:cNvPr id="18" name="Billede 17" descr="Et billede, der indeholder logo, hvid, Grafik&#10;&#10;Automatisk genereret beskrivelse">
            <a:extLst>
              <a:ext uri="{FF2B5EF4-FFF2-40B4-BE49-F238E27FC236}">
                <a16:creationId xmlns:a16="http://schemas.microsoft.com/office/drawing/2014/main" id="{337FB04E-8636-2A85-AD01-C53ADF44B0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8816" y="4274957"/>
            <a:ext cx="12200816" cy="2605245"/>
          </a:xfrm>
          <a:prstGeom prst="rect">
            <a:avLst/>
          </a:prstGeom>
        </p:spPr>
      </p:pic>
      <p:pic>
        <p:nvPicPr>
          <p:cNvPr id="6" name="Billede 5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3A83234B-F7E4-9140-4806-D57A2FA15A2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3199" y="5820372"/>
            <a:ext cx="1283357" cy="535978"/>
          </a:xfrm>
          <a:prstGeom prst="rect">
            <a:avLst/>
          </a:prstGeom>
        </p:spPr>
      </p:pic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E7555B9-C164-9D03-C159-FF57755D7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17280" y="463550"/>
            <a:ext cx="3010382" cy="261610"/>
          </a:xfrm>
        </p:spPr>
        <p:txBody>
          <a:bodyPr>
            <a:normAutofit/>
          </a:bodyPr>
          <a:lstStyle>
            <a:lvl1pPr marL="0" indent="0"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/>
              <a:t>ENHEDEN FOR KVALITET I SPECIALLÆGEPRAKSIS</a:t>
            </a:r>
          </a:p>
        </p:txBody>
      </p:sp>
    </p:spTree>
    <p:extLst>
      <p:ext uri="{BB962C8B-B14F-4D97-AF65-F5344CB8AC3E}">
        <p14:creationId xmlns:p14="http://schemas.microsoft.com/office/powerpoint/2010/main" val="234851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dsholder til billede 8">
            <a:extLst>
              <a:ext uri="{FF2B5EF4-FFF2-40B4-BE49-F238E27FC236}">
                <a16:creationId xmlns:a16="http://schemas.microsoft.com/office/drawing/2014/main" id="{DB438768-D223-2DC3-B733-F6EAA194B72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8816" y="0"/>
            <a:ext cx="12200816" cy="6880202"/>
          </a:xfrm>
          <a:prstGeom prst="rect">
            <a:avLst/>
          </a:prstGeom>
          <a:solidFill>
            <a:schemeClr val="accent2">
              <a:alpha val="80350"/>
            </a:schemeClr>
          </a:solidFill>
          <a:ln>
            <a:solidFill>
              <a:schemeClr val="accent3"/>
            </a:solidFill>
          </a:ln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da-DK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737B26D4-1E43-74BE-E9B1-033521F959B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809" y="0"/>
            <a:ext cx="12192000" cy="68580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</a:lstStyle>
          <a:p>
            <a:r>
              <a:rPr lang="da-DK"/>
              <a:t>Indsæt sort/hvid billede </a:t>
            </a:r>
          </a:p>
          <a:p>
            <a:r>
              <a:rPr lang="da-DK"/>
              <a:t>Klik ”Arranger” – ”Placér bagerst”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AA28DFDB-0895-B6E1-1A1B-3C43D71D8F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542" y="2769488"/>
            <a:ext cx="8076007" cy="1754326"/>
          </a:xfrm>
        </p:spPr>
        <p:txBody>
          <a:bodyPr>
            <a:spAutoFit/>
          </a:bodyPr>
          <a:lstStyle>
            <a:lvl1pPr>
              <a:defRPr sz="6000" b="1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a-DK" err="1"/>
              <a:t>Breaker</a:t>
            </a:r>
            <a:r>
              <a:rPr lang="da-DK"/>
              <a:t> slide</a:t>
            </a:r>
            <a:br>
              <a:rPr lang="da-DK"/>
            </a:br>
            <a:r>
              <a:rPr lang="da-DK"/>
              <a:t>Overskrift skrives her</a:t>
            </a:r>
          </a:p>
        </p:txBody>
      </p:sp>
      <p:pic>
        <p:nvPicPr>
          <p:cNvPr id="3" name="Billede 2" descr="Et billede, der indeholder Grafik&#10;&#10;Automatisk genereret beskrivelse">
            <a:extLst>
              <a:ext uri="{FF2B5EF4-FFF2-40B4-BE49-F238E27FC236}">
                <a16:creationId xmlns:a16="http://schemas.microsoft.com/office/drawing/2014/main" id="{D7F6EC8B-BB03-DF67-6ECD-A5FE474D88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291138"/>
            <a:ext cx="12200809" cy="2566862"/>
          </a:xfrm>
          <a:prstGeom prst="rect">
            <a:avLst/>
          </a:prstGeom>
        </p:spPr>
      </p:pic>
      <p:pic>
        <p:nvPicPr>
          <p:cNvPr id="10" name="Billede 9" descr="Et billede, der indeholder Font/skrifttype, Grafik, logo, symbol&#10;&#10;Automatisk genereret beskrivelse">
            <a:extLst>
              <a:ext uri="{FF2B5EF4-FFF2-40B4-BE49-F238E27FC236}">
                <a16:creationId xmlns:a16="http://schemas.microsoft.com/office/drawing/2014/main" id="{712A9BC6-DDD9-83B6-895E-60C35554B91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0617" y="6148552"/>
            <a:ext cx="648000" cy="27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805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+ punktopstill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72DDF239-120A-B622-26EE-F1BB80578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542" y="2270978"/>
            <a:ext cx="11213487" cy="3252685"/>
          </a:xfrm>
          <a:prstGeom prst="rect">
            <a:avLst/>
          </a:prstGeom>
        </p:spPr>
        <p:txBody>
          <a:bodyPr>
            <a:spAutoFit/>
          </a:bodyPr>
          <a:lstStyle>
            <a:lvl1pPr marL="342900" indent="-342900">
              <a:buFontTx/>
              <a:buBlip>
                <a:blip r:embed="rId2"/>
              </a:buBlip>
              <a:defRPr sz="2000">
                <a:solidFill>
                  <a:schemeClr val="tx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0"/>
            <a:r>
              <a:rPr lang="da-DK"/>
              <a:t>Punkt 2</a:t>
            </a:r>
          </a:p>
          <a:p>
            <a:pPr lvl="1"/>
            <a:r>
              <a:rPr lang="da-DK"/>
              <a:t>-</a:t>
            </a:r>
            <a:r>
              <a:rPr lang="da-DK" err="1"/>
              <a:t>kjkjv</a:t>
            </a:r>
            <a:endParaRPr lang="da-DK"/>
          </a:p>
          <a:p>
            <a:pPr lvl="1"/>
            <a:r>
              <a:rPr lang="da-DK"/>
              <a:t>M – </a:t>
            </a:r>
            <a:r>
              <a:rPr lang="da-DK" err="1"/>
              <a:t>jk-jb</a:t>
            </a:r>
            <a:endParaRPr lang="da-DK"/>
          </a:p>
          <a:p>
            <a:pPr lvl="0"/>
            <a:r>
              <a:rPr lang="da-DK" err="1"/>
              <a:t>oduibfowbow</a:t>
            </a:r>
            <a:endParaRPr lang="da-DK"/>
          </a:p>
          <a:p>
            <a:pPr lvl="0"/>
            <a:r>
              <a:rPr lang="da-DK"/>
              <a:t>Punkt 3</a:t>
            </a:r>
          </a:p>
          <a:p>
            <a:pPr lvl="0"/>
            <a:r>
              <a:rPr lang="da-DK" err="1"/>
              <a:t>Kjb</a:t>
            </a:r>
            <a:endParaRPr lang="da-DK"/>
          </a:p>
          <a:p>
            <a:pPr lvl="0"/>
            <a:r>
              <a:rPr lang="da-DK" err="1"/>
              <a:t>Lbkbæ</a:t>
            </a:r>
            <a:endParaRPr lang="da-DK"/>
          </a:p>
          <a:p>
            <a:pPr lvl="1"/>
            <a:r>
              <a:rPr lang="da-DK" err="1"/>
              <a:t>øljbævæiv</a:t>
            </a:r>
            <a:endParaRPr lang="da-DK"/>
          </a:p>
        </p:txBody>
      </p:sp>
      <p:pic>
        <p:nvPicPr>
          <p:cNvPr id="4" name="Billede 3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72141CFE-CC09-1A4D-0826-A096DFEA058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26BD69B1-31F3-A31F-F762-DE2101DD7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213487" cy="701731"/>
          </a:xfrm>
        </p:spPr>
        <p:txBody>
          <a:bodyPr wrap="square" anchor="t">
            <a:spAutoFit/>
          </a:bodyPr>
          <a:lstStyle/>
          <a:p>
            <a:r>
              <a:rPr lang="da-DK"/>
              <a:t>Klik for at redigere titeltypografien</a:t>
            </a:r>
          </a:p>
        </p:txBody>
      </p:sp>
    </p:spTree>
    <p:extLst>
      <p:ext uri="{BB962C8B-B14F-4D97-AF65-F5344CB8AC3E}">
        <p14:creationId xmlns:p14="http://schemas.microsoft.com/office/powerpoint/2010/main" val="394960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ørre tek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0490743B-8900-62F4-25C0-D0CA6A1158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C8B536A7-DCB4-E3EB-325D-84A1D1333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1048624"/>
            <a:ext cx="11213487" cy="4634329"/>
          </a:xfrm>
        </p:spPr>
        <p:txBody>
          <a:bodyPr anchor="ctr"/>
          <a:lstStyle>
            <a:lvl1pPr>
              <a:defRPr b="0" i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944796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+ tek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CB33F98-05D2-F791-5BFE-D578D3E900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42" y="2270978"/>
            <a:ext cx="11213487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200"/>
            </a:lvl2pPr>
            <a:lvl3pPr marL="914400" indent="0">
              <a:buNone/>
              <a:defRPr sz="2200"/>
            </a:lvl3pPr>
            <a:lvl4pPr marL="1371600" indent="0">
              <a:buNone/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8B536A7-DCB4-E3EB-325D-84A1D1333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213486" cy="1325563"/>
          </a:xfrm>
        </p:spPr>
        <p:txBody>
          <a:bodyPr wrap="square" anchor="t">
            <a:spAutoFit/>
          </a:bodyPr>
          <a:lstStyle/>
          <a:p>
            <a:r>
              <a:rPr lang="da-DK"/>
              <a:t>Klik for at redigere titeltypografien i masteren</a:t>
            </a:r>
          </a:p>
        </p:txBody>
      </p:sp>
      <p:pic>
        <p:nvPicPr>
          <p:cNvPr id="2" name="Billede 1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87406434-ED30-C4BB-9280-5E74E07B0B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+ punkt 2 kolonn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D527082-674E-398F-562A-E55BAC4A7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541" y="2270978"/>
            <a:ext cx="5490883" cy="2194447"/>
          </a:xfrm>
          <a:prstGeom prst="rect">
            <a:avLst/>
          </a:prstGeom>
        </p:spPr>
        <p:txBody>
          <a:bodyPr wrap="square"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8001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2pPr>
            <a:lvl3pPr marL="12573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3pPr>
            <a:lvl4pPr marL="17145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4pPr>
            <a:lvl5pPr marL="21717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  <a:p>
            <a:pPr lvl="0"/>
            <a:endParaRPr lang="da-DK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7AB3ACC-6F3E-C110-9B98-BD26B7661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196917" cy="1325563"/>
          </a:xfrm>
        </p:spPr>
        <p:txBody>
          <a:bodyPr wrap="square" anchor="t">
            <a:spAutoFit/>
          </a:bodyPr>
          <a:lstStyle/>
          <a:p>
            <a:r>
              <a:rPr lang="da-DK"/>
              <a:t>Klik for at redigere titeltypografien i masteren</a:t>
            </a:r>
          </a:p>
        </p:txBody>
      </p:sp>
      <p:pic>
        <p:nvPicPr>
          <p:cNvPr id="4" name="Billede 3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93C8BFCA-B0A4-7085-086D-0FF4F786EA8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6" name="Pladsholder til indhold 2">
            <a:extLst>
              <a:ext uri="{FF2B5EF4-FFF2-40B4-BE49-F238E27FC236}">
                <a16:creationId xmlns:a16="http://schemas.microsoft.com/office/drawing/2014/main" id="{65BAA5A3-A0E0-C508-4B5A-8738909ADB64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203576" y="2270978"/>
            <a:ext cx="5490883" cy="2194447"/>
          </a:xfrm>
          <a:prstGeom prst="rect">
            <a:avLst/>
          </a:prstGeom>
        </p:spPr>
        <p:txBody>
          <a:bodyPr wrap="square"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8001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2pPr>
            <a:lvl3pPr marL="12573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3pPr>
            <a:lvl4pPr marL="17145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4pPr>
            <a:lvl5pPr marL="2171700" indent="-342900">
              <a:buClr>
                <a:schemeClr val="accent4"/>
              </a:buClr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  <a:p>
            <a:pPr lvl="0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19518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- 3 kolonn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77AB3ACC-6F3E-C110-9B98-BD26B7661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251075" cy="1325563"/>
          </a:xfrm>
        </p:spPr>
        <p:txBody>
          <a:bodyPr wrap="square" anchor="t">
            <a:sp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5" name="Pladsholder til indhold 2">
            <a:extLst>
              <a:ext uri="{FF2B5EF4-FFF2-40B4-BE49-F238E27FC236}">
                <a16:creationId xmlns:a16="http://schemas.microsoft.com/office/drawing/2014/main" id="{E09379AE-736F-63CE-C363-38CB532BFEDA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190197" y="2270978"/>
            <a:ext cx="3542444" cy="1900007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457200" indent="0">
              <a:buNone/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0"/>
            <a:r>
              <a:rPr lang="da-DK"/>
              <a:t>.k </a:t>
            </a:r>
            <a:r>
              <a:rPr lang="da-DK" err="1"/>
              <a:t>kj</a:t>
            </a:r>
            <a:r>
              <a:rPr lang="da-DK"/>
              <a:t> </a:t>
            </a:r>
          </a:p>
          <a:p>
            <a:pPr lvl="1"/>
            <a:r>
              <a:rPr lang="da-DK" err="1"/>
              <a:t>Lkfniaisn</a:t>
            </a:r>
            <a:endParaRPr lang="da-DK"/>
          </a:p>
          <a:p>
            <a:pPr lvl="1"/>
            <a:endParaRPr lang="da-DK"/>
          </a:p>
        </p:txBody>
      </p:sp>
      <p:pic>
        <p:nvPicPr>
          <p:cNvPr id="6" name="Billede 5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9DBBC59C-1CCB-A1DF-893D-59C870C762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2" name="Pladsholder til indhold 2">
            <a:extLst>
              <a:ext uri="{FF2B5EF4-FFF2-40B4-BE49-F238E27FC236}">
                <a16:creationId xmlns:a16="http://schemas.microsoft.com/office/drawing/2014/main" id="{6595EDE0-AFF5-FB1E-156B-4FA04919D00A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4351857" y="2279928"/>
            <a:ext cx="3542444" cy="1900007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457200" indent="0">
              <a:buNone/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0"/>
            <a:r>
              <a:rPr lang="da-DK"/>
              <a:t>.k </a:t>
            </a:r>
            <a:r>
              <a:rPr lang="da-DK" err="1"/>
              <a:t>kj</a:t>
            </a:r>
            <a:r>
              <a:rPr lang="da-DK"/>
              <a:t> </a:t>
            </a:r>
          </a:p>
          <a:p>
            <a:pPr lvl="1"/>
            <a:r>
              <a:rPr lang="da-DK" err="1"/>
              <a:t>Lkfniaisn</a:t>
            </a:r>
            <a:endParaRPr lang="da-DK"/>
          </a:p>
          <a:p>
            <a:pPr lvl="1"/>
            <a:endParaRPr lang="da-DK"/>
          </a:p>
        </p:txBody>
      </p:sp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97242F77-4E08-A0CC-26AD-7C2A08308CB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7542" y="2270977"/>
            <a:ext cx="3542444" cy="1900007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457200" indent="0">
              <a:buNone/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0"/>
            <a:r>
              <a:rPr lang="da-DK"/>
              <a:t>.k </a:t>
            </a:r>
            <a:r>
              <a:rPr lang="da-DK" err="1"/>
              <a:t>kj</a:t>
            </a:r>
            <a:r>
              <a:rPr lang="da-DK"/>
              <a:t> </a:t>
            </a:r>
          </a:p>
          <a:p>
            <a:pPr lvl="1"/>
            <a:r>
              <a:rPr lang="da-DK" err="1"/>
              <a:t>Lkfniaisn</a:t>
            </a:r>
            <a:endParaRPr lang="da-DK"/>
          </a:p>
          <a:p>
            <a:pPr lvl="1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5555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- 3 kolonn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77AB3ACC-6F3E-C110-9B98-BD26B7661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251075" cy="1325563"/>
          </a:xfrm>
        </p:spPr>
        <p:txBody>
          <a:bodyPr wrap="square" anchor="t">
            <a:sp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5" name="Pladsholder til indhold 2">
            <a:extLst>
              <a:ext uri="{FF2B5EF4-FFF2-40B4-BE49-F238E27FC236}">
                <a16:creationId xmlns:a16="http://schemas.microsoft.com/office/drawing/2014/main" id="{E09379AE-736F-63CE-C363-38CB532BFEDA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190197" y="2270978"/>
            <a:ext cx="3542444" cy="1900007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457200" indent="0">
              <a:buNone/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0"/>
            <a:r>
              <a:rPr lang="da-DK"/>
              <a:t>.k </a:t>
            </a:r>
            <a:r>
              <a:rPr lang="da-DK" err="1"/>
              <a:t>kj</a:t>
            </a:r>
            <a:r>
              <a:rPr lang="da-DK"/>
              <a:t> </a:t>
            </a:r>
          </a:p>
          <a:p>
            <a:pPr lvl="1"/>
            <a:r>
              <a:rPr lang="da-DK" err="1"/>
              <a:t>Lkfniaisn</a:t>
            </a:r>
            <a:endParaRPr lang="da-DK"/>
          </a:p>
          <a:p>
            <a:pPr lvl="1"/>
            <a:endParaRPr lang="da-DK"/>
          </a:p>
        </p:txBody>
      </p:sp>
      <p:pic>
        <p:nvPicPr>
          <p:cNvPr id="6" name="Billede 5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9DBBC59C-1CCB-A1DF-893D-59C870C762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97242F77-4E08-A0CC-26AD-7C2A08308CB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7542" y="2270977"/>
            <a:ext cx="7485478" cy="1346010"/>
          </a:xfrm>
          <a:prstGeom prst="rect">
            <a:avLst/>
          </a:prstGeom>
        </p:spPr>
        <p:txBody>
          <a:bodyPr wrap="square"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 marL="457200" indent="0">
              <a:buNone/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0"/>
            <a:r>
              <a:rPr lang="da-DK"/>
              <a:t>.k </a:t>
            </a:r>
            <a:r>
              <a:rPr lang="da-DK" err="1"/>
              <a:t>kj</a:t>
            </a:r>
            <a:r>
              <a:rPr lang="da-DK"/>
              <a:t> </a:t>
            </a:r>
          </a:p>
          <a:p>
            <a:pPr lvl="1"/>
            <a:r>
              <a:rPr lang="da-DK" err="1"/>
              <a:t>Lkfniaisn</a:t>
            </a:r>
            <a:endParaRPr lang="da-DK"/>
          </a:p>
          <a:p>
            <a:pPr lvl="1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85615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+ punkt 3 kolonn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CAF93712-A947-DD94-8A2F-580E8E20D46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97540" y="2270978"/>
            <a:ext cx="3600000" cy="369332"/>
          </a:xfrm>
          <a:prstGeom prst="rect">
            <a:avLst/>
          </a:prstGeom>
        </p:spPr>
        <p:txBody>
          <a:bodyPr wrap="square" numCol="1" anchor="t">
            <a:sp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Overskrift</a:t>
            </a:r>
          </a:p>
        </p:txBody>
      </p:sp>
      <p:sp>
        <p:nvSpPr>
          <p:cNvPr id="10" name="Pladsholder til indhold 2">
            <a:extLst>
              <a:ext uri="{FF2B5EF4-FFF2-40B4-BE49-F238E27FC236}">
                <a16:creationId xmlns:a16="http://schemas.microsoft.com/office/drawing/2014/main" id="{45AEC126-AB5C-79B9-EB97-7A22C833777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97541" y="2776308"/>
            <a:ext cx="3600000" cy="2156488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Punkt 1</a:t>
            </a:r>
          </a:p>
          <a:p>
            <a:pPr lvl="1"/>
            <a:r>
              <a:rPr lang="da-DK" err="1"/>
              <a:t>Ækd</a:t>
            </a:r>
            <a:r>
              <a:rPr lang="da-DK"/>
              <a:t> cn</a:t>
            </a:r>
          </a:p>
          <a:p>
            <a:pPr lvl="0"/>
            <a:r>
              <a:rPr lang="da-DK"/>
              <a:t>Punkt 2</a:t>
            </a:r>
          </a:p>
          <a:p>
            <a:pPr lvl="1"/>
            <a:r>
              <a:rPr lang="da-DK"/>
              <a:t>, </a:t>
            </a:r>
            <a:r>
              <a:rPr lang="da-DK" err="1"/>
              <a:t>cæk</a:t>
            </a:r>
            <a:r>
              <a:rPr lang="da-DK"/>
              <a:t> </a:t>
            </a:r>
          </a:p>
          <a:p>
            <a:pPr lvl="0"/>
            <a:r>
              <a:rPr lang="da-DK"/>
              <a:t>Punkt 3</a:t>
            </a:r>
          </a:p>
          <a:p>
            <a:pPr lvl="0"/>
            <a:r>
              <a:rPr lang="da-DK"/>
              <a:t>Punkt 4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44304507-A945-B134-2894-7370BC21A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196917" cy="1311128"/>
          </a:xfrm>
        </p:spPr>
        <p:txBody>
          <a:bodyPr wrap="square" anchor="t">
            <a:spAutoFit/>
          </a:bodyPr>
          <a:lstStyle/>
          <a:p>
            <a:r>
              <a:rPr lang="da-DK"/>
              <a:t>Klik for at redigere titeltypografien i masteren</a:t>
            </a:r>
          </a:p>
        </p:txBody>
      </p:sp>
      <p:pic>
        <p:nvPicPr>
          <p:cNvPr id="4" name="Billede 3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559BE144-EA76-2B88-0394-0B0155C493D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9" name="Pladsholder til tekst 2">
            <a:extLst>
              <a:ext uri="{FF2B5EF4-FFF2-40B4-BE49-F238E27FC236}">
                <a16:creationId xmlns:a16="http://schemas.microsoft.com/office/drawing/2014/main" id="{B1C95E0D-9CED-AFB1-A2D1-9C7AEED54F3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295999" y="2270978"/>
            <a:ext cx="3600000" cy="369332"/>
          </a:xfrm>
          <a:prstGeom prst="rect">
            <a:avLst/>
          </a:prstGeom>
        </p:spPr>
        <p:txBody>
          <a:bodyPr wrap="square" numCol="1" anchor="t">
            <a:sp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Overskrift</a:t>
            </a:r>
          </a:p>
        </p:txBody>
      </p:sp>
      <p:sp>
        <p:nvSpPr>
          <p:cNvPr id="12" name="Pladsholder til indhold 2">
            <a:extLst>
              <a:ext uri="{FF2B5EF4-FFF2-40B4-BE49-F238E27FC236}">
                <a16:creationId xmlns:a16="http://schemas.microsoft.com/office/drawing/2014/main" id="{BB796A7A-BC66-B36A-083F-943F2381C537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296000" y="2776308"/>
            <a:ext cx="3600000" cy="1465529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Punkt 1</a:t>
            </a:r>
          </a:p>
          <a:p>
            <a:pPr lvl="1"/>
            <a:r>
              <a:rPr lang="da-DK"/>
              <a:t>Punkt 2</a:t>
            </a:r>
          </a:p>
          <a:p>
            <a:pPr lvl="0"/>
            <a:r>
              <a:rPr lang="da-DK"/>
              <a:t>Punkt 3</a:t>
            </a:r>
          </a:p>
          <a:p>
            <a:pPr lvl="0"/>
            <a:r>
              <a:rPr lang="da-DK"/>
              <a:t>Punkt 4</a:t>
            </a:r>
          </a:p>
        </p:txBody>
      </p:sp>
      <p:sp>
        <p:nvSpPr>
          <p:cNvPr id="13" name="Pladsholder til tekst 2">
            <a:extLst>
              <a:ext uri="{FF2B5EF4-FFF2-40B4-BE49-F238E27FC236}">
                <a16:creationId xmlns:a16="http://schemas.microsoft.com/office/drawing/2014/main" id="{F8053E2A-E3ED-0BF0-FD8E-AA825C00FAEB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094459" y="2270978"/>
            <a:ext cx="3600000" cy="369332"/>
          </a:xfrm>
          <a:prstGeom prst="rect">
            <a:avLst/>
          </a:prstGeom>
        </p:spPr>
        <p:txBody>
          <a:bodyPr wrap="square" numCol="1" anchor="t">
            <a:sp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Overskrift</a:t>
            </a:r>
          </a:p>
        </p:txBody>
      </p:sp>
      <p:sp>
        <p:nvSpPr>
          <p:cNvPr id="14" name="Pladsholder til indhold 2">
            <a:extLst>
              <a:ext uri="{FF2B5EF4-FFF2-40B4-BE49-F238E27FC236}">
                <a16:creationId xmlns:a16="http://schemas.microsoft.com/office/drawing/2014/main" id="{A080F621-32C1-8B57-9086-53A31BD16B07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8094460" y="2776308"/>
            <a:ext cx="3600000" cy="1465529"/>
          </a:xfrm>
          <a:prstGeom prst="rect">
            <a:avLst/>
          </a:prstGeom>
        </p:spPr>
        <p:txBody>
          <a:bodyPr numCol="1">
            <a:spAutoFit/>
          </a:bodyPr>
          <a:lstStyle>
            <a:lvl1pPr marL="342900" indent="-342900">
              <a:buClr>
                <a:schemeClr val="accent4"/>
              </a:buClr>
              <a:buFontTx/>
              <a:buBlip>
                <a:blip r:embed="rId2"/>
              </a:buBlip>
              <a:defRPr sz="2000"/>
            </a:lvl1pPr>
            <a:lvl2pPr>
              <a:defRPr sz="1600"/>
            </a:lvl2pPr>
            <a:lvl3pPr>
              <a:defRPr sz="2200"/>
            </a:lvl3pPr>
            <a:lvl4pPr>
              <a:defRPr sz="2200"/>
            </a:lvl4pPr>
            <a:lvl5pPr marL="1828800" indent="0">
              <a:buNone/>
              <a:defRPr sz="2200"/>
            </a:lvl5pPr>
          </a:lstStyle>
          <a:p>
            <a:pPr lvl="0"/>
            <a:r>
              <a:rPr lang="da-DK"/>
              <a:t>Punkt 1</a:t>
            </a:r>
          </a:p>
          <a:p>
            <a:pPr lvl="1"/>
            <a:r>
              <a:rPr lang="da-DK"/>
              <a:t>Punkt 2</a:t>
            </a:r>
          </a:p>
          <a:p>
            <a:pPr lvl="0"/>
            <a:r>
              <a:rPr lang="da-DK"/>
              <a:t>Punkt 3</a:t>
            </a:r>
          </a:p>
          <a:p>
            <a:pPr lvl="0"/>
            <a:r>
              <a:rPr lang="da-DK"/>
              <a:t>Punkt 4</a:t>
            </a:r>
          </a:p>
        </p:txBody>
      </p:sp>
    </p:spTree>
    <p:extLst>
      <p:ext uri="{BB962C8B-B14F-4D97-AF65-F5344CB8AC3E}">
        <p14:creationId xmlns:p14="http://schemas.microsoft.com/office/powerpoint/2010/main" val="546042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g (halv) + tek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770E2F47-F969-64AB-518C-994C5CB10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0618" y="2421036"/>
            <a:ext cx="5314110" cy="7078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1" name="Pladsholder til billede 20">
            <a:extLst>
              <a:ext uri="{FF2B5EF4-FFF2-40B4-BE49-F238E27FC236}">
                <a16:creationId xmlns:a16="http://schemas.microsoft.com/office/drawing/2014/main" id="{86572AA9-42F5-1DC5-6F6E-996CC55711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83132" y="477000"/>
            <a:ext cx="5648728" cy="5987407"/>
          </a:xfrm>
          <a:prstGeom prst="roundRect">
            <a:avLst>
              <a:gd name="adj" fmla="val 3609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528C9C7F-90C8-B186-C733-7F539E0B3C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30617" y="1410152"/>
            <a:ext cx="5314109" cy="867930"/>
          </a:xfrm>
        </p:spPr>
        <p:txBody>
          <a:bodyPr anchor="b">
            <a:spAutoFit/>
          </a:bodyPr>
          <a:lstStyle>
            <a:lvl1pPr marL="0" indent="0">
              <a:buNone/>
              <a:defRPr sz="3200" b="1" i="0">
                <a:latin typeface="+mn-lt"/>
              </a:defRPr>
            </a:lvl1pPr>
          </a:lstStyle>
          <a:p>
            <a:r>
              <a:rPr lang="da-DK" sz="2800"/>
              <a:t>Klik for at redigere titeltypografien i masteren</a:t>
            </a:r>
          </a:p>
        </p:txBody>
      </p:sp>
      <p:pic>
        <p:nvPicPr>
          <p:cNvPr id="3" name="Billede 2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65BEC729-A0E1-55B7-73AE-7069C7A4B4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7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g (2/3) + tek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dsholder til billede 20">
            <a:extLst>
              <a:ext uri="{FF2B5EF4-FFF2-40B4-BE49-F238E27FC236}">
                <a16:creationId xmlns:a16="http://schemas.microsoft.com/office/drawing/2014/main" id="{86572AA9-42F5-1DC5-6F6E-996CC55711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83132" y="477000"/>
            <a:ext cx="8562504" cy="5987407"/>
          </a:xfrm>
          <a:prstGeom prst="roundRect">
            <a:avLst>
              <a:gd name="adj" fmla="val 3518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pic>
        <p:nvPicPr>
          <p:cNvPr id="3" name="Billede 2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68094D53-9026-F40F-49DC-163079AD45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2" name="Pladsholder til tekst 3">
            <a:extLst>
              <a:ext uri="{FF2B5EF4-FFF2-40B4-BE49-F238E27FC236}">
                <a16:creationId xmlns:a16="http://schemas.microsoft.com/office/drawing/2014/main" id="{CCBAFA59-4140-F6D5-369D-17EEDBC731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05364" y="2421036"/>
            <a:ext cx="2439363" cy="101566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tekst 4">
            <a:extLst>
              <a:ext uri="{FF2B5EF4-FFF2-40B4-BE49-F238E27FC236}">
                <a16:creationId xmlns:a16="http://schemas.microsoft.com/office/drawing/2014/main" id="{DFA55EB5-F601-CAF7-2F68-0168B2D5AC8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305363" y="1797951"/>
            <a:ext cx="2439363" cy="480131"/>
          </a:xfrm>
        </p:spPr>
        <p:txBody>
          <a:bodyPr anchor="b">
            <a:spAutoFit/>
          </a:bodyPr>
          <a:lstStyle>
            <a:lvl1pPr marL="0" indent="0">
              <a:buNone/>
              <a:defRPr sz="3200" b="1" i="0">
                <a:latin typeface="+mn-lt"/>
              </a:defRPr>
            </a:lvl1pPr>
          </a:lstStyle>
          <a:p>
            <a:r>
              <a:rPr lang="da-DK" sz="2800"/>
              <a:t>Overskrift</a:t>
            </a:r>
          </a:p>
        </p:txBody>
      </p:sp>
    </p:spTree>
    <p:extLst>
      <p:ext uri="{BB962C8B-B14F-4D97-AF65-F5344CB8AC3E}">
        <p14:creationId xmlns:p14="http://schemas.microsoft.com/office/powerpoint/2010/main" val="3616513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- 2 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770E2F47-F969-64AB-518C-994C5CB10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9242" y="4633104"/>
            <a:ext cx="5486401" cy="7078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pic>
        <p:nvPicPr>
          <p:cNvPr id="3" name="Billede 2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65BEC729-A0E1-55B7-73AE-7069C7A4B4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A383444-AC37-55DF-C8AE-95A87EC186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542" y="682865"/>
            <a:ext cx="11250336" cy="948712"/>
          </a:xfrm>
        </p:spPr>
        <p:txBody>
          <a:bodyPr anchor="t"/>
          <a:lstStyle/>
          <a:p>
            <a:r>
              <a:rPr lang="da-DK"/>
              <a:t>Klik for at redigere overskrift</a:t>
            </a:r>
          </a:p>
        </p:txBody>
      </p:sp>
      <p:sp>
        <p:nvSpPr>
          <p:cNvPr id="6" name="Pladsholder til billede 20">
            <a:extLst>
              <a:ext uri="{FF2B5EF4-FFF2-40B4-BE49-F238E27FC236}">
                <a16:creationId xmlns:a16="http://schemas.microsoft.com/office/drawing/2014/main" id="{98DC2D07-A72D-CF1E-A840-B0AAF446F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66328" y="1631577"/>
            <a:ext cx="5486401" cy="2806807"/>
          </a:xfrm>
          <a:prstGeom prst="roundRect">
            <a:avLst>
              <a:gd name="adj" fmla="val 3609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sp>
        <p:nvSpPr>
          <p:cNvPr id="7" name="Pladsholder til billede 20">
            <a:extLst>
              <a:ext uri="{FF2B5EF4-FFF2-40B4-BE49-F238E27FC236}">
                <a16:creationId xmlns:a16="http://schemas.microsoft.com/office/drawing/2014/main" id="{9E3774E3-458D-2365-E316-A4F9052C2A2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79242" y="1631577"/>
            <a:ext cx="5486401" cy="2806807"/>
          </a:xfrm>
          <a:prstGeom prst="roundRect">
            <a:avLst>
              <a:gd name="adj" fmla="val 3609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sp>
        <p:nvSpPr>
          <p:cNvPr id="9" name="Pladsholder til tekst 3">
            <a:extLst>
              <a:ext uri="{FF2B5EF4-FFF2-40B4-BE49-F238E27FC236}">
                <a16:creationId xmlns:a16="http://schemas.microsoft.com/office/drawing/2014/main" id="{9E45CC3D-5FFD-F36B-D3A3-DAF36BD9E8B9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6266328" y="4633103"/>
            <a:ext cx="5486401" cy="7078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853947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g + tekstbok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dsholder til billede 20">
            <a:extLst>
              <a:ext uri="{FF2B5EF4-FFF2-40B4-BE49-F238E27FC236}">
                <a16:creationId xmlns:a16="http://schemas.microsoft.com/office/drawing/2014/main" id="{86572AA9-42F5-1DC5-6F6E-996CC55711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83132" y="477000"/>
            <a:ext cx="8562504" cy="5987407"/>
          </a:xfrm>
          <a:prstGeom prst="roundRect">
            <a:avLst>
              <a:gd name="adj" fmla="val 3518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sp>
        <p:nvSpPr>
          <p:cNvPr id="7" name="Pladsholder til tekst 6">
            <a:extLst>
              <a:ext uri="{FF2B5EF4-FFF2-40B4-BE49-F238E27FC236}">
                <a16:creationId xmlns:a16="http://schemas.microsoft.com/office/drawing/2014/main" id="{41ED28DB-B1F8-928B-74EB-529C47E84E21}"/>
              </a:ext>
            </a:extLst>
          </p:cNvPr>
          <p:cNvSpPr>
            <a:spLocks noGrp="1" noChangeAspect="1"/>
          </p:cNvSpPr>
          <p:nvPr>
            <p:ph type="body" sz="quarter" idx="11" hasCustomPrompt="1"/>
          </p:nvPr>
        </p:nvSpPr>
        <p:spPr>
          <a:xfrm>
            <a:off x="8148617" y="3951897"/>
            <a:ext cx="3600000" cy="1857277"/>
          </a:xfrm>
          <a:prstGeom prst="roundRect">
            <a:avLst>
              <a:gd name="adj" fmla="val 10358"/>
            </a:avLst>
          </a:prstGeom>
          <a:solidFill>
            <a:schemeClr val="accent4"/>
          </a:solidFill>
        </p:spPr>
        <p:txBody>
          <a:bodyPr vert="horz" lIns="324000" tIns="251999" rIns="324000" bIns="251999" anchor="b" anchorCtr="0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l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1"/>
            <a:r>
              <a:rPr lang="da-DK"/>
              <a:t>Klik for at redigere teksten i masteren. Højden på boksen tilpasser sig alt efter tekstmængde.</a:t>
            </a:r>
          </a:p>
        </p:txBody>
      </p:sp>
      <p:pic>
        <p:nvPicPr>
          <p:cNvPr id="3" name="Billede 2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68094D53-9026-F40F-49DC-163079AD45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102"/>
            <a:ext cx="648000" cy="27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30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g + tekst un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770E2F47-F969-64AB-518C-994C5CB10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3132" y="4483207"/>
            <a:ext cx="7558210" cy="3139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21" name="Pladsholder til billede 20">
            <a:extLst>
              <a:ext uri="{FF2B5EF4-FFF2-40B4-BE49-F238E27FC236}">
                <a16:creationId xmlns:a16="http://schemas.microsoft.com/office/drawing/2014/main" id="{86572AA9-42F5-1DC5-6F6E-996CC55711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83132" y="477000"/>
            <a:ext cx="7558209" cy="3312680"/>
          </a:xfrm>
          <a:prstGeom prst="roundRect">
            <a:avLst>
              <a:gd name="adj" fmla="val 4517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sp>
        <p:nvSpPr>
          <p:cNvPr id="6" name="Pladsholder til billede 20">
            <a:extLst>
              <a:ext uri="{FF2B5EF4-FFF2-40B4-BE49-F238E27FC236}">
                <a16:creationId xmlns:a16="http://schemas.microsoft.com/office/drawing/2014/main" id="{6C6AA92C-4F7D-05BE-FAF2-D98A7260FC7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42055" y="477000"/>
            <a:ext cx="3366179" cy="1951240"/>
          </a:xfrm>
          <a:prstGeom prst="roundRect">
            <a:avLst>
              <a:gd name="adj" fmla="val 4517"/>
            </a:avLst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da-DK"/>
              <a:t>Indsæt billede</a:t>
            </a:r>
          </a:p>
        </p:txBody>
      </p:sp>
      <p:sp>
        <p:nvSpPr>
          <p:cNvPr id="7" name="Pladsholder til tekst 3">
            <a:extLst>
              <a:ext uri="{FF2B5EF4-FFF2-40B4-BE49-F238E27FC236}">
                <a16:creationId xmlns:a16="http://schemas.microsoft.com/office/drawing/2014/main" id="{67D6278C-6F9B-9275-94FD-8159F8DD9230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8342057" y="3467983"/>
            <a:ext cx="3366178" cy="584775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890B0BFD-C04D-F02A-50AC-C873E530BC7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132" y="4112546"/>
            <a:ext cx="7558209" cy="341632"/>
          </a:xfrm>
        </p:spPr>
        <p:txBody>
          <a:bodyPr anchor="b">
            <a:sp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2pPr>
            <a:lvl3pPr marL="9144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3pPr>
            <a:lvl4pPr marL="13716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4pPr>
            <a:lvl5pPr marL="18288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9896259C-CE58-63CE-3616-0232A37624B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42055" y="2808468"/>
            <a:ext cx="3366179" cy="590931"/>
          </a:xfrm>
        </p:spPr>
        <p:txBody>
          <a:bodyPr anchor="b">
            <a:spAutoFit/>
          </a:bodyPr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2pPr>
            <a:lvl3pPr marL="9144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3pPr>
            <a:lvl4pPr marL="13716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4pPr>
            <a:lvl5pPr marL="1828800" indent="0">
              <a:buNone/>
              <a:defRPr sz="1800" b="1" i="0">
                <a:solidFill>
                  <a:schemeClr val="bg1"/>
                </a:solidFill>
                <a:latin typeface="Albert Sans SemiBold" pitchFamily="2" charset="77"/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pic>
        <p:nvPicPr>
          <p:cNvPr id="8" name="Billede 7" descr="Et billede, der indeholder Font/skrifttype, Grafik, logo, symbol&#10;&#10;Automatisk genereret beskrivelse">
            <a:extLst>
              <a:ext uri="{FF2B5EF4-FFF2-40B4-BE49-F238E27FC236}">
                <a16:creationId xmlns:a16="http://schemas.microsoft.com/office/drawing/2014/main" id="{0071C34A-10FD-44F3-5181-2042893CA2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0617" y="6148552"/>
            <a:ext cx="648000" cy="27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874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Brow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lede 7" descr="Et billede, der indeholder sort, skærmbillede&#10;&#10;Automatisk genereret beskrivelse">
            <a:extLst>
              <a:ext uri="{FF2B5EF4-FFF2-40B4-BE49-F238E27FC236}">
                <a16:creationId xmlns:a16="http://schemas.microsoft.com/office/drawing/2014/main" id="{5CA676BB-56CB-5EFA-114A-9CEB447DE2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9302" y="0"/>
            <a:ext cx="12221302" cy="609155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384D988-7F8C-F465-BBE3-C6ED28793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223" y="2338474"/>
            <a:ext cx="9144000" cy="1200329"/>
          </a:xfrm>
        </p:spPr>
        <p:txBody>
          <a:bodyPr anchor="t">
            <a:spAutoFit/>
          </a:bodyPr>
          <a:lstStyle>
            <a:lvl1pPr algn="l">
              <a:defRPr sz="4000" b="0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</a:p>
        </p:txBody>
      </p:sp>
      <p:pic>
        <p:nvPicPr>
          <p:cNvPr id="12" name="Billede 11" descr="Et billede, der indeholder hvid, linje/række, sort, sort-hvid&#10;&#10;Automatisk genereret beskrivelse">
            <a:extLst>
              <a:ext uri="{FF2B5EF4-FFF2-40B4-BE49-F238E27FC236}">
                <a16:creationId xmlns:a16="http://schemas.microsoft.com/office/drawing/2014/main" id="{A260E4C6-9A30-D532-6ED0-F30541F8FD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9983" y="1514234"/>
            <a:ext cx="712403" cy="622604"/>
          </a:xfrm>
          <a:prstGeom prst="rect">
            <a:avLst/>
          </a:prstGeom>
        </p:spPr>
      </p:pic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5E8566C6-79C6-C0EE-0130-4392413B373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8223" y="821358"/>
            <a:ext cx="4287837" cy="303271"/>
          </a:xfrm>
        </p:spPr>
        <p:txBody>
          <a:bodyPr anchor="b">
            <a:norm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da-DK"/>
              <a:t>Kundenavn, Titel</a:t>
            </a:r>
          </a:p>
        </p:txBody>
      </p:sp>
      <p:pic>
        <p:nvPicPr>
          <p:cNvPr id="3" name="Billede 2" descr="Et billede, der indeholder Font/skrifttype, Grafik, logo, symbol&#10;&#10;Automatisk genereret beskrivelse">
            <a:extLst>
              <a:ext uri="{FF2B5EF4-FFF2-40B4-BE49-F238E27FC236}">
                <a16:creationId xmlns:a16="http://schemas.microsoft.com/office/drawing/2014/main" id="{B09F4AAC-9DC4-BA91-88BB-5951E85BB33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100617" y="6148552"/>
            <a:ext cx="648000" cy="27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246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Re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lede 8" descr="Et billede, der indeholder rød&#10;&#10;Automatisk genereret beskrivelse">
            <a:extLst>
              <a:ext uri="{FF2B5EF4-FFF2-40B4-BE49-F238E27FC236}">
                <a16:creationId xmlns:a16="http://schemas.microsoft.com/office/drawing/2014/main" id="{AC2FCFF1-538E-ED0F-C60D-C5E829431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9989" y="-53930"/>
            <a:ext cx="12221302" cy="609155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384D988-7F8C-F465-BBE3-C6ED28793E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223" y="2338474"/>
            <a:ext cx="9144000" cy="1200329"/>
          </a:xfrm>
        </p:spPr>
        <p:txBody>
          <a:bodyPr anchor="t">
            <a:spAutoFit/>
          </a:bodyPr>
          <a:lstStyle>
            <a:lvl1pPr algn="l">
              <a:defRPr sz="4000" b="0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</a:p>
        </p:txBody>
      </p:sp>
      <p:pic>
        <p:nvPicPr>
          <p:cNvPr id="12" name="Billede 11" descr="Et billede, der indeholder hvid, linje/række, sort, sort-hvid&#10;&#10;Automatisk genereret beskrivelse">
            <a:extLst>
              <a:ext uri="{FF2B5EF4-FFF2-40B4-BE49-F238E27FC236}">
                <a16:creationId xmlns:a16="http://schemas.microsoft.com/office/drawing/2014/main" id="{A260E4C6-9A30-D532-6ED0-F30541F8FD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9983" y="1514234"/>
            <a:ext cx="712403" cy="622604"/>
          </a:xfrm>
          <a:prstGeom prst="rect">
            <a:avLst/>
          </a:prstGeom>
        </p:spPr>
      </p:pic>
      <p:sp>
        <p:nvSpPr>
          <p:cNvPr id="7" name="Pladsholder til tekst 4">
            <a:extLst>
              <a:ext uri="{FF2B5EF4-FFF2-40B4-BE49-F238E27FC236}">
                <a16:creationId xmlns:a16="http://schemas.microsoft.com/office/drawing/2014/main" id="{B2EC8494-13C7-1271-3E23-25B6C66F10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8223" y="821358"/>
            <a:ext cx="4287837" cy="303271"/>
          </a:xfrm>
        </p:spPr>
        <p:txBody>
          <a:bodyPr anchor="b">
            <a:normAutofit/>
          </a:bodyPr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da-DK"/>
              <a:t>Kundenavn, Titel</a:t>
            </a:r>
          </a:p>
        </p:txBody>
      </p:sp>
      <p:pic>
        <p:nvPicPr>
          <p:cNvPr id="3" name="Billede 2" descr="Et billede, der indeholder Font/skrifttype, Grafik, logo, symbol&#10;&#10;Automatisk genereret beskrivelse">
            <a:extLst>
              <a:ext uri="{FF2B5EF4-FFF2-40B4-BE49-F238E27FC236}">
                <a16:creationId xmlns:a16="http://schemas.microsoft.com/office/drawing/2014/main" id="{553708D7-B085-A967-A36D-1F599AFF122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100617" y="6148552"/>
            <a:ext cx="648000" cy="27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50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9413" y="1413101"/>
            <a:ext cx="10972800" cy="575518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624417" y="2060849"/>
            <a:ext cx="10972800" cy="4176440"/>
          </a:xfrm>
        </p:spPr>
        <p:txBody>
          <a:bodyPr/>
          <a:lstStyle>
            <a:lvl1pPr marL="342900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 sz="2400"/>
            </a:lvl1pPr>
            <a:lvl2pPr marL="742950" indent="-285750"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 sz="2000"/>
            </a:lvl2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</p:txBody>
      </p:sp>
      <p:sp>
        <p:nvSpPr>
          <p:cNvPr id="4" name="Pladsholder til sidefod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da-DK" altLang="da-DK"/>
              <a:t>DRFO’s Årsmøde 29. okt. 2015</a:t>
            </a:r>
          </a:p>
        </p:txBody>
      </p:sp>
    </p:spTree>
    <p:extLst>
      <p:ext uri="{BB962C8B-B14F-4D97-AF65-F5344CB8AC3E}">
        <p14:creationId xmlns:p14="http://schemas.microsoft.com/office/powerpoint/2010/main" val="22253496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624417" y="2204765"/>
            <a:ext cx="5384800" cy="4032524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6212417" y="2204764"/>
            <a:ext cx="5384800" cy="4032525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 altLang="da-DK"/>
              <a:t>dato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 alt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BE107-6AC4-42B8-9140-AE114AFCAA31}" type="slidenum">
              <a:rPr lang="da-DK" altLang="da-DK"/>
              <a:pPr>
                <a:defRPr/>
              </a:pPr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1074875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45542BFC-893B-EC8D-E5A2-89CD074D5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153" y="93886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0F31837-28E5-923F-E4A4-9C5EB3ECB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6153" y="2399367"/>
            <a:ext cx="10515600" cy="35531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2479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3" r:id="rId3"/>
    <p:sldLayoutId id="2147483661" r:id="rId4"/>
    <p:sldLayoutId id="2147483674" r:id="rId5"/>
    <p:sldLayoutId id="2147483664" r:id="rId6"/>
    <p:sldLayoutId id="2147483673" r:id="rId7"/>
    <p:sldLayoutId id="2147483677" r:id="rId8"/>
    <p:sldLayoutId id="2147483665" r:id="rId9"/>
    <p:sldLayoutId id="2147483668" r:id="rId10"/>
    <p:sldLayoutId id="2147483676" r:id="rId11"/>
    <p:sldLayoutId id="2147483675" r:id="rId12"/>
    <p:sldLayoutId id="2147483670" r:id="rId13"/>
    <p:sldLayoutId id="2147483671" r:id="rId14"/>
    <p:sldLayoutId id="2147483662" r:id="rId15"/>
    <p:sldLayoutId id="2147483672" r:id="rId16"/>
    <p:sldLayoutId id="2147483679" r:id="rId17"/>
    <p:sldLayoutId id="214748368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4"/>
        </a:buClr>
        <a:buFontTx/>
        <a:buBlip>
          <a:blip r:embed="rId20"/>
        </a:buBlip>
        <a:defRPr sz="28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ekvis@dadl.dk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ladsholder til billede 32" descr="Et billede, der indeholder håndskrift, sort-hvid, Sort-hvid fotografering, typografi&#10;&#10;Automatisk genereret beskrivelse">
            <a:extLst>
              <a:ext uri="{FF2B5EF4-FFF2-40B4-BE49-F238E27FC236}">
                <a16:creationId xmlns:a16="http://schemas.microsoft.com/office/drawing/2014/main" id="{C185B6BC-A945-28AA-8DB4-9337751090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/>
        </p:blipFill>
        <p:spPr/>
      </p:pic>
      <p:sp>
        <p:nvSpPr>
          <p:cNvPr id="4" name="Pladsholder til billede 3">
            <a:extLst>
              <a:ext uri="{FF2B5EF4-FFF2-40B4-BE49-F238E27FC236}">
                <a16:creationId xmlns:a16="http://schemas.microsoft.com/office/drawing/2014/main" id="{800196B0-5757-7479-211D-9A3653B4E6E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C01C252E-7089-77F6-5DB3-6F61A0E23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2811417"/>
            <a:ext cx="7603630" cy="923330"/>
          </a:xfrm>
        </p:spPr>
        <p:txBody>
          <a:bodyPr/>
          <a:lstStyle/>
          <a:p>
            <a:r>
              <a:rPr lang="da-DK"/>
              <a:t>Polymyalgi </a:t>
            </a:r>
          </a:p>
        </p:txBody>
      </p:sp>
      <p:sp>
        <p:nvSpPr>
          <p:cNvPr id="15" name="Pladsholder til tekst 14">
            <a:extLst>
              <a:ext uri="{FF2B5EF4-FFF2-40B4-BE49-F238E27FC236}">
                <a16:creationId xmlns:a16="http://schemas.microsoft.com/office/drawing/2014/main" id="{1018534B-0E4B-F117-160B-BD0000B19B9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a-DK">
                <a:latin typeface="+mn-lt"/>
              </a:rPr>
              <a:t>Til brug ved klyngemøde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FC14B899-D678-8D45-A9BF-3FF9EC37DC7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23" name="Billede 22" descr="Et billede, der indeholder logo, hvid, Grafik&#10;&#10;Automatisk genereret beskrivelse">
            <a:extLst>
              <a:ext uri="{FF2B5EF4-FFF2-40B4-BE49-F238E27FC236}">
                <a16:creationId xmlns:a16="http://schemas.microsoft.com/office/drawing/2014/main" id="{C98B79DA-77C9-E774-5548-4A037D42E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816" y="4274957"/>
            <a:ext cx="12200816" cy="2605245"/>
          </a:xfrm>
          <a:prstGeom prst="rect">
            <a:avLst/>
          </a:prstGeom>
        </p:spPr>
      </p:pic>
      <p:pic>
        <p:nvPicPr>
          <p:cNvPr id="12" name="Billede 11" descr="Et billede, der indeholder Font/skrifttype, Grafik, logo, grafisk design&#10;&#10;Automatisk genereret beskrivelse">
            <a:extLst>
              <a:ext uri="{FF2B5EF4-FFF2-40B4-BE49-F238E27FC236}">
                <a16:creationId xmlns:a16="http://schemas.microsoft.com/office/drawing/2014/main" id="{A08BFB9A-635E-49C7-D6A5-BF3504695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199" y="5820372"/>
            <a:ext cx="1283357" cy="53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09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2EE6EE61-303A-B6B4-F70F-1755E2944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8502" y="1759132"/>
            <a:ext cx="11213487" cy="4797178"/>
          </a:xfrm>
        </p:spPr>
        <p:txBody>
          <a:bodyPr/>
          <a:lstStyle/>
          <a:p>
            <a:pPr marL="0" indent="0">
              <a:buNone/>
            </a:pPr>
            <a:r>
              <a:rPr lang="da-DK" b="1"/>
              <a:t>Klyngepakkens formål </a:t>
            </a:r>
            <a:r>
              <a:rPr lang="da-DK"/>
              <a:t>er at drøfte udredning og behandling af patienter med PMR jf. opdateret national behandlingsvejledning: </a:t>
            </a:r>
            <a:r>
              <a:rPr lang="da-DK" err="1"/>
              <a:t>Kæmpecellearterit</a:t>
            </a:r>
            <a:r>
              <a:rPr lang="da-DK"/>
              <a:t> og </a:t>
            </a:r>
            <a:r>
              <a:rPr lang="da-DK" err="1"/>
              <a:t>polymyalgia</a:t>
            </a:r>
            <a:r>
              <a:rPr lang="da-DK"/>
              <a:t> </a:t>
            </a:r>
            <a:r>
              <a:rPr lang="da-DK" err="1"/>
              <a:t>reumatika</a:t>
            </a:r>
            <a:r>
              <a:rPr lang="da-DK"/>
              <a:t>, oktober 2023 og med udgangspunkt i klinikkens egne data om patientforløbene.</a:t>
            </a:r>
            <a:endParaRPr lang="da-DK">
              <a:highlight>
                <a:srgbClr val="FFFF00"/>
              </a:highlight>
            </a:endParaRPr>
          </a:p>
          <a:p>
            <a:pPr marL="0" indent="0">
              <a:buNone/>
            </a:pPr>
            <a:br>
              <a:rPr lang="da-DK"/>
            </a:br>
            <a:r>
              <a:rPr lang="da-DK"/>
              <a:t>Klyngepakken sætter fokus på:</a:t>
            </a:r>
          </a:p>
          <a:p>
            <a:r>
              <a:rPr lang="da-DK"/>
              <a:t>Visitation, udredning og diagnosticering</a:t>
            </a:r>
          </a:p>
          <a:p>
            <a:r>
              <a:rPr lang="da-DK"/>
              <a:t>Behandling med </a:t>
            </a:r>
            <a:r>
              <a:rPr lang="da-DK" err="1"/>
              <a:t>Prednisolon</a:t>
            </a:r>
            <a:r>
              <a:rPr lang="da-DK"/>
              <a:t> – herunder bivirkninger</a:t>
            </a:r>
          </a:p>
          <a:p>
            <a:r>
              <a:rPr lang="da-DK"/>
              <a:t>Patientinformation</a:t>
            </a:r>
          </a:p>
          <a:p>
            <a:pPr marL="0" indent="0">
              <a:buNone/>
            </a:pPr>
            <a:br>
              <a:rPr lang="da-DK"/>
            </a:br>
            <a:r>
              <a:rPr lang="da-DK"/>
              <a:t>I slutningen af september 2026 er dataindsamlingen og –visningen udvidet i din kvalitetsrapport: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a-DK"/>
              <a:t>Der skal i </a:t>
            </a:r>
            <a:r>
              <a:rPr lang="da-DK" err="1"/>
              <a:t>pop-up’en</a:t>
            </a:r>
            <a:r>
              <a:rPr lang="da-DK"/>
              <a:t> markeres om der er taget </a:t>
            </a:r>
            <a:r>
              <a:rPr lang="da-DK" err="1"/>
              <a:t>Anti</a:t>
            </a:r>
            <a:r>
              <a:rPr lang="da-DK"/>
              <a:t>-CCP i patientforløbet og i så fald hvad resultatet 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a-DK"/>
              <a:t>Kvalitetsrapporten indeholder nu alle resultater om diagnostiske undersøgelser fra </a:t>
            </a:r>
            <a:r>
              <a:rPr lang="da-DK" err="1"/>
              <a:t>pop-up’en</a:t>
            </a:r>
            <a:endParaRPr lang="da-DK"/>
          </a:p>
          <a:p>
            <a:pPr>
              <a:buFont typeface="Arial" panose="020B0604020202020204" pitchFamily="34" charset="0"/>
              <a:buChar char="•"/>
            </a:pPr>
            <a:r>
              <a:rPr lang="da-DK"/>
              <a:t>Der er udvidet i de tidsperioder, som rapporten kan vises i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261E0DBD-9260-A2B4-0E49-4153CBB20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213487" cy="701731"/>
          </a:xfrm>
        </p:spPr>
        <p:txBody>
          <a:bodyPr/>
          <a:lstStyle/>
          <a:p>
            <a:r>
              <a:rPr lang="da-DK"/>
              <a:t>Formål</a:t>
            </a:r>
          </a:p>
        </p:txBody>
      </p:sp>
    </p:spTree>
    <p:extLst>
      <p:ext uri="{BB962C8B-B14F-4D97-AF65-F5344CB8AC3E}">
        <p14:creationId xmlns:p14="http://schemas.microsoft.com/office/powerpoint/2010/main" val="1457119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D27DFE37-B8FF-3434-F0D8-7352C7C3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091" y="511107"/>
            <a:ext cx="10183852" cy="1311128"/>
          </a:xfrm>
        </p:spPr>
        <p:txBody>
          <a:bodyPr/>
          <a:lstStyle/>
          <a:p>
            <a:r>
              <a:rPr lang="da-DK"/>
              <a:t>Visitation af nye patienter</a:t>
            </a:r>
            <a:br>
              <a:rPr lang="da-DK"/>
            </a:br>
            <a:endParaRPr lang="da-DK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83F1A0EE-B9C9-3BC6-62F1-929D8A6FFF6E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7937500" y="1166671"/>
            <a:ext cx="3600000" cy="369332"/>
          </a:xfrm>
        </p:spPr>
        <p:txBody>
          <a:bodyPr/>
          <a:lstStyle/>
          <a:p>
            <a:r>
              <a:rPr lang="da-DK"/>
              <a:t>Drøftelser</a:t>
            </a:r>
            <a:r>
              <a:rPr lang="da-DK">
                <a:highlight>
                  <a:srgbClr val="FFFF00"/>
                </a:highlight>
              </a:rPr>
              <a:t> </a:t>
            </a:r>
          </a:p>
        </p:txBody>
      </p:sp>
      <p:sp>
        <p:nvSpPr>
          <p:cNvPr id="9" name="Rektangel: afrundede hjørner 8">
            <a:extLst>
              <a:ext uri="{FF2B5EF4-FFF2-40B4-BE49-F238E27FC236}">
                <a16:creationId xmlns:a16="http://schemas.microsoft.com/office/drawing/2014/main" id="{243E64AD-5E38-ADCA-CC9E-6F84E20C3D33}"/>
              </a:ext>
            </a:extLst>
          </p:cNvPr>
          <p:cNvSpPr/>
          <p:nvPr/>
        </p:nvSpPr>
        <p:spPr>
          <a:xfrm>
            <a:off x="414141" y="1536003"/>
            <a:ext cx="7081325" cy="360438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da-DK" sz="1600"/>
              <a:t>Forudsætning for henvisning af ny patient til PMR-udredning i reumatologisk regi</a:t>
            </a:r>
          </a:p>
          <a:p>
            <a:endParaRPr lang="da-DK" sz="1600">
              <a:solidFill>
                <a:schemeClr val="bg1"/>
              </a:solidFill>
            </a:endParaRPr>
          </a:p>
          <a:p>
            <a:r>
              <a:rPr lang="da-DK" sz="1600">
                <a:solidFill>
                  <a:schemeClr val="bg1"/>
                </a:solidFill>
              </a:rPr>
              <a:t>1. Alder &gt;50 år (ofte ældre) og</a:t>
            </a:r>
          </a:p>
          <a:p>
            <a:r>
              <a:rPr lang="da-DK" sz="1600">
                <a:solidFill>
                  <a:schemeClr val="bg1"/>
                </a:solidFill>
              </a:rPr>
              <a:t>2. Nyopståede, </a:t>
            </a:r>
            <a:r>
              <a:rPr lang="da-DK" sz="1600" err="1">
                <a:solidFill>
                  <a:schemeClr val="bg1"/>
                </a:solidFill>
              </a:rPr>
              <a:t>uforklarede</a:t>
            </a:r>
            <a:r>
              <a:rPr lang="da-DK" sz="1600">
                <a:solidFill>
                  <a:schemeClr val="bg1"/>
                </a:solidFill>
              </a:rPr>
              <a:t>, proksimale, symmetriske muskelsmerter og</a:t>
            </a:r>
            <a:br>
              <a:rPr lang="da-DK" sz="1600">
                <a:solidFill>
                  <a:schemeClr val="bg1"/>
                </a:solidFill>
              </a:rPr>
            </a:br>
            <a:r>
              <a:rPr lang="da-DK" sz="1600">
                <a:solidFill>
                  <a:schemeClr val="bg1"/>
                </a:solidFill>
              </a:rPr>
              <a:t>3. </a:t>
            </a:r>
            <a:r>
              <a:rPr lang="da-DK" sz="1600" err="1">
                <a:solidFill>
                  <a:schemeClr val="bg1"/>
                </a:solidFill>
              </a:rPr>
              <a:t>Uforklaret</a:t>
            </a:r>
            <a:r>
              <a:rPr lang="da-DK" sz="1600">
                <a:solidFill>
                  <a:schemeClr val="bg1"/>
                </a:solidFill>
              </a:rPr>
              <a:t>, forhøjet CRP</a:t>
            </a:r>
            <a:br>
              <a:rPr lang="da-DK" sz="1600">
                <a:solidFill>
                  <a:schemeClr val="bg1"/>
                </a:solidFill>
              </a:rPr>
            </a:br>
            <a:r>
              <a:rPr lang="da-DK" sz="1600">
                <a:solidFill>
                  <a:schemeClr val="bg1"/>
                </a:solidFill>
              </a:rPr>
              <a:t>4. Hvis ikke alle 1-3 er opfyldt og mistanken om PMR opretholdes, så kan lægen kontakte reumatologisk speciallæge og konferere grundlaget for henvisning</a:t>
            </a:r>
            <a:br>
              <a:rPr lang="da-DK" sz="1600">
                <a:solidFill>
                  <a:schemeClr val="bg1"/>
                </a:solidFill>
              </a:rPr>
            </a:br>
            <a:r>
              <a:rPr lang="da-DK" sz="1600">
                <a:solidFill>
                  <a:schemeClr val="bg1"/>
                </a:solidFill>
              </a:rPr>
              <a:t>5. Henvisende læge undlader </a:t>
            </a:r>
            <a:r>
              <a:rPr lang="da-DK" sz="1600" err="1">
                <a:solidFill>
                  <a:schemeClr val="bg1"/>
                </a:solidFill>
              </a:rPr>
              <a:t>Prednisolon</a:t>
            </a:r>
            <a:r>
              <a:rPr lang="da-DK" sz="1600">
                <a:solidFill>
                  <a:schemeClr val="bg1"/>
                </a:solidFill>
              </a:rPr>
              <a:t> behandling, så diagnosen kan vurderes i reumatologisk regi.</a:t>
            </a:r>
            <a:endParaRPr lang="da-DK" sz="1600">
              <a:solidFill>
                <a:schemeClr val="accent2"/>
              </a:solidFill>
            </a:endParaRPr>
          </a:p>
          <a:p>
            <a:endParaRPr lang="da-DK" sz="1200">
              <a:solidFill>
                <a:schemeClr val="accent2"/>
              </a:solidFill>
            </a:endParaRPr>
          </a:p>
          <a:p>
            <a:pPr algn="r"/>
            <a:r>
              <a:rPr lang="da-DK" sz="1100">
                <a:solidFill>
                  <a:schemeClr val="bg1"/>
                </a:solidFill>
              </a:rPr>
              <a:t>Kilde: National behandlingsvejledning: </a:t>
            </a:r>
            <a:r>
              <a:rPr lang="da-DK" sz="1100" err="1">
                <a:solidFill>
                  <a:schemeClr val="bg1"/>
                </a:solidFill>
              </a:rPr>
              <a:t>Kæmpecellearterit</a:t>
            </a:r>
            <a:r>
              <a:rPr lang="da-DK" sz="1100">
                <a:solidFill>
                  <a:schemeClr val="bg1"/>
                </a:solidFill>
              </a:rPr>
              <a:t> og </a:t>
            </a:r>
            <a:r>
              <a:rPr lang="da-DK" sz="1100" err="1">
                <a:solidFill>
                  <a:schemeClr val="bg1"/>
                </a:solidFill>
              </a:rPr>
              <a:t>polymyalgia</a:t>
            </a:r>
            <a:r>
              <a:rPr lang="da-DK" sz="1100">
                <a:solidFill>
                  <a:schemeClr val="bg1"/>
                </a:solidFill>
              </a:rPr>
              <a:t> </a:t>
            </a:r>
            <a:r>
              <a:rPr lang="da-DK" sz="1100" err="1">
                <a:solidFill>
                  <a:schemeClr val="bg1"/>
                </a:solidFill>
              </a:rPr>
              <a:t>reumatika</a:t>
            </a:r>
            <a:r>
              <a:rPr lang="da-DK" sz="1100">
                <a:solidFill>
                  <a:schemeClr val="bg1"/>
                </a:solidFill>
              </a:rPr>
              <a:t>, oktober 2023</a:t>
            </a:r>
          </a:p>
          <a:p>
            <a:endParaRPr lang="da-DK" sz="1800" i="1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da-DK">
              <a:solidFill>
                <a:schemeClr val="bg1"/>
              </a:solidFill>
            </a:endParaRPr>
          </a:p>
        </p:txBody>
      </p:sp>
      <p:sp>
        <p:nvSpPr>
          <p:cNvPr id="2" name="Pladsholder til indhold 5">
            <a:extLst>
              <a:ext uri="{FF2B5EF4-FFF2-40B4-BE49-F238E27FC236}">
                <a16:creationId xmlns:a16="http://schemas.microsoft.com/office/drawing/2014/main" id="{AC82F746-7426-19D9-D070-1818F6E8F45A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7937500" y="1726547"/>
            <a:ext cx="4071620" cy="4611519"/>
          </a:xfrm>
        </p:spPr>
        <p:txBody>
          <a:bodyPr/>
          <a:lstStyle/>
          <a:p>
            <a:pPr lvl="0"/>
            <a:r>
              <a:rPr lang="da-DK"/>
              <a:t>Hvordan visiterer I patienterne, når de henvender sig for at bestille tid?</a:t>
            </a:r>
          </a:p>
          <a:p>
            <a:r>
              <a:rPr lang="da-DK"/>
              <a:t>Er det de rette patienter, som I får henvist?</a:t>
            </a:r>
          </a:p>
          <a:p>
            <a:r>
              <a:rPr lang="da-DK"/>
              <a:t>Får I dem på rette tidspunkt ift. symptomer og diagnostik hos egen læge?</a:t>
            </a:r>
          </a:p>
          <a:p>
            <a:r>
              <a:rPr lang="da-DK"/>
              <a:t>Har I en god dialog med egen læge om henvisninger?</a:t>
            </a:r>
          </a:p>
          <a:p>
            <a:r>
              <a:rPr lang="da-DK"/>
              <a:t>Kontakter egen læge jer mhp. faglig konferering eller visitation? Forbedrer det visitationen?</a:t>
            </a:r>
            <a:endParaRPr lang="da-DK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52841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8BE10A-55A5-BDF9-9938-12C8E6DD0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BD525A8A-EA06-2A98-E969-E8B1D8919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898" y="359014"/>
            <a:ext cx="10183852" cy="1920526"/>
          </a:xfrm>
        </p:spPr>
        <p:txBody>
          <a:bodyPr/>
          <a:lstStyle/>
          <a:p>
            <a:r>
              <a:rPr lang="da-DK"/>
              <a:t>Udredning via diagnostiske undersøgelser </a:t>
            </a:r>
            <a:br>
              <a:rPr lang="da-DK" sz="1200">
                <a:highlight>
                  <a:srgbClr val="FFFF00"/>
                </a:highlight>
              </a:rPr>
            </a:br>
            <a:br>
              <a:rPr lang="da-DK"/>
            </a:br>
            <a:endParaRPr lang="da-DK"/>
          </a:p>
        </p:txBody>
      </p:sp>
      <p:sp>
        <p:nvSpPr>
          <p:cNvPr id="9" name="Rektangel: afrundede hjørner 8">
            <a:extLst>
              <a:ext uri="{FF2B5EF4-FFF2-40B4-BE49-F238E27FC236}">
                <a16:creationId xmlns:a16="http://schemas.microsoft.com/office/drawing/2014/main" id="{34BBAB8B-5BC5-E818-5B5E-E1355A90AB0A}"/>
              </a:ext>
            </a:extLst>
          </p:cNvPr>
          <p:cNvSpPr/>
          <p:nvPr/>
        </p:nvSpPr>
        <p:spPr>
          <a:xfrm>
            <a:off x="458395" y="3242068"/>
            <a:ext cx="9638105" cy="293702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da-DK" b="0" i="0">
                <a:solidFill>
                  <a:schemeClr val="bg1"/>
                </a:solidFill>
                <a:effectLst/>
              </a:rPr>
              <a:t>Billeddiagnostisk undersøgelse er ikke obligatorisk i PMR-diagnostikken, men kan hos nogle bestyrke diagnosen, afsløre en samtidig subklinisk GCA eller stille en differentialdiagnose. </a:t>
            </a:r>
          </a:p>
          <a:p>
            <a:pPr algn="l"/>
            <a:endParaRPr lang="da-DK">
              <a:solidFill>
                <a:schemeClr val="bg1"/>
              </a:solidFill>
            </a:endParaRPr>
          </a:p>
          <a:p>
            <a:pPr algn="l"/>
            <a:r>
              <a:rPr lang="da-DK" b="0" i="0">
                <a:solidFill>
                  <a:schemeClr val="bg1"/>
                </a:solidFill>
                <a:effectLst/>
              </a:rPr>
              <a:t>De inflammatoriske, </a:t>
            </a:r>
            <a:r>
              <a:rPr lang="da-DK" b="0" i="0" err="1">
                <a:solidFill>
                  <a:schemeClr val="bg1"/>
                </a:solidFill>
                <a:effectLst/>
              </a:rPr>
              <a:t>muskuloskeletale</a:t>
            </a:r>
            <a:r>
              <a:rPr lang="da-DK" b="0" i="0">
                <a:solidFill>
                  <a:schemeClr val="bg1"/>
                </a:solidFill>
                <a:effectLst/>
              </a:rPr>
              <a:t> fund ved UL, PET-CT og MR er karakteristiske for PMR, men hverken specifikke eller obligatoriske. Ved UL ses hyppigt skulder- og/eller </a:t>
            </a:r>
            <a:r>
              <a:rPr lang="da-DK" b="0" i="0" err="1">
                <a:solidFill>
                  <a:schemeClr val="bg1"/>
                </a:solidFill>
                <a:effectLst/>
              </a:rPr>
              <a:t>hofteledsartrit</a:t>
            </a:r>
            <a:r>
              <a:rPr lang="da-DK" b="0" i="0">
                <a:solidFill>
                  <a:schemeClr val="bg1"/>
                </a:solidFill>
                <a:effectLst/>
              </a:rPr>
              <a:t>, biceps </a:t>
            </a:r>
            <a:r>
              <a:rPr lang="da-DK" b="0" i="0" err="1">
                <a:solidFill>
                  <a:schemeClr val="bg1"/>
                </a:solidFill>
                <a:effectLst/>
              </a:rPr>
              <a:t>tenosynovit</a:t>
            </a:r>
            <a:r>
              <a:rPr lang="da-DK" b="0" i="0">
                <a:solidFill>
                  <a:schemeClr val="bg1"/>
                </a:solidFill>
                <a:effectLst/>
              </a:rPr>
              <a:t> (</a:t>
            </a:r>
            <a:r>
              <a:rPr lang="da-DK" b="0" i="0" err="1">
                <a:solidFill>
                  <a:schemeClr val="bg1"/>
                </a:solidFill>
                <a:effectLst/>
              </a:rPr>
              <a:t>artrit</a:t>
            </a:r>
            <a:r>
              <a:rPr lang="da-DK" b="0" i="0">
                <a:solidFill>
                  <a:schemeClr val="bg1"/>
                </a:solidFill>
                <a:effectLst/>
              </a:rPr>
              <a:t>), </a:t>
            </a:r>
            <a:r>
              <a:rPr lang="da-DK" b="0" i="0" err="1">
                <a:solidFill>
                  <a:schemeClr val="bg1"/>
                </a:solidFill>
                <a:effectLst/>
              </a:rPr>
              <a:t>subacromial</a:t>
            </a:r>
            <a:r>
              <a:rPr lang="da-DK" b="0" i="0">
                <a:solidFill>
                  <a:schemeClr val="bg1"/>
                </a:solidFill>
                <a:effectLst/>
              </a:rPr>
              <a:t>-, </a:t>
            </a:r>
            <a:r>
              <a:rPr lang="da-DK" b="0" i="0" err="1">
                <a:solidFill>
                  <a:schemeClr val="bg1"/>
                </a:solidFill>
                <a:effectLst/>
              </a:rPr>
              <a:t>subdeltoid</a:t>
            </a:r>
            <a:r>
              <a:rPr lang="da-DK" b="0" i="0">
                <a:solidFill>
                  <a:schemeClr val="bg1"/>
                </a:solidFill>
                <a:effectLst/>
              </a:rPr>
              <a:t>-, </a:t>
            </a:r>
            <a:r>
              <a:rPr lang="da-DK" b="0" i="0" err="1">
                <a:solidFill>
                  <a:schemeClr val="bg1"/>
                </a:solidFill>
                <a:effectLst/>
              </a:rPr>
              <a:t>trochanter</a:t>
            </a:r>
            <a:r>
              <a:rPr lang="da-DK" b="0" i="0">
                <a:solidFill>
                  <a:schemeClr val="bg1"/>
                </a:solidFill>
                <a:effectLst/>
              </a:rPr>
              <a:t>-, </a:t>
            </a:r>
            <a:r>
              <a:rPr lang="da-DK" b="0" i="0" err="1">
                <a:solidFill>
                  <a:schemeClr val="bg1"/>
                </a:solidFill>
                <a:effectLst/>
              </a:rPr>
              <a:t>iliopsoas</a:t>
            </a:r>
            <a:r>
              <a:rPr lang="da-DK" b="0" i="0">
                <a:solidFill>
                  <a:schemeClr val="bg1"/>
                </a:solidFill>
                <a:effectLst/>
              </a:rPr>
              <a:t>- og/eller </a:t>
            </a:r>
            <a:r>
              <a:rPr lang="da-DK" b="0" i="0" err="1">
                <a:solidFill>
                  <a:schemeClr val="bg1"/>
                </a:solidFill>
                <a:effectLst/>
              </a:rPr>
              <a:t>ischiogluteal</a:t>
            </a:r>
            <a:r>
              <a:rPr lang="da-DK" b="0" i="0">
                <a:solidFill>
                  <a:schemeClr val="bg1"/>
                </a:solidFill>
                <a:effectLst/>
              </a:rPr>
              <a:t> </a:t>
            </a:r>
            <a:r>
              <a:rPr lang="da-DK" b="0" i="0" err="1">
                <a:solidFill>
                  <a:schemeClr val="bg1"/>
                </a:solidFill>
                <a:effectLst/>
              </a:rPr>
              <a:t>bursit</a:t>
            </a:r>
            <a:r>
              <a:rPr lang="da-DK" b="0" i="0">
                <a:solidFill>
                  <a:schemeClr val="bg1"/>
                </a:solidFill>
                <a:effectLst/>
              </a:rPr>
              <a:t> </a:t>
            </a:r>
          </a:p>
          <a:p>
            <a:pPr algn="l"/>
            <a:endParaRPr lang="da-DK">
              <a:solidFill>
                <a:schemeClr val="bg1"/>
              </a:solidFill>
            </a:endParaRPr>
          </a:p>
          <a:p>
            <a:r>
              <a:rPr lang="da-DK" b="0" i="0">
                <a:solidFill>
                  <a:schemeClr val="bg1"/>
                </a:solidFill>
                <a:effectLst/>
              </a:rPr>
              <a:t>På PET-CT ses ofte også FDG (</a:t>
            </a:r>
            <a:r>
              <a:rPr lang="da-DK" b="0" i="0" err="1">
                <a:solidFill>
                  <a:schemeClr val="bg1"/>
                </a:solidFill>
                <a:effectLst/>
              </a:rPr>
              <a:t>flourdeoxyglucose</a:t>
            </a:r>
            <a:r>
              <a:rPr lang="da-DK" b="0" i="0">
                <a:solidFill>
                  <a:schemeClr val="bg1"/>
                </a:solidFill>
                <a:effectLst/>
              </a:rPr>
              <a:t>) optag ved </a:t>
            </a:r>
            <a:r>
              <a:rPr lang="da-DK" b="0" i="0" err="1">
                <a:solidFill>
                  <a:schemeClr val="bg1"/>
                </a:solidFill>
                <a:effectLst/>
              </a:rPr>
              <a:t>sternoclaviculære</a:t>
            </a:r>
            <a:r>
              <a:rPr lang="da-DK" b="0" i="0">
                <a:solidFill>
                  <a:schemeClr val="bg1"/>
                </a:solidFill>
                <a:effectLst/>
              </a:rPr>
              <a:t> led, </a:t>
            </a:r>
            <a:r>
              <a:rPr lang="da-DK" b="0" i="0" err="1">
                <a:solidFill>
                  <a:schemeClr val="bg1"/>
                </a:solidFill>
                <a:effectLst/>
              </a:rPr>
              <a:t>ileopectinale</a:t>
            </a:r>
            <a:r>
              <a:rPr lang="da-DK" b="0" i="0">
                <a:solidFill>
                  <a:schemeClr val="bg1"/>
                </a:solidFill>
                <a:effectLst/>
              </a:rPr>
              <a:t> </a:t>
            </a:r>
            <a:r>
              <a:rPr lang="da-DK" b="0" i="0" err="1">
                <a:solidFill>
                  <a:schemeClr val="bg1"/>
                </a:solidFill>
                <a:effectLst/>
              </a:rPr>
              <a:t>bursa</a:t>
            </a:r>
            <a:r>
              <a:rPr lang="da-DK" b="0" i="0">
                <a:solidFill>
                  <a:schemeClr val="bg1"/>
                </a:solidFill>
                <a:effectLst/>
              </a:rPr>
              <a:t> og </a:t>
            </a:r>
            <a:r>
              <a:rPr lang="da-DK" b="0" i="0" err="1">
                <a:solidFill>
                  <a:schemeClr val="bg1"/>
                </a:solidFill>
                <a:effectLst/>
              </a:rPr>
              <a:t>interspinalt</a:t>
            </a:r>
            <a:r>
              <a:rPr lang="da-DK" b="0" i="0">
                <a:solidFill>
                  <a:schemeClr val="bg1"/>
                </a:solidFill>
                <a:effectLst/>
              </a:rPr>
              <a:t> (lumbalt og </a:t>
            </a:r>
            <a:r>
              <a:rPr lang="da-DK" b="0" i="0" err="1">
                <a:solidFill>
                  <a:schemeClr val="bg1"/>
                </a:solidFill>
                <a:effectLst/>
              </a:rPr>
              <a:t>cervikalt</a:t>
            </a:r>
            <a:r>
              <a:rPr lang="da-DK" b="0" i="0">
                <a:solidFill>
                  <a:schemeClr val="bg1"/>
                </a:solidFill>
                <a:effectLst/>
              </a:rPr>
              <a:t>)</a:t>
            </a:r>
            <a:r>
              <a:rPr lang="da-DK">
                <a:solidFill>
                  <a:schemeClr val="accent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br>
              <a:rPr lang="da-DK">
                <a:solidFill>
                  <a:schemeClr val="accent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da-DK" b="0" i="0" baseline="30000">
              <a:solidFill>
                <a:schemeClr val="bg1"/>
              </a:solidFill>
              <a:effectLst/>
            </a:endParaRPr>
          </a:p>
          <a:p>
            <a:endParaRPr lang="da-DK" i="1">
              <a:solidFill>
                <a:schemeClr val="bg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da-DK">
              <a:solidFill>
                <a:schemeClr val="bg1"/>
              </a:solidFill>
            </a:endParaRP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63E2B3B8-26D7-0ABC-BF67-DE141FB0ED01}"/>
              </a:ext>
            </a:extLst>
          </p:cNvPr>
          <p:cNvSpPr txBox="1"/>
          <p:nvPr/>
        </p:nvSpPr>
        <p:spPr>
          <a:xfrm>
            <a:off x="4774319" y="5806055"/>
            <a:ext cx="5424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Kilde: N</a:t>
            </a: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ational behandlingsvejledning: </a:t>
            </a:r>
            <a:r>
              <a:rPr kumimoji="0" lang="da-DK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Kæmpecellearterit</a:t>
            </a: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og </a:t>
            </a:r>
            <a:r>
              <a:rPr kumimoji="0" lang="da-DK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polymyalgia</a:t>
            </a: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a-DK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reumatika</a:t>
            </a: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oktober 2023</a:t>
            </a:r>
            <a:endParaRPr kumimoji="0" lang="da-DK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da-DK"/>
          </a:p>
        </p:txBody>
      </p:sp>
      <p:sp>
        <p:nvSpPr>
          <p:cNvPr id="5" name="Rektangel: afrundede hjørner 4">
            <a:extLst>
              <a:ext uri="{FF2B5EF4-FFF2-40B4-BE49-F238E27FC236}">
                <a16:creationId xmlns:a16="http://schemas.microsoft.com/office/drawing/2014/main" id="{531F6AC9-DC33-17BE-368D-88130100EFD7}"/>
              </a:ext>
            </a:extLst>
          </p:cNvPr>
          <p:cNvSpPr/>
          <p:nvPr/>
        </p:nvSpPr>
        <p:spPr>
          <a:xfrm>
            <a:off x="509195" y="1319277"/>
            <a:ext cx="7199705" cy="1599633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da-DK" b="0" i="0" err="1">
                <a:solidFill>
                  <a:schemeClr val="bg1"/>
                </a:solidFill>
                <a:effectLst/>
              </a:rPr>
              <a:t>Anti</a:t>
            </a:r>
            <a:r>
              <a:rPr lang="da-DK" b="0" i="0">
                <a:solidFill>
                  <a:schemeClr val="bg1"/>
                </a:solidFill>
                <a:effectLst/>
              </a:rPr>
              <a:t>-CCP kan være relevant ved: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>
                <a:solidFill>
                  <a:schemeClr val="bg1"/>
                </a:solidFill>
              </a:rPr>
              <a:t>Atypisk eller usikker PMR-præsentation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err="1">
                <a:solidFill>
                  <a:schemeClr val="bg1"/>
                </a:solidFill>
              </a:rPr>
              <a:t>Synovit</a:t>
            </a:r>
            <a:r>
              <a:rPr lang="da-DK">
                <a:solidFill>
                  <a:schemeClr val="bg1"/>
                </a:solidFill>
              </a:rPr>
              <a:t> eller artritis i hænder, håndled eller andre perifere 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>
                <a:solidFill>
                  <a:schemeClr val="bg1"/>
                </a:solidFill>
              </a:rPr>
              <a:t>Mistanke om </a:t>
            </a:r>
            <a:r>
              <a:rPr lang="da-DK" err="1">
                <a:solidFill>
                  <a:schemeClr val="bg1"/>
                </a:solidFill>
              </a:rPr>
              <a:t>Eldely-Onset</a:t>
            </a:r>
            <a:r>
              <a:rPr lang="da-DK">
                <a:solidFill>
                  <a:schemeClr val="bg1"/>
                </a:solidFill>
              </a:rPr>
              <a:t> </a:t>
            </a:r>
            <a:r>
              <a:rPr lang="da-DK" err="1">
                <a:solidFill>
                  <a:schemeClr val="bg1"/>
                </a:solidFill>
              </a:rPr>
              <a:t>Reumatoid</a:t>
            </a:r>
            <a:r>
              <a:rPr lang="da-DK">
                <a:solidFill>
                  <a:schemeClr val="bg1"/>
                </a:solidFill>
              </a:rPr>
              <a:t> </a:t>
            </a:r>
            <a:r>
              <a:rPr lang="da-DK" err="1">
                <a:solidFill>
                  <a:schemeClr val="bg1"/>
                </a:solidFill>
              </a:rPr>
              <a:t>Artrit</a:t>
            </a:r>
            <a:r>
              <a:rPr lang="da-DK">
                <a:solidFill>
                  <a:schemeClr val="bg1"/>
                </a:solidFill>
              </a:rPr>
              <a:t> (EORA)</a:t>
            </a:r>
          </a:p>
          <a:p>
            <a:endParaRPr lang="da-DK">
              <a:solidFill>
                <a:srgbClr val="FFFF00"/>
              </a:solidFill>
            </a:endParaRPr>
          </a:p>
          <a:p>
            <a:endParaRPr lang="da-DK">
              <a:solidFill>
                <a:srgbClr val="FFFF00"/>
              </a:solidFill>
            </a:endParaRPr>
          </a:p>
          <a:p>
            <a:endParaRPr lang="da-DK" sz="1100">
              <a:solidFill>
                <a:srgbClr val="FFFF00"/>
              </a:solidFill>
            </a:endParaRPr>
          </a:p>
          <a:p>
            <a:endParaRPr lang="da-DK" b="0" i="0">
              <a:solidFill>
                <a:srgbClr val="FFFF00"/>
              </a:solidFill>
              <a:effectLst/>
            </a:endParaRPr>
          </a:p>
          <a:p>
            <a:pPr algn="l"/>
            <a:endParaRPr lang="da-DK">
              <a:solidFill>
                <a:schemeClr val="bg1"/>
              </a:solidFill>
            </a:endParaRPr>
          </a:p>
          <a:p>
            <a:pPr algn="l"/>
            <a:r>
              <a:rPr lang="da-DK">
                <a:solidFill>
                  <a:schemeClr val="accent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br>
              <a:rPr lang="da-DK">
                <a:solidFill>
                  <a:schemeClr val="accent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da-DK" b="0" i="0" baseline="30000">
              <a:solidFill>
                <a:schemeClr val="bg1"/>
              </a:solidFill>
              <a:effectLst/>
            </a:endParaRPr>
          </a:p>
          <a:p>
            <a:endParaRPr lang="da-DK" i="1">
              <a:solidFill>
                <a:schemeClr val="bg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da-DK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69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D27DFE37-B8FF-3434-F0D8-7352C7C3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898" y="359014"/>
            <a:ext cx="10183852" cy="1311128"/>
          </a:xfrm>
        </p:spPr>
        <p:txBody>
          <a:bodyPr/>
          <a:lstStyle/>
          <a:p>
            <a:r>
              <a:rPr lang="da-DK"/>
              <a:t>Data om diagnostiske undersøgelser</a:t>
            </a:r>
            <a:br>
              <a:rPr lang="da-DK"/>
            </a:br>
            <a:endParaRPr lang="da-DK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83F1A0EE-B9C9-3BC6-62F1-929D8A6FFF6E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7310686" y="1220618"/>
            <a:ext cx="3774635" cy="369332"/>
          </a:xfrm>
        </p:spPr>
        <p:txBody>
          <a:bodyPr/>
          <a:lstStyle/>
          <a:p>
            <a:r>
              <a:rPr lang="da-DK"/>
              <a:t>Drøftelser 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AC82F746-7426-19D9-D070-1818F6E8F45A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7392267" y="1727093"/>
            <a:ext cx="4270328" cy="4601260"/>
          </a:xfrm>
        </p:spPr>
        <p:txBody>
          <a:bodyPr/>
          <a:lstStyle/>
          <a:p>
            <a:r>
              <a:rPr lang="da-DK" sz="1800"/>
              <a:t>Hvor stor andel af patienterne</a:t>
            </a:r>
          </a:p>
          <a:p>
            <a:r>
              <a:rPr lang="da-DK" sz="1800"/>
              <a:t>Får udført UL og hvordan er fordelingen på led?</a:t>
            </a:r>
          </a:p>
          <a:p>
            <a:r>
              <a:rPr lang="da-DK" sz="1800"/>
              <a:t>Hvor stor andel af patienterne har fået taget </a:t>
            </a:r>
            <a:r>
              <a:rPr lang="da-DK" sz="1800" err="1"/>
              <a:t>Anti</a:t>
            </a:r>
            <a:r>
              <a:rPr lang="da-DK" sz="1800"/>
              <a:t>-CCP og hvordan fordeler resultaterne sig?</a:t>
            </a:r>
          </a:p>
          <a:p>
            <a:r>
              <a:rPr lang="da-DK" sz="1800"/>
              <a:t>I hvilke situationer vælger I at tage </a:t>
            </a:r>
            <a:r>
              <a:rPr lang="da-DK" sz="1800" err="1"/>
              <a:t>anti</a:t>
            </a:r>
            <a:r>
              <a:rPr lang="da-DK" sz="1800"/>
              <a:t>-CCP? – har prøven hjulpet jer i diagnosticeringen?</a:t>
            </a:r>
          </a:p>
          <a:p>
            <a:r>
              <a:rPr lang="da-DK" sz="1800"/>
              <a:t>Hvor stor andel af patienterne har fået udført PET-CT indenfor 6 måneder?</a:t>
            </a:r>
          </a:p>
          <a:p>
            <a:r>
              <a:rPr lang="da-DK" sz="1800"/>
              <a:t>Hvor stor andel af patienterne har fået udført CT-TAB indenfor 6 måneder?</a:t>
            </a:r>
          </a:p>
          <a:p>
            <a:r>
              <a:rPr lang="da-DK" sz="1800"/>
              <a:t>Hvilke fordele/ulemper er der ved at bruge de diagnostiske test? </a:t>
            </a:r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A420791-C3EF-F32A-9DA5-B8FB314542B5}"/>
              </a:ext>
            </a:extLst>
          </p:cNvPr>
          <p:cNvSpPr txBox="1">
            <a:spLocks/>
          </p:cNvSpPr>
          <p:nvPr/>
        </p:nvSpPr>
        <p:spPr>
          <a:xfrm>
            <a:off x="467043" y="1023811"/>
            <a:ext cx="4881853" cy="313932"/>
          </a:xfrm>
          <a:prstGeom prst="rect">
            <a:avLst/>
          </a:prstGeom>
        </p:spPr>
        <p:txBody>
          <a:bodyPr vert="horz" wrap="square" lIns="91440" tIns="45720" rIns="91440" bIns="45720" numCol="1" rtlCol="0" anchor="t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None/>
              <a:defRPr sz="20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0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z="1600" b="0" i="1">
                <a:highlight>
                  <a:srgbClr val="FFFF00"/>
                </a:highlight>
              </a:rPr>
              <a:t>Her indsættes klynges data eller vises live på mødet</a:t>
            </a:r>
          </a:p>
        </p:txBody>
      </p:sp>
      <p:pic>
        <p:nvPicPr>
          <p:cNvPr id="11" name="Billede 10">
            <a:extLst>
              <a:ext uri="{FF2B5EF4-FFF2-40B4-BE49-F238E27FC236}">
                <a16:creationId xmlns:a16="http://schemas.microsoft.com/office/drawing/2014/main" id="{28EF1A0F-C5A7-3D06-396E-81EC0294C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405" y="1866949"/>
            <a:ext cx="5284105" cy="4449282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id="{B72CE589-A144-A599-DDF5-5A57C346C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4332" y="2562808"/>
            <a:ext cx="2172169" cy="1400795"/>
          </a:xfrm>
          <a:prstGeom prst="rect">
            <a:avLst/>
          </a:prstGeom>
        </p:spPr>
      </p:pic>
      <p:sp>
        <p:nvSpPr>
          <p:cNvPr id="15" name="Ellipse 14">
            <a:extLst>
              <a:ext uri="{FF2B5EF4-FFF2-40B4-BE49-F238E27FC236}">
                <a16:creationId xmlns:a16="http://schemas.microsoft.com/office/drawing/2014/main" id="{ECC5C5FF-5302-00E8-DD40-5D17644B2C57}"/>
              </a:ext>
            </a:extLst>
          </p:cNvPr>
          <p:cNvSpPr/>
          <p:nvPr/>
        </p:nvSpPr>
        <p:spPr>
          <a:xfrm>
            <a:off x="3203510" y="4292082"/>
            <a:ext cx="989045" cy="447869"/>
          </a:xfrm>
          <a:prstGeom prst="ellipse">
            <a:avLst/>
          </a:prstGeom>
          <a:noFill/>
          <a:ln w="28575">
            <a:solidFill>
              <a:schemeClr val="accent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6" name="Pil: højre 15">
            <a:extLst>
              <a:ext uri="{FF2B5EF4-FFF2-40B4-BE49-F238E27FC236}">
                <a16:creationId xmlns:a16="http://schemas.microsoft.com/office/drawing/2014/main" id="{73BF9044-963C-964E-1D88-18A70784F816}"/>
              </a:ext>
            </a:extLst>
          </p:cNvPr>
          <p:cNvSpPr/>
          <p:nvPr/>
        </p:nvSpPr>
        <p:spPr>
          <a:xfrm rot="19854575">
            <a:off x="4047110" y="4041361"/>
            <a:ext cx="895084" cy="100458"/>
          </a:xfrm>
          <a:prstGeom prst="rightArrow">
            <a:avLst/>
          </a:prstGeom>
          <a:solidFill>
            <a:schemeClr val="accent2">
              <a:lumMod val="75000"/>
              <a:lumOff val="25000"/>
            </a:schemeClr>
          </a:solidFill>
          <a:ln>
            <a:solidFill>
              <a:schemeClr val="accent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17532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D27DFE37-B8FF-3434-F0D8-7352C7C3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3" y="495300"/>
            <a:ext cx="11110395" cy="1311128"/>
          </a:xfrm>
        </p:spPr>
        <p:txBody>
          <a:bodyPr/>
          <a:lstStyle/>
          <a:p>
            <a:r>
              <a:rPr lang="da-DK"/>
              <a:t>Behandling med </a:t>
            </a:r>
            <a:r>
              <a:rPr lang="da-DK" err="1"/>
              <a:t>Prednisolon</a:t>
            </a:r>
            <a:br>
              <a:rPr lang="da-DK">
                <a:highlight>
                  <a:srgbClr val="FFFF00"/>
                </a:highlight>
              </a:rPr>
            </a:br>
            <a:endParaRPr lang="da-DK">
              <a:highlight>
                <a:srgbClr val="FFFF00"/>
              </a:highlight>
            </a:endParaRPr>
          </a:p>
        </p:txBody>
      </p:sp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88038BD8-3149-4635-C490-54375487AFAE}"/>
              </a:ext>
            </a:extLst>
          </p:cNvPr>
          <p:cNvSpPr/>
          <p:nvPr/>
        </p:nvSpPr>
        <p:spPr>
          <a:xfrm>
            <a:off x="497542" y="1428749"/>
            <a:ext cx="8542941" cy="4717013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da-DK" sz="1600" b="0" i="0">
                <a:solidFill>
                  <a:schemeClr val="bg1"/>
                </a:solidFill>
                <a:effectLst/>
              </a:rPr>
              <a:t>Førstevalgsbehandling:</a:t>
            </a:r>
          </a:p>
          <a:p>
            <a:pPr algn="l"/>
            <a:r>
              <a:rPr lang="da-DK" sz="1600" b="0" i="0">
                <a:solidFill>
                  <a:schemeClr val="bg1"/>
                </a:solidFill>
                <a:effectLst/>
              </a:rPr>
              <a:t>Vejledende </a:t>
            </a:r>
            <a:r>
              <a:rPr lang="da-DK" sz="1600" b="0" i="0" err="1">
                <a:solidFill>
                  <a:schemeClr val="bg1"/>
                </a:solidFill>
                <a:effectLst/>
              </a:rPr>
              <a:t>anbefaling:Prednisolon</a:t>
            </a:r>
            <a:r>
              <a:rPr lang="da-DK" sz="1600" b="0" i="0">
                <a:solidFill>
                  <a:schemeClr val="bg1"/>
                </a:solidFill>
                <a:effectLst/>
              </a:rPr>
              <a:t> monoterapi 15 mg/dag, aftrappende over planlagt knapt 1 år, jvf. principper i EULAR guidelines</a:t>
            </a:r>
            <a:r>
              <a:rPr lang="da-DK" sz="1600" b="0" i="0" baseline="30000">
                <a:solidFill>
                  <a:schemeClr val="bg1"/>
                </a:solidFill>
                <a:effectLst/>
              </a:rPr>
              <a:t>84</a:t>
            </a:r>
            <a:r>
              <a:rPr lang="da-DK" sz="1600" b="0" i="0">
                <a:solidFill>
                  <a:schemeClr val="bg1"/>
                </a:solidFill>
                <a:effectLst/>
              </a:rPr>
              <a:t>. </a:t>
            </a:r>
          </a:p>
          <a:p>
            <a:pPr algn="l"/>
            <a:endParaRPr lang="da-DK" sz="1600" b="0" i="0">
              <a:solidFill>
                <a:schemeClr val="bg1"/>
              </a:solidFill>
              <a:effectLst/>
            </a:endParaRPr>
          </a:p>
          <a:p>
            <a:pPr algn="l"/>
            <a:r>
              <a:rPr lang="da-DK" sz="1600" b="0" i="0">
                <a:solidFill>
                  <a:schemeClr val="bg1"/>
                </a:solidFill>
                <a:effectLst/>
              </a:rPr>
              <a:t>Initial dosisøgning til max. 25 mg/dag kan overvejes hos patienter, som ikke responderer tilfredsstillende inden for de første uger og hvor diagnosen efter genovervejelse opretholdes</a:t>
            </a:r>
          </a:p>
          <a:p>
            <a:pPr algn="l"/>
            <a:endParaRPr lang="da-DK" sz="1600" b="0" i="0">
              <a:solidFill>
                <a:schemeClr val="bg1"/>
              </a:solidFill>
              <a:effectLst/>
            </a:endParaRPr>
          </a:p>
          <a:p>
            <a:pPr algn="l"/>
            <a:r>
              <a:rPr lang="da-DK" sz="1600" b="0" i="0">
                <a:solidFill>
                  <a:schemeClr val="bg1"/>
                </a:solidFill>
                <a:effectLst/>
              </a:rPr>
              <a:t>Startdosis på 30 mg eller mere frarådes stærkt</a:t>
            </a:r>
          </a:p>
          <a:p>
            <a:pPr algn="l"/>
            <a:endParaRPr lang="da-DK" sz="1600" b="0" i="0">
              <a:solidFill>
                <a:schemeClr val="bg1"/>
              </a:solidFill>
              <a:effectLst/>
            </a:endParaRPr>
          </a:p>
          <a:p>
            <a:pPr algn="l"/>
            <a:r>
              <a:rPr lang="da-DK" sz="1600" b="0" i="0">
                <a:solidFill>
                  <a:schemeClr val="bg1"/>
                </a:solidFill>
                <a:effectLst/>
              </a:rPr>
              <a:t>MTX som tillæg til </a:t>
            </a:r>
            <a:r>
              <a:rPr lang="da-DK" sz="1600" err="1">
                <a:solidFill>
                  <a:schemeClr val="bg1"/>
                </a:solidFill>
              </a:rPr>
              <a:t>P</a:t>
            </a:r>
            <a:r>
              <a:rPr lang="da-DK" sz="1600" b="0" i="0" err="1">
                <a:solidFill>
                  <a:schemeClr val="bg1"/>
                </a:solidFill>
                <a:effectLst/>
              </a:rPr>
              <a:t>rednisolon</a:t>
            </a:r>
            <a:r>
              <a:rPr lang="da-DK" sz="1600" b="0" i="0">
                <a:solidFill>
                  <a:schemeClr val="bg1"/>
                </a:solidFill>
                <a:effectLst/>
              </a:rPr>
              <a:t> kan eventuelt benyttes ved PMR</a:t>
            </a:r>
          </a:p>
          <a:p>
            <a:pPr algn="l"/>
            <a:br>
              <a:rPr lang="da-DK" sz="1600" b="0" i="0">
                <a:solidFill>
                  <a:schemeClr val="bg1"/>
                </a:solidFill>
                <a:effectLst/>
              </a:rPr>
            </a:br>
            <a:r>
              <a:rPr lang="da-DK" sz="1600" b="0" i="0">
                <a:solidFill>
                  <a:schemeClr val="bg1"/>
                </a:solidFill>
                <a:effectLst/>
              </a:rPr>
              <a:t>TCZ kan endnu ikke anbefales til ny diagnosticeret PMR pga. utilstrækkelig evidens.</a:t>
            </a:r>
          </a:p>
          <a:p>
            <a:endParaRPr lang="da-DK">
              <a:solidFill>
                <a:schemeClr val="bg1"/>
              </a:solidFill>
            </a:endParaRPr>
          </a:p>
          <a:p>
            <a:pPr algn="r"/>
            <a:r>
              <a:rPr lang="da-DK" sz="1000">
                <a:solidFill>
                  <a:schemeClr val="bg1"/>
                </a:solidFill>
              </a:rPr>
              <a:t>Kilde: National behandlingsvejledning: </a:t>
            </a:r>
            <a:r>
              <a:rPr lang="da-DK" sz="1000" err="1">
                <a:solidFill>
                  <a:schemeClr val="bg1"/>
                </a:solidFill>
              </a:rPr>
              <a:t>Kæmpecellearterit</a:t>
            </a:r>
            <a:r>
              <a:rPr lang="da-DK" sz="1000">
                <a:solidFill>
                  <a:schemeClr val="bg1"/>
                </a:solidFill>
              </a:rPr>
              <a:t> og </a:t>
            </a:r>
            <a:r>
              <a:rPr lang="da-DK" sz="1000" err="1">
                <a:solidFill>
                  <a:schemeClr val="bg1"/>
                </a:solidFill>
              </a:rPr>
              <a:t>polymyalgia</a:t>
            </a:r>
            <a:r>
              <a:rPr lang="da-DK" sz="1000">
                <a:solidFill>
                  <a:schemeClr val="bg1"/>
                </a:solidFill>
              </a:rPr>
              <a:t> </a:t>
            </a:r>
            <a:r>
              <a:rPr lang="da-DK" sz="1000" err="1">
                <a:solidFill>
                  <a:schemeClr val="bg1"/>
                </a:solidFill>
              </a:rPr>
              <a:t>reumatika</a:t>
            </a:r>
            <a:r>
              <a:rPr lang="da-DK" sz="1000">
                <a:solidFill>
                  <a:schemeClr val="bg1"/>
                </a:solidFill>
              </a:rPr>
              <a:t>, oktober 2023</a:t>
            </a:r>
          </a:p>
        </p:txBody>
      </p:sp>
    </p:spTree>
    <p:extLst>
      <p:ext uri="{BB962C8B-B14F-4D97-AF65-F5344CB8AC3E}">
        <p14:creationId xmlns:p14="http://schemas.microsoft.com/office/powerpoint/2010/main" val="1968213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D27DFE37-B8FF-3434-F0D8-7352C7C3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110395" cy="1311128"/>
          </a:xfrm>
        </p:spPr>
        <p:txBody>
          <a:bodyPr/>
          <a:lstStyle/>
          <a:p>
            <a:r>
              <a:rPr lang="da-DK"/>
              <a:t>Behandling med </a:t>
            </a:r>
            <a:r>
              <a:rPr lang="da-DK" err="1"/>
              <a:t>Prednisolon</a:t>
            </a:r>
            <a:r>
              <a:rPr lang="da-DK"/>
              <a:t> - drøftelser</a:t>
            </a:r>
            <a:br>
              <a:rPr lang="da-DK"/>
            </a:br>
            <a:endParaRPr lang="da-DK"/>
          </a:p>
        </p:txBody>
      </p:sp>
      <p:sp>
        <p:nvSpPr>
          <p:cNvPr id="3" name="Pladsholder til indhold 5">
            <a:extLst>
              <a:ext uri="{FF2B5EF4-FFF2-40B4-BE49-F238E27FC236}">
                <a16:creationId xmlns:a16="http://schemas.microsoft.com/office/drawing/2014/main" id="{1290CE29-C11D-8167-CD73-73DE62D9061B}"/>
              </a:ext>
            </a:extLst>
          </p:cNvPr>
          <p:cNvSpPr txBox="1">
            <a:spLocks/>
          </p:cNvSpPr>
          <p:nvPr/>
        </p:nvSpPr>
        <p:spPr>
          <a:xfrm>
            <a:off x="6537649" y="1993992"/>
            <a:ext cx="5427189" cy="5761577"/>
          </a:xfrm>
          <a:prstGeom prst="rect">
            <a:avLst/>
          </a:prstGeom>
        </p:spPr>
        <p:txBody>
          <a:bodyPr vert="horz" wrap="square" lIns="91440" tIns="45720" rIns="91440" bIns="45720" numCol="1" rtlCol="0">
            <a:sp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Blip>
                <a:blip r:embed="rId2"/>
              </a:buBlip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>
                <a:latin typeface="+mn-lt"/>
              </a:rPr>
              <a:t>Hvilken dosis starter I med?</a:t>
            </a:r>
          </a:p>
          <a:p>
            <a:r>
              <a:rPr lang="da-DK">
                <a:latin typeface="+mn-lt"/>
              </a:rPr>
              <a:t>Hvordan informerer I patienterne?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da-DK" sz="1800">
                <a:solidFill>
                  <a:schemeClr val="tx1"/>
                </a:solidFill>
                <a:latin typeface="+mn-lt"/>
              </a:rPr>
              <a:t>Om medicinsk behandling og bivirkninger?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da-DK" sz="1800">
                <a:latin typeface="+mn-lt"/>
              </a:rPr>
              <a:t>Hvis patienterne er bekymrede over opstart med </a:t>
            </a:r>
            <a:r>
              <a:rPr lang="da-DK" sz="1800" err="1">
                <a:latin typeface="+mn-lt"/>
              </a:rPr>
              <a:t>Prednisolon</a:t>
            </a:r>
            <a:r>
              <a:rPr lang="da-DK" sz="1800">
                <a:latin typeface="+mn-lt"/>
              </a:rPr>
              <a:t>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da-DK" sz="1800">
                <a:solidFill>
                  <a:schemeClr val="tx1"/>
                </a:solidFill>
                <a:latin typeface="+mn-lt"/>
              </a:rPr>
              <a:t>Anvender I konkret </a:t>
            </a:r>
            <a:r>
              <a:rPr lang="da-DK" sz="1800">
                <a:latin typeface="+mn-lt"/>
              </a:rPr>
              <a:t>m</a:t>
            </a:r>
            <a:r>
              <a:rPr lang="da-DK" sz="1800">
                <a:solidFill>
                  <a:schemeClr val="tx1"/>
                </a:solidFill>
                <a:latin typeface="+mn-lt"/>
              </a:rPr>
              <a:t>ateriale til patienterne?</a:t>
            </a:r>
            <a:endParaRPr lang="da-DK" sz="1800">
              <a:latin typeface="+mn-lt"/>
            </a:endParaRPr>
          </a:p>
          <a:p>
            <a:pPr marL="400050" indent="-285750"/>
            <a:r>
              <a:rPr lang="da-DK">
                <a:solidFill>
                  <a:schemeClr val="tx1"/>
                </a:solidFill>
                <a:latin typeface="+mn-lt"/>
              </a:rPr>
              <a:t>Hvor stor andel af patienterne får ordineret </a:t>
            </a:r>
            <a:r>
              <a:rPr lang="da-DK" err="1">
                <a:solidFill>
                  <a:schemeClr val="tx1"/>
                </a:solidFill>
                <a:latin typeface="+mn-lt"/>
              </a:rPr>
              <a:t>Alendronat</a:t>
            </a:r>
            <a:r>
              <a:rPr lang="da-DK">
                <a:solidFill>
                  <a:schemeClr val="tx1"/>
                </a:solidFill>
                <a:latin typeface="+mn-lt"/>
              </a:rPr>
              <a:t> ved </a:t>
            </a:r>
            <a:r>
              <a:rPr lang="da-DK" err="1">
                <a:solidFill>
                  <a:schemeClr val="tx1"/>
                </a:solidFill>
                <a:latin typeface="+mn-lt"/>
              </a:rPr>
              <a:t>Prednisolonbehandling</a:t>
            </a:r>
            <a:r>
              <a:rPr lang="da-DK">
                <a:solidFill>
                  <a:schemeClr val="tx1"/>
                </a:solidFill>
                <a:latin typeface="+mn-lt"/>
              </a:rPr>
              <a:t>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da-DK" sz="160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da-DK">
              <a:latin typeface="+mn-lt"/>
            </a:endParaRPr>
          </a:p>
          <a:p>
            <a:pPr marL="0" indent="0">
              <a:buNone/>
            </a:pPr>
            <a:endParaRPr lang="da-DK">
              <a:latin typeface="+mn-lt"/>
            </a:endParaRPr>
          </a:p>
          <a:p>
            <a:endParaRPr lang="da-DK"/>
          </a:p>
          <a:p>
            <a:pPr marL="0" indent="0">
              <a:buNone/>
            </a:pPr>
            <a:endParaRPr lang="da-DK"/>
          </a:p>
          <a:p>
            <a:endParaRPr lang="da-DK"/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E7F61D5F-4A8B-5E0F-D6F3-40A872DEAA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84" y="1670343"/>
            <a:ext cx="5552624" cy="4644189"/>
          </a:xfrm>
          <a:prstGeom prst="rect">
            <a:avLst/>
          </a:prstGeom>
        </p:spPr>
      </p:pic>
      <p:sp>
        <p:nvSpPr>
          <p:cNvPr id="9" name="Rektangel: afrundede hjørner 8">
            <a:extLst>
              <a:ext uri="{FF2B5EF4-FFF2-40B4-BE49-F238E27FC236}">
                <a16:creationId xmlns:a16="http://schemas.microsoft.com/office/drawing/2014/main" id="{6B0F251D-A0DA-8DED-FCB7-8C0C70E5B004}"/>
              </a:ext>
            </a:extLst>
          </p:cNvPr>
          <p:cNvSpPr/>
          <p:nvPr/>
        </p:nvSpPr>
        <p:spPr>
          <a:xfrm>
            <a:off x="692666" y="4722431"/>
            <a:ext cx="5552624" cy="695545"/>
          </a:xfrm>
          <a:prstGeom prst="roundRect">
            <a:avLst/>
          </a:prstGeom>
          <a:noFill/>
          <a:ln w="38100">
            <a:solidFill>
              <a:schemeClr val="accent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4" name="Pladsholder til tekst 4">
            <a:extLst>
              <a:ext uri="{FF2B5EF4-FFF2-40B4-BE49-F238E27FC236}">
                <a16:creationId xmlns:a16="http://schemas.microsoft.com/office/drawing/2014/main" id="{7836979D-BAE2-D53A-DADB-AB978DB623C0}"/>
              </a:ext>
            </a:extLst>
          </p:cNvPr>
          <p:cNvSpPr txBox="1">
            <a:spLocks/>
          </p:cNvSpPr>
          <p:nvPr/>
        </p:nvSpPr>
        <p:spPr>
          <a:xfrm>
            <a:off x="497542" y="1283058"/>
            <a:ext cx="4881853" cy="313932"/>
          </a:xfrm>
          <a:prstGeom prst="rect">
            <a:avLst/>
          </a:prstGeom>
        </p:spPr>
        <p:txBody>
          <a:bodyPr vert="horz" wrap="square" lIns="91440" tIns="45720" rIns="91440" bIns="45720" numCol="1" rtlCol="0" anchor="t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None/>
              <a:defRPr sz="20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0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z="1600" b="0" i="1">
                <a:highlight>
                  <a:srgbClr val="FFFF00"/>
                </a:highlight>
              </a:rPr>
              <a:t>Her indsættes klynges data eller vises live på mødet</a:t>
            </a:r>
          </a:p>
        </p:txBody>
      </p:sp>
    </p:spTree>
    <p:extLst>
      <p:ext uri="{BB962C8B-B14F-4D97-AF65-F5344CB8AC3E}">
        <p14:creationId xmlns:p14="http://schemas.microsoft.com/office/powerpoint/2010/main" val="3428132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3DD94-E516-D857-FAF9-0C7BFB36B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ABA5CDD6-446B-B6F7-E6A9-CFEA0C108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110395" cy="1311128"/>
          </a:xfrm>
        </p:spPr>
        <p:txBody>
          <a:bodyPr/>
          <a:lstStyle/>
          <a:p>
            <a:r>
              <a:rPr lang="da-DK"/>
              <a:t>Udtrapning af </a:t>
            </a:r>
            <a:r>
              <a:rPr lang="da-DK" err="1"/>
              <a:t>Prednisolon</a:t>
            </a:r>
            <a:r>
              <a:rPr lang="da-DK"/>
              <a:t> - drøftelser</a:t>
            </a:r>
            <a:br>
              <a:rPr lang="da-DK"/>
            </a:br>
            <a:endParaRPr lang="da-DK"/>
          </a:p>
        </p:txBody>
      </p:sp>
      <p:sp>
        <p:nvSpPr>
          <p:cNvPr id="3" name="Pladsholder til indhold 5">
            <a:extLst>
              <a:ext uri="{FF2B5EF4-FFF2-40B4-BE49-F238E27FC236}">
                <a16:creationId xmlns:a16="http://schemas.microsoft.com/office/drawing/2014/main" id="{A42BE51C-4BF1-7926-F715-9CF7CA85C190}"/>
              </a:ext>
            </a:extLst>
          </p:cNvPr>
          <p:cNvSpPr txBox="1">
            <a:spLocks/>
          </p:cNvSpPr>
          <p:nvPr/>
        </p:nvSpPr>
        <p:spPr>
          <a:xfrm>
            <a:off x="6411103" y="1744797"/>
            <a:ext cx="5780897" cy="5557419"/>
          </a:xfrm>
          <a:prstGeom prst="rect">
            <a:avLst/>
          </a:prstGeom>
        </p:spPr>
        <p:txBody>
          <a:bodyPr vert="horz" wrap="square" lIns="91440" tIns="45720" rIns="91440" bIns="45720" numCol="1" rtlCol="0">
            <a:sp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Blip>
                <a:blip r:embed="rId2"/>
              </a:buBlip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>
                <a:latin typeface="+mn-lt"/>
              </a:rPr>
              <a:t>Sker aftrapning i henhold til vejledningen?</a:t>
            </a:r>
          </a:p>
          <a:p>
            <a:pPr marL="0" indent="0">
              <a:buNone/>
            </a:pPr>
            <a:endParaRPr lang="da-DK">
              <a:latin typeface="+mn-lt"/>
            </a:endParaRPr>
          </a:p>
          <a:p>
            <a:r>
              <a:rPr lang="da-DK">
                <a:latin typeface="+mn-lt"/>
              </a:rPr>
              <a:t>Hvad gør I med de patienter, som ikke kan trappes ned på vanlig vis?</a:t>
            </a:r>
          </a:p>
          <a:p>
            <a:pPr lvl="1"/>
            <a:r>
              <a:rPr lang="da-DK">
                <a:latin typeface="+mn-lt"/>
              </a:rPr>
              <a:t>anvendes  langvarig/lavdosis nedtrapning?</a:t>
            </a:r>
          </a:p>
          <a:p>
            <a:pPr marL="914400" lvl="2" indent="0">
              <a:buNone/>
            </a:pPr>
            <a:endParaRPr lang="da-DK" sz="1600">
              <a:solidFill>
                <a:schemeClr val="tx1"/>
              </a:solidFill>
              <a:latin typeface="+mn-lt"/>
            </a:endParaRPr>
          </a:p>
          <a:p>
            <a:r>
              <a:rPr lang="da-DK">
                <a:latin typeface="+mn-lt"/>
              </a:rPr>
              <a:t>Hvad gør, I hvis patienten er steroidafhængig?</a:t>
            </a:r>
            <a:br>
              <a:rPr lang="da-DK">
                <a:latin typeface="+mn-lt"/>
              </a:rPr>
            </a:br>
            <a:endParaRPr lang="da-DK">
              <a:latin typeface="+mn-lt"/>
            </a:endParaRPr>
          </a:p>
          <a:p>
            <a:r>
              <a:rPr lang="da-DK">
                <a:latin typeface="+mn-lt"/>
              </a:rPr>
              <a:t>Hvordan håndteres patienter med recidiv?</a:t>
            </a:r>
          </a:p>
          <a:p>
            <a:endParaRPr lang="da-DK">
              <a:latin typeface="+mn-lt"/>
            </a:endParaRPr>
          </a:p>
          <a:p>
            <a:pPr marL="0" indent="0">
              <a:buNone/>
            </a:pPr>
            <a:endParaRPr lang="da-DK">
              <a:latin typeface="+mn-lt"/>
            </a:endParaRPr>
          </a:p>
          <a:p>
            <a:endParaRPr lang="da-DK"/>
          </a:p>
          <a:p>
            <a:pPr marL="0" indent="0">
              <a:buNone/>
            </a:pPr>
            <a:endParaRPr lang="da-DK"/>
          </a:p>
          <a:p>
            <a:endParaRPr lang="da-DK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B8073FB-9D92-9000-EFFF-BC82048AA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75" y="1641782"/>
            <a:ext cx="5288501" cy="438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596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D27DFE37-B8FF-3434-F0D8-7352C7C3B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11293864" cy="1311128"/>
          </a:xfrm>
        </p:spPr>
        <p:txBody>
          <a:bodyPr/>
          <a:lstStyle/>
          <a:p>
            <a:r>
              <a:rPr lang="da-DK"/>
              <a:t>Komorbiditet ved behandling med </a:t>
            </a:r>
            <a:r>
              <a:rPr lang="da-DK" err="1"/>
              <a:t>Prednisolon</a:t>
            </a:r>
            <a:br>
              <a:rPr lang="da-DK"/>
            </a:br>
            <a:endParaRPr lang="da-DK"/>
          </a:p>
        </p:txBody>
      </p:sp>
      <p:sp>
        <p:nvSpPr>
          <p:cNvPr id="2" name="Rektangel: afrundede hjørner 1">
            <a:extLst>
              <a:ext uri="{FF2B5EF4-FFF2-40B4-BE49-F238E27FC236}">
                <a16:creationId xmlns:a16="http://schemas.microsoft.com/office/drawing/2014/main" id="{88038BD8-3149-4635-C490-54375487AFAE}"/>
              </a:ext>
            </a:extLst>
          </p:cNvPr>
          <p:cNvSpPr/>
          <p:nvPr/>
        </p:nvSpPr>
        <p:spPr>
          <a:xfrm>
            <a:off x="558496" y="1480457"/>
            <a:ext cx="5489030" cy="230155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da-DK" sz="1400" b="0" i="0">
                <a:solidFill>
                  <a:schemeClr val="bg1"/>
                </a:solidFill>
                <a:effectLst/>
              </a:rPr>
              <a:t> Anbefaling af undersøgelser inden opstart: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sz="1400">
                <a:solidFill>
                  <a:schemeClr val="bg1"/>
                </a:solidFill>
              </a:rPr>
              <a:t>HbA1C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sz="1400">
                <a:solidFill>
                  <a:schemeClr val="bg1"/>
                </a:solidFill>
              </a:rPr>
              <a:t>D-vitamin status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sz="1400" err="1">
                <a:solidFill>
                  <a:schemeClr val="bg1"/>
                </a:solidFill>
              </a:rPr>
              <a:t>Dexa</a:t>
            </a:r>
            <a:r>
              <a:rPr lang="da-DK" sz="1400">
                <a:solidFill>
                  <a:schemeClr val="bg1"/>
                </a:solidFill>
              </a:rPr>
              <a:t>-scanning</a:t>
            </a:r>
          </a:p>
          <a:p>
            <a:pPr algn="l"/>
            <a:endParaRPr lang="da-DK" sz="1400" b="0" i="0">
              <a:solidFill>
                <a:schemeClr val="bg1"/>
              </a:solidFill>
              <a:effectLst/>
            </a:endParaRPr>
          </a:p>
          <a:p>
            <a:r>
              <a:rPr lang="da-DK" sz="1400">
                <a:solidFill>
                  <a:schemeClr val="bg1"/>
                </a:solidFill>
              </a:rPr>
              <a:t>Patienten starter kalk + D-vitamin behandling og </a:t>
            </a:r>
            <a:r>
              <a:rPr lang="da-DK" sz="1400" err="1">
                <a:solidFill>
                  <a:schemeClr val="bg1"/>
                </a:solidFill>
              </a:rPr>
              <a:t>Bisfosfonat</a:t>
            </a:r>
            <a:r>
              <a:rPr lang="da-DK" sz="1400">
                <a:solidFill>
                  <a:schemeClr val="bg1"/>
                </a:solidFill>
              </a:rPr>
              <a:t> behandling.</a:t>
            </a:r>
          </a:p>
          <a:p>
            <a:endParaRPr lang="da-DK" sz="1400">
              <a:solidFill>
                <a:schemeClr val="accent2"/>
              </a:solidFill>
            </a:endParaRPr>
          </a:p>
          <a:p>
            <a:pPr algn="r"/>
            <a:r>
              <a:rPr lang="da-DK" sz="1000">
                <a:solidFill>
                  <a:schemeClr val="bg1"/>
                </a:solidFill>
              </a:rPr>
              <a:t>Kilde: National behandlingsvejledning: </a:t>
            </a:r>
            <a:r>
              <a:rPr lang="da-DK" sz="1000" err="1">
                <a:solidFill>
                  <a:schemeClr val="bg1"/>
                </a:solidFill>
              </a:rPr>
              <a:t>Kæmpecellearterit</a:t>
            </a:r>
            <a:r>
              <a:rPr lang="da-DK" sz="1000">
                <a:solidFill>
                  <a:schemeClr val="bg1"/>
                </a:solidFill>
              </a:rPr>
              <a:t> og </a:t>
            </a:r>
            <a:r>
              <a:rPr lang="da-DK" sz="1000" err="1">
                <a:solidFill>
                  <a:schemeClr val="bg1"/>
                </a:solidFill>
              </a:rPr>
              <a:t>polymyalgia</a:t>
            </a:r>
            <a:r>
              <a:rPr lang="da-DK" sz="1000">
                <a:solidFill>
                  <a:schemeClr val="bg1"/>
                </a:solidFill>
              </a:rPr>
              <a:t> </a:t>
            </a:r>
            <a:r>
              <a:rPr lang="da-DK" sz="1000" err="1">
                <a:solidFill>
                  <a:schemeClr val="bg1"/>
                </a:solidFill>
              </a:rPr>
              <a:t>reumatika</a:t>
            </a:r>
            <a:r>
              <a:rPr lang="da-DK" sz="1000">
                <a:solidFill>
                  <a:schemeClr val="bg1"/>
                </a:solidFill>
              </a:rPr>
              <a:t>, oktober 2023</a:t>
            </a:r>
          </a:p>
          <a:p>
            <a:endParaRPr lang="da-DK" sz="1400">
              <a:solidFill>
                <a:schemeClr val="bg1"/>
              </a:solidFill>
            </a:endParaRPr>
          </a:p>
          <a:p>
            <a:endParaRPr lang="da-DK" sz="1400">
              <a:solidFill>
                <a:schemeClr val="bg1"/>
              </a:solidFill>
            </a:endParaRPr>
          </a:p>
        </p:txBody>
      </p:sp>
      <p:sp>
        <p:nvSpPr>
          <p:cNvPr id="3" name="Pladsholder til indhold 5">
            <a:extLst>
              <a:ext uri="{FF2B5EF4-FFF2-40B4-BE49-F238E27FC236}">
                <a16:creationId xmlns:a16="http://schemas.microsoft.com/office/drawing/2014/main" id="{56BBB5AF-D6CF-AF28-92FB-42B316A68377}"/>
              </a:ext>
            </a:extLst>
          </p:cNvPr>
          <p:cNvSpPr txBox="1">
            <a:spLocks/>
          </p:cNvSpPr>
          <p:nvPr/>
        </p:nvSpPr>
        <p:spPr>
          <a:xfrm>
            <a:off x="6189329" y="1993992"/>
            <a:ext cx="5758256" cy="4867999"/>
          </a:xfrm>
          <a:prstGeom prst="rect">
            <a:avLst/>
          </a:prstGeom>
        </p:spPr>
        <p:txBody>
          <a:bodyPr vert="horz" wrap="square" lIns="91440" tIns="45720" rIns="91440" bIns="45720" numCol="1" rtlCol="0">
            <a:sp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Blip>
                <a:blip r:embed="rId2"/>
              </a:buBlip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200" b="0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z="2000">
                <a:latin typeface="+mn-lt"/>
              </a:rPr>
              <a:t>Hvor stor en andel af jeres patienter i </a:t>
            </a:r>
            <a:r>
              <a:rPr lang="da-DK" sz="2000" err="1">
                <a:latin typeface="+mn-lt"/>
              </a:rPr>
              <a:t>prednisolon</a:t>
            </a:r>
            <a:r>
              <a:rPr lang="da-DK" sz="2000">
                <a:latin typeface="+mn-lt"/>
              </a:rPr>
              <a:t>-behandling, er informeret om at opstarte kalk og D-vitamin?</a:t>
            </a:r>
          </a:p>
          <a:p>
            <a:r>
              <a:rPr lang="da-DK" sz="2000">
                <a:latin typeface="+mn-lt"/>
              </a:rPr>
              <a:t>Hvordan informerer I dem konkret ift. følgevirkninger/bekymringer omkring behandling?</a:t>
            </a:r>
          </a:p>
          <a:p>
            <a:r>
              <a:rPr lang="da-DK" sz="2000">
                <a:latin typeface="+mn-lt"/>
              </a:rPr>
              <a:t>Hvad er jeres oplevelse af compliance?</a:t>
            </a:r>
          </a:p>
          <a:p>
            <a:r>
              <a:rPr lang="da-DK" sz="2000">
                <a:latin typeface="+mn-lt"/>
              </a:rPr>
              <a:t>Hvor stor andel af jeres patienter i </a:t>
            </a:r>
            <a:r>
              <a:rPr lang="da-DK" sz="2000" err="1">
                <a:latin typeface="+mn-lt"/>
              </a:rPr>
              <a:t>Prednisolon</a:t>
            </a:r>
            <a:r>
              <a:rPr lang="da-DK" sz="2000">
                <a:latin typeface="+mn-lt"/>
              </a:rPr>
              <a:t>-behandling, er opfordret til at få tjekket BT og BS? </a:t>
            </a:r>
          </a:p>
          <a:p>
            <a:r>
              <a:rPr lang="da-DK" sz="2000">
                <a:latin typeface="+mn-lt"/>
              </a:rPr>
              <a:t>Hvordan sikrer I kontrol af blodsukker? Tager I eller egen læge BS?</a:t>
            </a:r>
          </a:p>
          <a:p>
            <a:r>
              <a:rPr lang="da-DK" sz="2000">
                <a:latin typeface="+mn-lt"/>
              </a:rPr>
              <a:t>Hvor stor andel af jeres patienter i </a:t>
            </a:r>
            <a:r>
              <a:rPr lang="da-DK" sz="2000" err="1">
                <a:latin typeface="+mn-lt"/>
              </a:rPr>
              <a:t>Prednisolon</a:t>
            </a:r>
            <a:r>
              <a:rPr lang="da-DK" sz="2000">
                <a:latin typeface="+mn-lt"/>
              </a:rPr>
              <a:t>-behandling har fået udført DEXA-scanning?</a:t>
            </a:r>
          </a:p>
          <a:p>
            <a:endParaRPr lang="da-DK" sz="2000">
              <a:latin typeface="+mn-lt"/>
            </a:endParaRPr>
          </a:p>
          <a:p>
            <a:pPr marL="0" indent="0">
              <a:buNone/>
            </a:pPr>
            <a:endParaRPr lang="da-DK" sz="2000"/>
          </a:p>
        </p:txBody>
      </p:sp>
      <p:sp>
        <p:nvSpPr>
          <p:cNvPr id="4" name="Pladsholder til tekst 4">
            <a:extLst>
              <a:ext uri="{FF2B5EF4-FFF2-40B4-BE49-F238E27FC236}">
                <a16:creationId xmlns:a16="http://schemas.microsoft.com/office/drawing/2014/main" id="{15400EEA-786D-A9EC-1D50-494C9651CD7C}"/>
              </a:ext>
            </a:extLst>
          </p:cNvPr>
          <p:cNvSpPr txBox="1">
            <a:spLocks/>
          </p:cNvSpPr>
          <p:nvPr/>
        </p:nvSpPr>
        <p:spPr>
          <a:xfrm>
            <a:off x="6189329" y="1480457"/>
            <a:ext cx="5646932" cy="397032"/>
          </a:xfrm>
          <a:prstGeom prst="rect">
            <a:avLst/>
          </a:prstGeom>
        </p:spPr>
        <p:txBody>
          <a:bodyPr vert="horz" wrap="square" lIns="91440" tIns="45720" rIns="91440" bIns="45720" numCol="1" rtlCol="0" anchor="t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None/>
              <a:defRPr sz="2200" b="1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000" b="1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800" b="1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Barlow" pitchFamily="2" charset="77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>
                <a:latin typeface="+mn-lt"/>
              </a:rPr>
              <a:t>Drøftelser</a:t>
            </a:r>
            <a:r>
              <a:rPr lang="da-DK">
                <a:highlight>
                  <a:srgbClr val="FFFF00"/>
                </a:highlight>
                <a:latin typeface="+mn-lt"/>
              </a:rPr>
              <a:t> </a:t>
            </a:r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30CB1183-5735-CA4F-D177-3477D93EFC3F}"/>
              </a:ext>
            </a:extLst>
          </p:cNvPr>
          <p:cNvSpPr txBox="1">
            <a:spLocks/>
          </p:cNvSpPr>
          <p:nvPr/>
        </p:nvSpPr>
        <p:spPr>
          <a:xfrm>
            <a:off x="497542" y="3995156"/>
            <a:ext cx="4881853" cy="313932"/>
          </a:xfrm>
          <a:prstGeom prst="rect">
            <a:avLst/>
          </a:prstGeom>
        </p:spPr>
        <p:txBody>
          <a:bodyPr vert="horz" wrap="square" lIns="91440" tIns="45720" rIns="91440" bIns="45720" numCol="1" rtlCol="0" anchor="t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4"/>
              </a:buClr>
              <a:buFontTx/>
              <a:buNone/>
              <a:defRPr sz="20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20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4"/>
              </a:buClr>
              <a:buFont typeface="Arial" panose="020B0604020202020204" pitchFamily="34" charset="0"/>
              <a:buNone/>
              <a:defRPr sz="16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z="1600" b="0" i="1">
                <a:highlight>
                  <a:srgbClr val="FFFF00"/>
                </a:highlight>
              </a:rPr>
              <a:t>Her indsættes klynges data eller vises live på mødet</a:t>
            </a:r>
          </a:p>
        </p:txBody>
      </p:sp>
      <p:pic>
        <p:nvPicPr>
          <p:cNvPr id="10" name="Billede 9">
            <a:extLst>
              <a:ext uri="{FF2B5EF4-FFF2-40B4-BE49-F238E27FC236}">
                <a16:creationId xmlns:a16="http://schemas.microsoft.com/office/drawing/2014/main" id="{AE4FB5FC-CE68-D3C9-C0DC-9783498BF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495" y="4361832"/>
            <a:ext cx="3049341" cy="2272057"/>
          </a:xfrm>
          <a:prstGeom prst="rect">
            <a:avLst/>
          </a:prstGeom>
        </p:spPr>
      </p:pic>
      <p:sp>
        <p:nvSpPr>
          <p:cNvPr id="12" name="Rektangel: afrundede hjørner 11">
            <a:extLst>
              <a:ext uri="{FF2B5EF4-FFF2-40B4-BE49-F238E27FC236}">
                <a16:creationId xmlns:a16="http://schemas.microsoft.com/office/drawing/2014/main" id="{ABB4C5CF-8C15-455A-7BFA-43F0E1058847}"/>
              </a:ext>
            </a:extLst>
          </p:cNvPr>
          <p:cNvSpPr/>
          <p:nvPr/>
        </p:nvSpPr>
        <p:spPr>
          <a:xfrm>
            <a:off x="491841" y="6109276"/>
            <a:ext cx="3182648" cy="577357"/>
          </a:xfrm>
          <a:prstGeom prst="roundRect">
            <a:avLst/>
          </a:prstGeom>
          <a:noFill/>
          <a:ln w="38100">
            <a:solidFill>
              <a:schemeClr val="accent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85789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3EE988E0-95FE-C76A-9249-56DC00BFB0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8077" y="1736823"/>
            <a:ext cx="8806089" cy="3299365"/>
          </a:xfrm>
        </p:spPr>
        <p:txBody>
          <a:bodyPr/>
          <a:lstStyle/>
          <a:p>
            <a:r>
              <a:rPr lang="da-DK" sz="2200"/>
              <a:t>Hvor mange i klyngen behandler med </a:t>
            </a:r>
            <a:r>
              <a:rPr lang="da-DK" sz="2200" err="1"/>
              <a:t>Methotrexat</a:t>
            </a:r>
            <a:r>
              <a:rPr lang="da-DK" sz="2200"/>
              <a:t>?</a:t>
            </a:r>
          </a:p>
          <a:p>
            <a:pPr lvl="1"/>
            <a:r>
              <a:rPr lang="da-DK" sz="1800"/>
              <a:t>Hvor stor en andel af patienterne ordinerer I det til?</a:t>
            </a:r>
          </a:p>
          <a:p>
            <a:r>
              <a:rPr lang="da-DK" sz="2200"/>
              <a:t>Hvor mange bruger </a:t>
            </a:r>
            <a:r>
              <a:rPr lang="da-DK" sz="2200" err="1"/>
              <a:t>Methotrexat</a:t>
            </a:r>
            <a:r>
              <a:rPr lang="da-DK" sz="2200"/>
              <a:t> hvis </a:t>
            </a:r>
            <a:r>
              <a:rPr lang="da-DK" sz="2200" err="1"/>
              <a:t>Prednisolondosis</a:t>
            </a:r>
            <a:r>
              <a:rPr lang="da-DK" sz="2200"/>
              <a:t> allerede er under 15 mg, 10 mg, 5 mg?</a:t>
            </a:r>
          </a:p>
          <a:p>
            <a:r>
              <a:rPr lang="da-DK" sz="2200">
                <a:solidFill>
                  <a:schemeClr val="tx1"/>
                </a:solidFill>
              </a:rPr>
              <a:t>Hvordan oplever I effekt af </a:t>
            </a:r>
            <a:r>
              <a:rPr lang="da-DK" sz="2200" err="1">
                <a:solidFill>
                  <a:schemeClr val="tx1"/>
                </a:solidFill>
              </a:rPr>
              <a:t>Methotrexat</a:t>
            </a:r>
            <a:r>
              <a:rPr lang="da-DK" sz="2200">
                <a:solidFill>
                  <a:schemeClr val="tx1"/>
                </a:solidFill>
              </a:rPr>
              <a:t>?</a:t>
            </a:r>
          </a:p>
          <a:p>
            <a:r>
              <a:rPr lang="da-DK" sz="2200"/>
              <a:t>Hvordan håndterer I patientsikkerheden?</a:t>
            </a:r>
          </a:p>
          <a:p>
            <a:r>
              <a:rPr lang="da-DK" sz="2200"/>
              <a:t>Erfaringer i klinikken - fordele/ulemper?</a:t>
            </a:r>
          </a:p>
          <a:p>
            <a:pPr marL="0" indent="0">
              <a:buNone/>
            </a:pPr>
            <a:endParaRPr lang="da-DK" sz="220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08A6BB8F-A968-2E2A-D34A-AC57ED98F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542" y="682864"/>
            <a:ext cx="9743738" cy="701731"/>
          </a:xfrm>
        </p:spPr>
        <p:txBody>
          <a:bodyPr/>
          <a:lstStyle/>
          <a:p>
            <a:r>
              <a:rPr lang="da-DK"/>
              <a:t>Behandling med </a:t>
            </a:r>
            <a:r>
              <a:rPr lang="da-DK" err="1"/>
              <a:t>Methotrexat</a:t>
            </a:r>
            <a:r>
              <a:rPr lang="da-DK"/>
              <a:t> </a:t>
            </a:r>
            <a:r>
              <a:rPr lang="da-DK" sz="1200">
                <a:highlight>
                  <a:srgbClr val="FFFF00"/>
                </a:highlight>
              </a:rPr>
              <a:t> </a:t>
            </a:r>
            <a:endParaRPr lang="da-DK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48159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2E28DFE8-2A51-A113-1AE3-671ECF46A0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542" y="1664396"/>
            <a:ext cx="11213487" cy="3418885"/>
          </a:xfrm>
        </p:spPr>
        <p:txBody>
          <a:bodyPr/>
          <a:lstStyle/>
          <a:p>
            <a:r>
              <a:rPr lang="da-DK">
                <a:solidFill>
                  <a:prstClr val="black"/>
                </a:solidFill>
              </a:rPr>
              <a:t>Er der emner, I skal følge op på?</a:t>
            </a:r>
          </a:p>
          <a:p>
            <a:pPr lvl="1"/>
            <a:r>
              <a:rPr lang="da-DK">
                <a:solidFill>
                  <a:prstClr val="black"/>
                </a:solidFill>
              </a:rPr>
              <a:t>Hvem gør hvad? Til hvornår? Hvordan formidles svaret til hele klyngen?</a:t>
            </a:r>
          </a:p>
          <a:p>
            <a:r>
              <a:rPr lang="da-DK">
                <a:solidFill>
                  <a:prstClr val="black"/>
                </a:solidFill>
              </a:rPr>
              <a:t>Er der noget, du vil gøre anderledes i egen klinik?</a:t>
            </a:r>
          </a:p>
          <a:p>
            <a:r>
              <a:rPr lang="da-DK">
                <a:solidFill>
                  <a:prstClr val="black"/>
                </a:solidFill>
              </a:rPr>
              <a:t>Skal vi fortsat arbejde med emnet i klyngen? </a:t>
            </a:r>
          </a:p>
          <a:p>
            <a:pPr lvl="1"/>
            <a:r>
              <a:rPr lang="da-DK">
                <a:solidFill>
                  <a:prstClr val="black"/>
                </a:solidFill>
              </a:rPr>
              <a:t>I så fald fortsætter alle med dataindsamlingen via pop-up og emnet sættes på et kommende klyngemøde</a:t>
            </a:r>
          </a:p>
          <a:p>
            <a:pPr lvl="1"/>
            <a:r>
              <a:rPr lang="da-DK">
                <a:solidFill>
                  <a:prstClr val="black"/>
                </a:solidFill>
              </a:rPr>
              <a:t>Hvis ikke, kan den enkelte klinik fortsætte dataindsamlingen og få data kvalitetsrapporten til egen kvalitet?</a:t>
            </a:r>
          </a:p>
          <a:p>
            <a:r>
              <a:rPr lang="da-DK">
                <a:solidFill>
                  <a:prstClr val="black"/>
                </a:solidFill>
              </a:rPr>
              <a:t>Er der feedback på klyngepakken, som vi kan give til eKVIS på </a:t>
            </a:r>
            <a:r>
              <a:rPr lang="da-DK">
                <a:solidFill>
                  <a:prstClr val="black"/>
                </a:solidFill>
                <a:hlinkClick r:id="rId2"/>
              </a:rPr>
              <a:t>ekvis@dadl.dk</a:t>
            </a:r>
            <a:r>
              <a:rPr lang="da-DK">
                <a:solidFill>
                  <a:prstClr val="black"/>
                </a:solidFill>
              </a:rPr>
              <a:t> ?</a:t>
            </a:r>
          </a:p>
          <a:p>
            <a:pPr marL="457200" lvl="1" indent="0">
              <a:buNone/>
            </a:pPr>
            <a:endParaRPr lang="da-DK">
              <a:solidFill>
                <a:prstClr val="black"/>
              </a:solidFill>
            </a:endParaRPr>
          </a:p>
          <a:p>
            <a:pPr marL="457200" lvl="1" indent="0">
              <a:buNone/>
            </a:pPr>
            <a:endParaRPr lang="da-DK">
              <a:solidFill>
                <a:prstClr val="black"/>
              </a:solidFill>
            </a:endParaRPr>
          </a:p>
          <a:p>
            <a:endParaRPr lang="da-DK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1D405052-9AC1-66BF-CA9B-4B6EEEBF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Opsamling</a:t>
            </a:r>
          </a:p>
        </p:txBody>
      </p:sp>
    </p:spTree>
    <p:extLst>
      <p:ext uri="{BB962C8B-B14F-4D97-AF65-F5344CB8AC3E}">
        <p14:creationId xmlns:p14="http://schemas.microsoft.com/office/powerpoint/2010/main" val="1527189676"/>
      </p:ext>
    </p:extLst>
  </p:cSld>
  <p:clrMapOvr>
    <a:masterClrMapping/>
  </p:clrMapOvr>
</p:sld>
</file>

<file path=ppt/theme/theme1.xml><?xml version="1.0" encoding="utf-8"?>
<a:theme xmlns:a="http://schemas.openxmlformats.org/drawingml/2006/main" name="eKvis">
  <a:themeElements>
    <a:clrScheme name="eKvis">
      <a:dk1>
        <a:srgbClr val="000000"/>
      </a:dk1>
      <a:lt1>
        <a:srgbClr val="FFFFFF"/>
      </a:lt1>
      <a:dk2>
        <a:srgbClr val="44546A"/>
      </a:dk2>
      <a:lt2>
        <a:srgbClr val="D9E1E8"/>
      </a:lt2>
      <a:accent1>
        <a:srgbClr val="BED2E0"/>
      </a:accent1>
      <a:accent2>
        <a:srgbClr val="0D364E"/>
      </a:accent2>
      <a:accent3>
        <a:srgbClr val="3C657D"/>
      </a:accent3>
      <a:accent4>
        <a:srgbClr val="C82A54"/>
      </a:accent4>
      <a:accent5>
        <a:srgbClr val="9B2346"/>
      </a:accent5>
      <a:accent6>
        <a:srgbClr val="584D53"/>
      </a:accent6>
      <a:hlink>
        <a:srgbClr val="0D364E"/>
      </a:hlink>
      <a:folHlink>
        <a:srgbClr val="0D364E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Kvis" id="{2EBAE8E2-A94F-ED4A-98F2-5B4C9C275845}" vid="{1C6977EE-0820-2242-A2C6-6A1E74CA99BD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SMoveSetID xmlns="2837f088-8e3a-4f48-a6b4-15971076012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41C19911CB7F458DECC6691C0D996C" ma:contentTypeVersion="4" ma:contentTypeDescription="Create a new document." ma:contentTypeScope="" ma:versionID="4d946d8e42f7d20e066f4957db47f5ea">
  <xsd:schema xmlns:xsd="http://www.w3.org/2001/XMLSchema" xmlns:xs="http://www.w3.org/2001/XMLSchema" xmlns:p="http://schemas.microsoft.com/office/2006/metadata/properties" xmlns:ns2="2837f088-8e3a-4f48-a6b4-15971076012c" xmlns:ns3="ebbcda1f-bae8-404f-b840-2335d0a0205a" targetNamespace="http://schemas.microsoft.com/office/2006/metadata/properties" ma:root="true" ma:fieldsID="1fcabe78a17007ba4e98d8a464d043f7" ns2:_="" ns3:_="">
    <xsd:import namespace="2837f088-8e3a-4f48-a6b4-15971076012c"/>
    <xsd:import namespace="ebbcda1f-bae8-404f-b840-2335d0a0205a"/>
    <xsd:element name="properties">
      <xsd:complexType>
        <xsd:sequence>
          <xsd:element name="documentManagement">
            <xsd:complexType>
              <xsd:all>
                <xsd:element ref="ns2:TSMoveSetID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37f088-8e3a-4f48-a6b4-15971076012c" elementFormDefault="qualified">
    <xsd:import namespace="http://schemas.microsoft.com/office/2006/documentManagement/types"/>
    <xsd:import namespace="http://schemas.microsoft.com/office/infopath/2007/PartnerControls"/>
    <xsd:element name="TSMoveSetID" ma:index="8" nillable="true" ma:displayName="TSMoveSetID" ma:description="TSMoveSetID" ma:internalName="TSMoveSetID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bcda1f-bae8-404f-b840-2335d0a020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BBBC2A-271D-4344-91CA-A9A2060CCF0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32C960-0A8D-4A75-9270-A2E4F2411122}">
  <ds:schemaRefs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ebbcda1f-bae8-404f-b840-2335d0a0205a"/>
    <ds:schemaRef ds:uri="2837f088-8e3a-4f48-a6b4-15971076012c"/>
  </ds:schemaRefs>
</ds:datastoreItem>
</file>

<file path=customXml/itemProps3.xml><?xml version="1.0" encoding="utf-8"?>
<ds:datastoreItem xmlns:ds="http://schemas.openxmlformats.org/officeDocument/2006/customXml" ds:itemID="{6CE6180F-1824-47B6-B256-728AD64BC457}">
  <ds:schemaRefs>
    <ds:schemaRef ds:uri="2837f088-8e3a-4f48-a6b4-15971076012c"/>
    <ds:schemaRef ds:uri="ebbcda1f-bae8-404f-b840-2335d0a0205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eKvis</Template>
  <TotalTime>0</TotalTime>
  <Words>1042</Words>
  <Application>Microsoft Office PowerPoint</Application>
  <PresentationFormat>Widescreen</PresentationFormat>
  <Paragraphs>120</Paragraphs>
  <Slides>11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11</vt:i4>
      </vt:variant>
    </vt:vector>
  </HeadingPairs>
  <TitlesOfParts>
    <vt:vector size="18" baseType="lpstr">
      <vt:lpstr>Albert Sans SemiBold</vt:lpstr>
      <vt:lpstr>Times New Roman</vt:lpstr>
      <vt:lpstr>Calibri</vt:lpstr>
      <vt:lpstr>Wingdings</vt:lpstr>
      <vt:lpstr>Arial</vt:lpstr>
      <vt:lpstr>Albert Sans Medium</vt:lpstr>
      <vt:lpstr>eKvis</vt:lpstr>
      <vt:lpstr>Polymyalgi </vt:lpstr>
      <vt:lpstr>Formål</vt:lpstr>
      <vt:lpstr>Visitation af nye patienter </vt:lpstr>
      <vt:lpstr>Udredning via diagnostiske undersøgelser   </vt:lpstr>
      <vt:lpstr>Data om diagnostiske undersøgelser </vt:lpstr>
      <vt:lpstr>Behandling med Prednisolon </vt:lpstr>
      <vt:lpstr>Behandling med Prednisolon - drøftelser </vt:lpstr>
      <vt:lpstr>Udtrapning af Prednisolon - drøftelser </vt:lpstr>
      <vt:lpstr>Komorbiditet ved behandling med Prednisolon </vt:lpstr>
      <vt:lpstr>Behandling med Methotrexat  </vt:lpstr>
      <vt:lpstr>Opsamling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Gry Bøndergaard</dc:creator>
  <cp:lastModifiedBy>Charlotte Ranzau Dall</cp:lastModifiedBy>
  <cp:revision>2</cp:revision>
  <cp:lastPrinted>2024-07-03T08:28:31Z</cp:lastPrinted>
  <dcterms:created xsi:type="dcterms:W3CDTF">2023-07-04T06:57:44Z</dcterms:created>
  <dcterms:modified xsi:type="dcterms:W3CDTF">2026-09-23T09:08:44Z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0x0101004841C19911CB7F458DECC6691C0D996C</vt:lpwstr>
  </property>
</Properties>
</file>